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5.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6.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0" r:id="rId1"/>
  </p:sldMasterIdLst>
  <p:notesMasterIdLst>
    <p:notesMasterId r:id="rId148"/>
  </p:notesMasterIdLst>
  <p:handoutMasterIdLst>
    <p:handoutMasterId r:id="rId149"/>
  </p:handoutMasterIdLst>
  <p:sldIdLst>
    <p:sldId id="946" r:id="rId2"/>
    <p:sldId id="1131" r:id="rId3"/>
    <p:sldId id="1156" r:id="rId4"/>
    <p:sldId id="1132" r:id="rId5"/>
    <p:sldId id="626" r:id="rId6"/>
    <p:sldId id="995" r:id="rId7"/>
    <p:sldId id="257" r:id="rId8"/>
    <p:sldId id="1133" r:id="rId9"/>
    <p:sldId id="985" r:id="rId10"/>
    <p:sldId id="1144" r:id="rId11"/>
    <p:sldId id="1049" r:id="rId12"/>
    <p:sldId id="984" r:id="rId13"/>
    <p:sldId id="987" r:id="rId14"/>
    <p:sldId id="1015" r:id="rId15"/>
    <p:sldId id="1016" r:id="rId16"/>
    <p:sldId id="982" r:id="rId17"/>
    <p:sldId id="1051" r:id="rId18"/>
    <p:sldId id="1151" r:id="rId19"/>
    <p:sldId id="997" r:id="rId20"/>
    <p:sldId id="1094" r:id="rId21"/>
    <p:sldId id="1070" r:id="rId22"/>
    <p:sldId id="1142" r:id="rId23"/>
    <p:sldId id="1105" r:id="rId24"/>
    <p:sldId id="991" r:id="rId25"/>
    <p:sldId id="1029" r:id="rId26"/>
    <p:sldId id="1152" r:id="rId27"/>
    <p:sldId id="1027" r:id="rId28"/>
    <p:sldId id="1009" r:id="rId29"/>
    <p:sldId id="1010" r:id="rId30"/>
    <p:sldId id="1137" r:id="rId31"/>
    <p:sldId id="1019" r:id="rId32"/>
    <p:sldId id="1138" r:id="rId33"/>
    <p:sldId id="1033" r:id="rId34"/>
    <p:sldId id="1042" r:id="rId35"/>
    <p:sldId id="1139" r:id="rId36"/>
    <p:sldId id="1050" r:id="rId37"/>
    <p:sldId id="1140" r:id="rId38"/>
    <p:sldId id="994" r:id="rId39"/>
    <p:sldId id="710" r:id="rId40"/>
    <p:sldId id="998" r:id="rId41"/>
    <p:sldId id="398" r:id="rId42"/>
    <p:sldId id="948" r:id="rId43"/>
    <p:sldId id="718" r:id="rId44"/>
    <p:sldId id="949" r:id="rId45"/>
    <p:sldId id="726" r:id="rId46"/>
    <p:sldId id="999" r:id="rId47"/>
    <p:sldId id="628" r:id="rId48"/>
    <p:sldId id="723" r:id="rId49"/>
    <p:sldId id="861" r:id="rId50"/>
    <p:sldId id="724" r:id="rId51"/>
    <p:sldId id="722" r:id="rId52"/>
    <p:sldId id="399" r:id="rId53"/>
    <p:sldId id="1000" r:id="rId54"/>
    <p:sldId id="1013" r:id="rId55"/>
    <p:sldId id="1001" r:id="rId56"/>
    <p:sldId id="1155" r:id="rId57"/>
    <p:sldId id="1002" r:id="rId58"/>
    <p:sldId id="957" r:id="rId59"/>
    <p:sldId id="1100" r:id="rId60"/>
    <p:sldId id="1101" r:id="rId61"/>
    <p:sldId id="1081" r:id="rId62"/>
    <p:sldId id="1079" r:id="rId63"/>
    <p:sldId id="1077" r:id="rId64"/>
    <p:sldId id="1078" r:id="rId65"/>
    <p:sldId id="1075" r:id="rId66"/>
    <p:sldId id="1082" r:id="rId67"/>
    <p:sldId id="1083" r:id="rId68"/>
    <p:sldId id="1160" r:id="rId69"/>
    <p:sldId id="1161" r:id="rId70"/>
    <p:sldId id="1162" r:id="rId71"/>
    <p:sldId id="1084" r:id="rId72"/>
    <p:sldId id="1072" r:id="rId73"/>
    <p:sldId id="1154" r:id="rId74"/>
    <p:sldId id="1085" r:id="rId75"/>
    <p:sldId id="1086" r:id="rId76"/>
    <p:sldId id="1073" r:id="rId77"/>
    <p:sldId id="1060" r:id="rId78"/>
    <p:sldId id="1087" r:id="rId79"/>
    <p:sldId id="1088" r:id="rId80"/>
    <p:sldId id="1089" r:id="rId81"/>
    <p:sldId id="1090" r:id="rId82"/>
    <p:sldId id="758" r:id="rId83"/>
    <p:sldId id="1153" r:id="rId84"/>
    <p:sldId id="757" r:id="rId85"/>
    <p:sldId id="528" r:id="rId86"/>
    <p:sldId id="390" r:id="rId87"/>
    <p:sldId id="1157" r:id="rId88"/>
    <p:sldId id="402" r:id="rId89"/>
    <p:sldId id="959" r:id="rId90"/>
    <p:sldId id="766" r:id="rId91"/>
    <p:sldId id="1071" r:id="rId92"/>
    <p:sldId id="815" r:id="rId93"/>
    <p:sldId id="816" r:id="rId94"/>
    <p:sldId id="773" r:id="rId95"/>
    <p:sldId id="404" r:id="rId96"/>
    <p:sldId id="1091" r:id="rId97"/>
    <p:sldId id="280" r:id="rId98"/>
    <p:sldId id="768" r:id="rId99"/>
    <p:sldId id="656" r:id="rId100"/>
    <p:sldId id="813" r:id="rId101"/>
    <p:sldId id="769" r:id="rId102"/>
    <p:sldId id="281" r:id="rId103"/>
    <p:sldId id="772" r:id="rId104"/>
    <p:sldId id="1092" r:id="rId105"/>
    <p:sldId id="409" r:id="rId106"/>
    <p:sldId id="814" r:id="rId107"/>
    <p:sldId id="282" r:id="rId108"/>
    <p:sldId id="511" r:id="rId109"/>
    <p:sldId id="1118" r:id="rId110"/>
    <p:sldId id="1119" r:id="rId111"/>
    <p:sldId id="1120" r:id="rId112"/>
    <p:sldId id="1121" r:id="rId113"/>
    <p:sldId id="1122" r:id="rId114"/>
    <p:sldId id="1123" r:id="rId115"/>
    <p:sldId id="1158" r:id="rId116"/>
    <p:sldId id="1141" r:id="rId117"/>
    <p:sldId id="939" r:id="rId118"/>
    <p:sldId id="1061" r:id="rId119"/>
    <p:sldId id="941" r:id="rId120"/>
    <p:sldId id="981" r:id="rId121"/>
    <p:sldId id="962" r:id="rId122"/>
    <p:sldId id="963" r:id="rId123"/>
    <p:sldId id="965" r:id="rId124"/>
    <p:sldId id="964" r:id="rId125"/>
    <p:sldId id="924" r:id="rId126"/>
    <p:sldId id="943" r:id="rId127"/>
    <p:sldId id="1159" r:id="rId128"/>
    <p:sldId id="1103" r:id="rId129"/>
    <p:sldId id="663" r:id="rId130"/>
    <p:sldId id="1146" r:id="rId131"/>
    <p:sldId id="1147" r:id="rId132"/>
    <p:sldId id="1145" r:id="rId133"/>
    <p:sldId id="1110" r:id="rId134"/>
    <p:sldId id="1150" r:id="rId135"/>
    <p:sldId id="792" r:id="rId136"/>
    <p:sldId id="1102" r:id="rId137"/>
    <p:sldId id="1148" r:id="rId138"/>
    <p:sldId id="1149" r:id="rId139"/>
    <p:sldId id="966" r:id="rId140"/>
    <p:sldId id="1108" r:id="rId141"/>
    <p:sldId id="1107" r:id="rId142"/>
    <p:sldId id="969" r:id="rId143"/>
    <p:sldId id="1134" r:id="rId144"/>
    <p:sldId id="1135" r:id="rId145"/>
    <p:sldId id="935" r:id="rId146"/>
    <p:sldId id="910" r:id="rId1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guide id="3" orient="horz" pos="2928" userDrawn="1">
          <p15:clr>
            <a:srgbClr val="A4A3A4"/>
          </p15:clr>
        </p15:guide>
        <p15:guide id="4" pos="2208" userDrawn="1">
          <p15:clr>
            <a:srgbClr val="A4A3A4"/>
          </p15:clr>
        </p15:guide>
        <p15:guide id="5" orient="horz" pos="2920" userDrawn="1">
          <p15:clr>
            <a:srgbClr val="A4A3A4"/>
          </p15:clr>
        </p15:guide>
        <p15:guide id="6" pos="2192" userDrawn="1">
          <p15:clr>
            <a:srgbClr val="A4A3A4"/>
          </p15:clr>
        </p15:guide>
        <p15:guide id="7" orient="horz" pos="2932" userDrawn="1">
          <p15:clr>
            <a:srgbClr val="A4A3A4"/>
          </p15:clr>
        </p15:guide>
        <p15:guide id="8" pos="22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Narvaez" initials="CN" lastIdx="24" clrIdx="0">
    <p:extLst/>
  </p:cmAuthor>
  <p:cmAuthor id="2" name="Brion Phipps" initials="BP" lastIdx="80" clrIdx="1">
    <p:extLst/>
  </p:cmAuthor>
  <p:cmAuthor id="3" name="Deanna Kolda" initials="DK" lastIdx="12" clrIdx="2">
    <p:extLst>
      <p:ext uri="{19B8F6BF-5375-455C-9EA6-DF929625EA0E}">
        <p15:presenceInfo xmlns:p15="http://schemas.microsoft.com/office/powerpoint/2012/main" userId="S-1-5-21-44243306-1802261150-1097818727-16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1C2"/>
    <a:srgbClr val="FFCC00"/>
    <a:srgbClr val="5B9BD5"/>
    <a:srgbClr val="3366FF"/>
    <a:srgbClr val="FFFF66"/>
    <a:srgbClr val="A7E8FF"/>
    <a:srgbClr val="9FE6FF"/>
    <a:srgbClr val="FFFFCC"/>
    <a:srgbClr val="66FFCC"/>
    <a:srgbClr val="276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6" autoAdjust="0"/>
    <p:restoredTop sz="77626" autoAdjust="0"/>
  </p:normalViewPr>
  <p:slideViewPr>
    <p:cSldViewPr>
      <p:cViewPr varScale="1">
        <p:scale>
          <a:sx n="69" d="100"/>
          <a:sy n="69" d="100"/>
        </p:scale>
        <p:origin x="552" y="48"/>
      </p:cViewPr>
      <p:guideLst>
        <p:guide orient="horz" pos="2160"/>
        <p:guide pos="3840"/>
      </p:guideLst>
    </p:cSldViewPr>
  </p:slideViewPr>
  <p:outlineViewPr>
    <p:cViewPr>
      <p:scale>
        <a:sx n="33" d="100"/>
        <a:sy n="33" d="100"/>
      </p:scale>
      <p:origin x="0" y="-76770"/>
    </p:cViewPr>
  </p:outlineViewPr>
  <p:notesTextViewPr>
    <p:cViewPr>
      <p:scale>
        <a:sx n="1" d="1"/>
        <a:sy n="1" d="1"/>
      </p:scale>
      <p:origin x="0" y="0"/>
    </p:cViewPr>
  </p:notesTextViewPr>
  <p:sorterViewPr>
    <p:cViewPr varScale="1">
      <p:scale>
        <a:sx n="1" d="1"/>
        <a:sy n="1" d="1"/>
      </p:scale>
      <p:origin x="0" y="-13680"/>
    </p:cViewPr>
  </p:sorterViewPr>
  <p:notesViewPr>
    <p:cSldViewPr>
      <p:cViewPr varScale="1">
        <p:scale>
          <a:sx n="76" d="100"/>
          <a:sy n="76" d="100"/>
        </p:scale>
        <p:origin x="1920" y="90"/>
      </p:cViewPr>
      <p:guideLst>
        <p:guide orient="horz" pos="2924"/>
        <p:guide pos="2200"/>
        <p:guide orient="horz" pos="2928"/>
        <p:guide pos="2208"/>
        <p:guide orient="horz" pos="2920"/>
        <p:guide pos="2192"/>
        <p:guide orient="horz" pos="2932"/>
        <p:guide pos="221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3-21T09:55:48.332" idx="8">
    <p:pos x="10" y="10"/>
    <p:text/>
    <p:extLst>
      <p:ext uri="{C676402C-5697-4E1C-873F-D02D1690AC5C}">
        <p15:threadingInfo xmlns:p15="http://schemas.microsoft.com/office/powerpoint/2012/main" timeZoneBias="420"/>
      </p:ext>
    </p:extLst>
  </p:cm>
  <p:cm authorId="3" dt="2019-03-21T09:57:01.107" idx="9">
    <p:pos x="10" y="106"/>
    <p:text>Can we get a list of agencies/providers that should be attending this training?</p:text>
    <p:extLst>
      <p:ext uri="{C676402C-5697-4E1C-873F-D02D1690AC5C}">
        <p15:threadingInfo xmlns:p15="http://schemas.microsoft.com/office/powerpoint/2012/main" timeZoneBias="420">
          <p15:parentCm authorId="3" idx="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3-21T15:09:35.583" idx="11">
    <p:pos x="7032" y="1164"/>
    <p:text>This needs to be updated "retrospective payment authorization"</p:text>
    <p:extLst mod="1">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10-17T14:41:21.316" idx="3">
    <p:pos x="10" y="10"/>
    <p:text>same issue as slide 28, what are the requirements for when these are due.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8-10-17T14:42:47.684" idx="4">
    <p:pos x="10" y="10"/>
    <p:text>will need updating when new informating materials are issued.</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9-03-21T11:23:21.381" idx="10">
    <p:pos x="10" y="10"/>
    <p:text>insert chart here</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8-10-17T15:38:24.407" idx="7">
    <p:pos x="10" y="10"/>
    <p:text>needs revision. have to adjust these to these providers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26943-64E9-4E4C-BD25-F0ED0FB264C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D312544-A0CF-4C28-AA5B-2DD60162B10F}">
      <dgm:prSet phldrT="[Text]" custT="1"/>
      <dgm:spPr/>
      <dgm:t>
        <a:bodyPr/>
        <a:lstStyle/>
        <a:p>
          <a:r>
            <a:rPr lang="en-US" sz="1800" dirty="0"/>
            <a:t>ACCESS</a:t>
          </a:r>
        </a:p>
      </dgm:t>
    </dgm:pt>
    <dgm:pt modelId="{AF05BB91-B7DC-4429-8CBE-F0BA469E3ED1}" type="parTrans" cxnId="{B90E8CA3-B0D7-4BA4-BF3A-9C823E8DAA4E}">
      <dgm:prSet/>
      <dgm:spPr/>
      <dgm:t>
        <a:bodyPr/>
        <a:lstStyle/>
        <a:p>
          <a:endParaRPr lang="en-US"/>
        </a:p>
      </dgm:t>
    </dgm:pt>
    <dgm:pt modelId="{D1CC9EA9-2CC1-49B1-96CD-BB13F604E403}" type="sibTrans" cxnId="{B90E8CA3-B0D7-4BA4-BF3A-9C823E8DAA4E}">
      <dgm:prSet/>
      <dgm:spPr/>
      <dgm:t>
        <a:bodyPr/>
        <a:lstStyle/>
        <a:p>
          <a:endParaRPr lang="en-US"/>
        </a:p>
      </dgm:t>
    </dgm:pt>
    <dgm:pt modelId="{8A8DEEE9-E92B-4C67-BE27-BBBCD0B47823}">
      <dgm:prSet phldrT="[Text]"/>
      <dgm:spPr/>
      <dgm:t>
        <a:bodyPr/>
        <a:lstStyle/>
        <a:p>
          <a:r>
            <a:rPr lang="en-US" dirty="0"/>
            <a:t>Authorizes the initial package of services (6 months)</a:t>
          </a:r>
        </a:p>
      </dgm:t>
    </dgm:pt>
    <dgm:pt modelId="{10E024E2-D28D-4E68-BF0E-9F91404E125B}" type="parTrans" cxnId="{B7502A64-2AC4-49E5-B46B-8336ED38A131}">
      <dgm:prSet/>
      <dgm:spPr/>
      <dgm:t>
        <a:bodyPr/>
        <a:lstStyle/>
        <a:p>
          <a:endParaRPr lang="en-US"/>
        </a:p>
      </dgm:t>
    </dgm:pt>
    <dgm:pt modelId="{91CAE192-B54E-4DAC-95BC-69FC214D3F83}" type="sibTrans" cxnId="{B7502A64-2AC4-49E5-B46B-8336ED38A131}">
      <dgm:prSet/>
      <dgm:spPr/>
      <dgm:t>
        <a:bodyPr/>
        <a:lstStyle/>
        <a:p>
          <a:endParaRPr lang="en-US"/>
        </a:p>
      </dgm:t>
    </dgm:pt>
    <dgm:pt modelId="{430D5710-24C5-4F7B-9459-3E7252867BB8}">
      <dgm:prSet phldrT="[Text]" custT="1"/>
      <dgm:spPr/>
      <dgm:t>
        <a:bodyPr/>
        <a:lstStyle/>
        <a:p>
          <a:r>
            <a:rPr lang="en-US" sz="1800" dirty="0"/>
            <a:t>UM</a:t>
          </a:r>
        </a:p>
      </dgm:t>
    </dgm:pt>
    <dgm:pt modelId="{268CB137-FFF6-4D5B-B32D-9B92C85DCB44}" type="parTrans" cxnId="{77F71E68-C8E5-44BE-ABE1-9EA51C61BB3D}">
      <dgm:prSet/>
      <dgm:spPr/>
      <dgm:t>
        <a:bodyPr/>
        <a:lstStyle/>
        <a:p>
          <a:endParaRPr lang="en-US"/>
        </a:p>
      </dgm:t>
    </dgm:pt>
    <dgm:pt modelId="{02C2B3AB-1142-4BED-89BC-3B8B50146281}" type="sibTrans" cxnId="{77F71E68-C8E5-44BE-ABE1-9EA51C61BB3D}">
      <dgm:prSet/>
      <dgm:spPr/>
      <dgm:t>
        <a:bodyPr/>
        <a:lstStyle/>
        <a:p>
          <a:endParaRPr lang="en-US"/>
        </a:p>
      </dgm:t>
    </dgm:pt>
    <dgm:pt modelId="{50CE02D5-92A1-4918-8E06-957CA9121543}">
      <dgm:prSet phldrT="[Text]"/>
      <dgm:spPr/>
      <dgm:t>
        <a:bodyPr/>
        <a:lstStyle/>
        <a:p>
          <a:r>
            <a:rPr lang="en-US" dirty="0"/>
            <a:t>Authorizes the Extension/Annual Package of Services (6 month) </a:t>
          </a:r>
        </a:p>
      </dgm:t>
    </dgm:pt>
    <dgm:pt modelId="{4FE0D6AF-88D2-4EE9-9882-758E4635A3FE}" type="parTrans" cxnId="{677E2848-7FBC-4AD7-BF56-C1EB54BF10E5}">
      <dgm:prSet/>
      <dgm:spPr/>
      <dgm:t>
        <a:bodyPr/>
        <a:lstStyle/>
        <a:p>
          <a:endParaRPr lang="en-US"/>
        </a:p>
      </dgm:t>
    </dgm:pt>
    <dgm:pt modelId="{05F3664A-BF28-4234-A55E-1AF72D9E6880}" type="sibTrans" cxnId="{677E2848-7FBC-4AD7-BF56-C1EB54BF10E5}">
      <dgm:prSet/>
      <dgm:spPr/>
      <dgm:t>
        <a:bodyPr/>
        <a:lstStyle/>
        <a:p>
          <a:endParaRPr lang="en-US"/>
        </a:p>
      </dgm:t>
    </dgm:pt>
    <dgm:pt modelId="{79AE711E-7179-4185-B6F5-C9DDA24BFF15}">
      <dgm:prSet phldrT="[Text]" custT="1"/>
      <dgm:spPr/>
      <dgm:t>
        <a:bodyPr/>
        <a:lstStyle/>
        <a:p>
          <a:r>
            <a:rPr lang="en-US" sz="1800" dirty="0"/>
            <a:t>Provider Relations</a:t>
          </a:r>
          <a:r>
            <a:rPr lang="en-US" sz="1500" dirty="0"/>
            <a:t> </a:t>
          </a:r>
        </a:p>
      </dgm:t>
    </dgm:pt>
    <dgm:pt modelId="{F9521F86-8863-42F0-9DA0-6A022FD1C40D}" type="parTrans" cxnId="{75AA6A28-A8B2-48BE-B356-5FB45AC41091}">
      <dgm:prSet/>
      <dgm:spPr/>
      <dgm:t>
        <a:bodyPr/>
        <a:lstStyle/>
        <a:p>
          <a:endParaRPr lang="en-US"/>
        </a:p>
      </dgm:t>
    </dgm:pt>
    <dgm:pt modelId="{3ABA6999-1628-4A46-961A-AA4D0270AF53}" type="sibTrans" cxnId="{75AA6A28-A8B2-48BE-B356-5FB45AC41091}">
      <dgm:prSet/>
      <dgm:spPr/>
      <dgm:t>
        <a:bodyPr/>
        <a:lstStyle/>
        <a:p>
          <a:endParaRPr lang="en-US"/>
        </a:p>
      </dgm:t>
    </dgm:pt>
    <dgm:pt modelId="{414F05FC-0B59-4525-8DA2-9C6B47690619}">
      <dgm:prSet phldrT="[Text]"/>
      <dgm:spPr/>
      <dgm:t>
        <a:bodyPr/>
        <a:lstStyle/>
        <a:p>
          <a:r>
            <a:rPr lang="en-US" dirty="0"/>
            <a:t>Providers submit claims within 60 days of the end of the service date month</a:t>
          </a:r>
        </a:p>
      </dgm:t>
    </dgm:pt>
    <dgm:pt modelId="{3407B8BA-37C1-49A6-A09A-80D608A33E63}" type="parTrans" cxnId="{A5D50CB8-0548-4C39-BE50-38B32A9CFAFC}">
      <dgm:prSet/>
      <dgm:spPr/>
      <dgm:t>
        <a:bodyPr/>
        <a:lstStyle/>
        <a:p>
          <a:endParaRPr lang="en-US"/>
        </a:p>
      </dgm:t>
    </dgm:pt>
    <dgm:pt modelId="{C87F9494-791F-48B4-970E-3924A384A8C7}" type="sibTrans" cxnId="{A5D50CB8-0548-4C39-BE50-38B32A9CFAFC}">
      <dgm:prSet/>
      <dgm:spPr/>
      <dgm:t>
        <a:bodyPr/>
        <a:lstStyle/>
        <a:p>
          <a:endParaRPr lang="en-US"/>
        </a:p>
      </dgm:t>
    </dgm:pt>
    <dgm:pt modelId="{9EC0998E-BD23-42D3-89F8-E7C8511942B1}">
      <dgm:prSet phldrT="[Text]"/>
      <dgm:spPr/>
      <dgm:t>
        <a:bodyPr/>
        <a:lstStyle/>
        <a:p>
          <a:r>
            <a:rPr lang="en-US" dirty="0"/>
            <a:t>BHCS remits payment to provider</a:t>
          </a:r>
        </a:p>
      </dgm:t>
    </dgm:pt>
    <dgm:pt modelId="{8D9407EC-922A-4997-B594-7852E60DB212}" type="parTrans" cxnId="{489FB29E-4C18-4012-902F-9F6BE7C72197}">
      <dgm:prSet/>
      <dgm:spPr/>
      <dgm:t>
        <a:bodyPr/>
        <a:lstStyle/>
        <a:p>
          <a:endParaRPr lang="en-US"/>
        </a:p>
      </dgm:t>
    </dgm:pt>
    <dgm:pt modelId="{09F1DA93-927D-46EE-B54E-85F8C456DA40}" type="sibTrans" cxnId="{489FB29E-4C18-4012-902F-9F6BE7C72197}">
      <dgm:prSet/>
      <dgm:spPr/>
      <dgm:t>
        <a:bodyPr/>
        <a:lstStyle/>
        <a:p>
          <a:endParaRPr lang="en-US"/>
        </a:p>
      </dgm:t>
    </dgm:pt>
    <dgm:pt modelId="{5C60D6A4-EAE6-4A1B-85C9-8E34C2C2569F}" type="pres">
      <dgm:prSet presAssocID="{77226943-64E9-4E4C-BD25-F0ED0FB264C5}" presName="linearFlow" presStyleCnt="0">
        <dgm:presLayoutVars>
          <dgm:dir/>
          <dgm:animLvl val="lvl"/>
          <dgm:resizeHandles val="exact"/>
        </dgm:presLayoutVars>
      </dgm:prSet>
      <dgm:spPr/>
    </dgm:pt>
    <dgm:pt modelId="{5A886DAC-8DF6-4AA6-8F65-099FBA1D4EAD}" type="pres">
      <dgm:prSet presAssocID="{8D312544-A0CF-4C28-AA5B-2DD60162B10F}" presName="composite" presStyleCnt="0"/>
      <dgm:spPr/>
    </dgm:pt>
    <dgm:pt modelId="{7FAD245E-2794-4D2B-A3E3-0FEDCA6064A3}" type="pres">
      <dgm:prSet presAssocID="{8D312544-A0CF-4C28-AA5B-2DD60162B10F}" presName="parentText" presStyleLbl="alignNode1" presStyleIdx="0" presStyleCnt="3">
        <dgm:presLayoutVars>
          <dgm:chMax val="1"/>
          <dgm:bulletEnabled val="1"/>
        </dgm:presLayoutVars>
      </dgm:prSet>
      <dgm:spPr/>
    </dgm:pt>
    <dgm:pt modelId="{C327C1D2-A7A0-4DFD-A4B9-32869FDEC1C2}" type="pres">
      <dgm:prSet presAssocID="{8D312544-A0CF-4C28-AA5B-2DD60162B10F}" presName="descendantText" presStyleLbl="alignAcc1" presStyleIdx="0" presStyleCnt="3">
        <dgm:presLayoutVars>
          <dgm:bulletEnabled val="1"/>
        </dgm:presLayoutVars>
      </dgm:prSet>
      <dgm:spPr/>
    </dgm:pt>
    <dgm:pt modelId="{CE94B3CF-C2F1-42C3-9093-E67EF0A64B29}" type="pres">
      <dgm:prSet presAssocID="{D1CC9EA9-2CC1-49B1-96CD-BB13F604E403}" presName="sp" presStyleCnt="0"/>
      <dgm:spPr/>
    </dgm:pt>
    <dgm:pt modelId="{7CE9D55C-1CD1-4780-AD85-5B029AD7875C}" type="pres">
      <dgm:prSet presAssocID="{430D5710-24C5-4F7B-9459-3E7252867BB8}" presName="composite" presStyleCnt="0"/>
      <dgm:spPr/>
    </dgm:pt>
    <dgm:pt modelId="{7968D7C6-4FBC-4250-9B60-B436CE631093}" type="pres">
      <dgm:prSet presAssocID="{430D5710-24C5-4F7B-9459-3E7252867BB8}" presName="parentText" presStyleLbl="alignNode1" presStyleIdx="1" presStyleCnt="3">
        <dgm:presLayoutVars>
          <dgm:chMax val="1"/>
          <dgm:bulletEnabled val="1"/>
        </dgm:presLayoutVars>
      </dgm:prSet>
      <dgm:spPr/>
    </dgm:pt>
    <dgm:pt modelId="{1E922B37-2CC0-40C8-BC18-FCE9D67BF637}" type="pres">
      <dgm:prSet presAssocID="{430D5710-24C5-4F7B-9459-3E7252867BB8}" presName="descendantText" presStyleLbl="alignAcc1" presStyleIdx="1" presStyleCnt="3">
        <dgm:presLayoutVars>
          <dgm:bulletEnabled val="1"/>
        </dgm:presLayoutVars>
      </dgm:prSet>
      <dgm:spPr/>
    </dgm:pt>
    <dgm:pt modelId="{7D47ED18-C319-493E-8F05-F60B2947A291}" type="pres">
      <dgm:prSet presAssocID="{02C2B3AB-1142-4BED-89BC-3B8B50146281}" presName="sp" presStyleCnt="0"/>
      <dgm:spPr/>
    </dgm:pt>
    <dgm:pt modelId="{D1D1F558-933D-470F-A3B8-6513251327B9}" type="pres">
      <dgm:prSet presAssocID="{79AE711E-7179-4185-B6F5-C9DDA24BFF15}" presName="composite" presStyleCnt="0"/>
      <dgm:spPr/>
    </dgm:pt>
    <dgm:pt modelId="{C12F1646-429D-42D1-8EF7-9149D3018A24}" type="pres">
      <dgm:prSet presAssocID="{79AE711E-7179-4185-B6F5-C9DDA24BFF15}" presName="parentText" presStyleLbl="alignNode1" presStyleIdx="2" presStyleCnt="3">
        <dgm:presLayoutVars>
          <dgm:chMax val="1"/>
          <dgm:bulletEnabled val="1"/>
        </dgm:presLayoutVars>
      </dgm:prSet>
      <dgm:spPr/>
    </dgm:pt>
    <dgm:pt modelId="{49FB4B1C-449E-467B-9E4E-0DCA1CE95074}" type="pres">
      <dgm:prSet presAssocID="{79AE711E-7179-4185-B6F5-C9DDA24BFF15}" presName="descendantText" presStyleLbl="alignAcc1" presStyleIdx="2" presStyleCnt="3">
        <dgm:presLayoutVars>
          <dgm:bulletEnabled val="1"/>
        </dgm:presLayoutVars>
      </dgm:prSet>
      <dgm:spPr/>
    </dgm:pt>
  </dgm:ptLst>
  <dgm:cxnLst>
    <dgm:cxn modelId="{24D04A11-5586-4795-AC4B-5DD4BA1CB70B}" type="presOf" srcId="{8A8DEEE9-E92B-4C67-BE27-BBBCD0B47823}" destId="{C327C1D2-A7A0-4DFD-A4B9-32869FDEC1C2}" srcOrd="0" destOrd="0" presId="urn:microsoft.com/office/officeart/2005/8/layout/chevron2"/>
    <dgm:cxn modelId="{14009A25-8C75-40DC-B26C-53215FCA8A3A}" type="presOf" srcId="{50CE02D5-92A1-4918-8E06-957CA9121543}" destId="{1E922B37-2CC0-40C8-BC18-FCE9D67BF637}" srcOrd="0" destOrd="0" presId="urn:microsoft.com/office/officeart/2005/8/layout/chevron2"/>
    <dgm:cxn modelId="{75AA6A28-A8B2-48BE-B356-5FB45AC41091}" srcId="{77226943-64E9-4E4C-BD25-F0ED0FB264C5}" destId="{79AE711E-7179-4185-B6F5-C9DDA24BFF15}" srcOrd="2" destOrd="0" parTransId="{F9521F86-8863-42F0-9DA0-6A022FD1C40D}" sibTransId="{3ABA6999-1628-4A46-961A-AA4D0270AF53}"/>
    <dgm:cxn modelId="{B7502A64-2AC4-49E5-B46B-8336ED38A131}" srcId="{8D312544-A0CF-4C28-AA5B-2DD60162B10F}" destId="{8A8DEEE9-E92B-4C67-BE27-BBBCD0B47823}" srcOrd="0" destOrd="0" parTransId="{10E024E2-D28D-4E68-BF0E-9F91404E125B}" sibTransId="{91CAE192-B54E-4DAC-95BC-69FC214D3F83}"/>
    <dgm:cxn modelId="{77F71E68-C8E5-44BE-ABE1-9EA51C61BB3D}" srcId="{77226943-64E9-4E4C-BD25-F0ED0FB264C5}" destId="{430D5710-24C5-4F7B-9459-3E7252867BB8}" srcOrd="1" destOrd="0" parTransId="{268CB137-FFF6-4D5B-B32D-9B92C85DCB44}" sibTransId="{02C2B3AB-1142-4BED-89BC-3B8B50146281}"/>
    <dgm:cxn modelId="{677E2848-7FBC-4AD7-BF56-C1EB54BF10E5}" srcId="{430D5710-24C5-4F7B-9459-3E7252867BB8}" destId="{50CE02D5-92A1-4918-8E06-957CA9121543}" srcOrd="0" destOrd="0" parTransId="{4FE0D6AF-88D2-4EE9-9882-758E4635A3FE}" sibTransId="{05F3664A-BF28-4234-A55E-1AF72D9E6880}"/>
    <dgm:cxn modelId="{159C4B50-C02A-4C68-BA0C-111750E9EA6E}" type="presOf" srcId="{79AE711E-7179-4185-B6F5-C9DDA24BFF15}" destId="{C12F1646-429D-42D1-8EF7-9149D3018A24}" srcOrd="0" destOrd="0" presId="urn:microsoft.com/office/officeart/2005/8/layout/chevron2"/>
    <dgm:cxn modelId="{5164AC57-65ED-483B-A735-CDCE9608EA81}" type="presOf" srcId="{9EC0998E-BD23-42D3-89F8-E7C8511942B1}" destId="{49FB4B1C-449E-467B-9E4E-0DCA1CE95074}" srcOrd="0" destOrd="1" presId="urn:microsoft.com/office/officeart/2005/8/layout/chevron2"/>
    <dgm:cxn modelId="{79F11884-ACD0-49DB-9701-C6F508A0EAFE}" type="presOf" srcId="{430D5710-24C5-4F7B-9459-3E7252867BB8}" destId="{7968D7C6-4FBC-4250-9B60-B436CE631093}" srcOrd="0" destOrd="0" presId="urn:microsoft.com/office/officeart/2005/8/layout/chevron2"/>
    <dgm:cxn modelId="{1F3CB99B-C122-4F99-8495-BFEDE0C40246}" type="presOf" srcId="{414F05FC-0B59-4525-8DA2-9C6B47690619}" destId="{49FB4B1C-449E-467B-9E4E-0DCA1CE95074}" srcOrd="0" destOrd="0" presId="urn:microsoft.com/office/officeart/2005/8/layout/chevron2"/>
    <dgm:cxn modelId="{489FB29E-4C18-4012-902F-9F6BE7C72197}" srcId="{79AE711E-7179-4185-B6F5-C9DDA24BFF15}" destId="{9EC0998E-BD23-42D3-89F8-E7C8511942B1}" srcOrd="1" destOrd="0" parTransId="{8D9407EC-922A-4997-B594-7852E60DB212}" sibTransId="{09F1DA93-927D-46EE-B54E-85F8C456DA40}"/>
    <dgm:cxn modelId="{B90E8CA3-B0D7-4BA4-BF3A-9C823E8DAA4E}" srcId="{77226943-64E9-4E4C-BD25-F0ED0FB264C5}" destId="{8D312544-A0CF-4C28-AA5B-2DD60162B10F}" srcOrd="0" destOrd="0" parTransId="{AF05BB91-B7DC-4429-8CBE-F0BA469E3ED1}" sibTransId="{D1CC9EA9-2CC1-49B1-96CD-BB13F604E403}"/>
    <dgm:cxn modelId="{A5D50CB8-0548-4C39-BE50-38B32A9CFAFC}" srcId="{79AE711E-7179-4185-B6F5-C9DDA24BFF15}" destId="{414F05FC-0B59-4525-8DA2-9C6B47690619}" srcOrd="0" destOrd="0" parTransId="{3407B8BA-37C1-49A6-A09A-80D608A33E63}" sibTransId="{C87F9494-791F-48B4-970E-3924A384A8C7}"/>
    <dgm:cxn modelId="{4FAF9ACF-1F33-4BA2-B299-6ED6748F046B}" type="presOf" srcId="{77226943-64E9-4E4C-BD25-F0ED0FB264C5}" destId="{5C60D6A4-EAE6-4A1B-85C9-8E34C2C2569F}" srcOrd="0" destOrd="0" presId="urn:microsoft.com/office/officeart/2005/8/layout/chevron2"/>
    <dgm:cxn modelId="{A3428EFD-5C38-40E8-A8A8-979F8D1BBEC9}" type="presOf" srcId="{8D312544-A0CF-4C28-AA5B-2DD60162B10F}" destId="{7FAD245E-2794-4D2B-A3E3-0FEDCA6064A3}" srcOrd="0" destOrd="0" presId="urn:microsoft.com/office/officeart/2005/8/layout/chevron2"/>
    <dgm:cxn modelId="{17CF0AEF-8375-470C-A7D7-04DD8EFD379A}" type="presParOf" srcId="{5C60D6A4-EAE6-4A1B-85C9-8E34C2C2569F}" destId="{5A886DAC-8DF6-4AA6-8F65-099FBA1D4EAD}" srcOrd="0" destOrd="0" presId="urn:microsoft.com/office/officeart/2005/8/layout/chevron2"/>
    <dgm:cxn modelId="{20D2B831-E9E0-46C9-A39F-D8A811B3AC97}" type="presParOf" srcId="{5A886DAC-8DF6-4AA6-8F65-099FBA1D4EAD}" destId="{7FAD245E-2794-4D2B-A3E3-0FEDCA6064A3}" srcOrd="0" destOrd="0" presId="urn:microsoft.com/office/officeart/2005/8/layout/chevron2"/>
    <dgm:cxn modelId="{99DC457A-87B7-4EA8-8B10-467F8BABACEC}" type="presParOf" srcId="{5A886DAC-8DF6-4AA6-8F65-099FBA1D4EAD}" destId="{C327C1D2-A7A0-4DFD-A4B9-32869FDEC1C2}" srcOrd="1" destOrd="0" presId="urn:microsoft.com/office/officeart/2005/8/layout/chevron2"/>
    <dgm:cxn modelId="{F69F2588-A637-4539-9E6F-EEB6291E9F72}" type="presParOf" srcId="{5C60D6A4-EAE6-4A1B-85C9-8E34C2C2569F}" destId="{CE94B3CF-C2F1-42C3-9093-E67EF0A64B29}" srcOrd="1" destOrd="0" presId="urn:microsoft.com/office/officeart/2005/8/layout/chevron2"/>
    <dgm:cxn modelId="{1F699385-FF65-436E-89E3-406597F98C22}" type="presParOf" srcId="{5C60D6A4-EAE6-4A1B-85C9-8E34C2C2569F}" destId="{7CE9D55C-1CD1-4780-AD85-5B029AD7875C}" srcOrd="2" destOrd="0" presId="urn:microsoft.com/office/officeart/2005/8/layout/chevron2"/>
    <dgm:cxn modelId="{5DE5A46D-ED52-48C0-AB11-7DDD191295D4}" type="presParOf" srcId="{7CE9D55C-1CD1-4780-AD85-5B029AD7875C}" destId="{7968D7C6-4FBC-4250-9B60-B436CE631093}" srcOrd="0" destOrd="0" presId="urn:microsoft.com/office/officeart/2005/8/layout/chevron2"/>
    <dgm:cxn modelId="{EE7F3D68-6BF6-43F5-BB36-98B1C6598578}" type="presParOf" srcId="{7CE9D55C-1CD1-4780-AD85-5B029AD7875C}" destId="{1E922B37-2CC0-40C8-BC18-FCE9D67BF637}" srcOrd="1" destOrd="0" presId="urn:microsoft.com/office/officeart/2005/8/layout/chevron2"/>
    <dgm:cxn modelId="{3CFC7576-B642-4BF4-883C-681A9803287E}" type="presParOf" srcId="{5C60D6A4-EAE6-4A1B-85C9-8E34C2C2569F}" destId="{7D47ED18-C319-493E-8F05-F60B2947A291}" srcOrd="3" destOrd="0" presId="urn:microsoft.com/office/officeart/2005/8/layout/chevron2"/>
    <dgm:cxn modelId="{D314D9A8-1CF8-4674-A9D8-14A7296EE271}" type="presParOf" srcId="{5C60D6A4-EAE6-4A1B-85C9-8E34C2C2569F}" destId="{D1D1F558-933D-470F-A3B8-6513251327B9}" srcOrd="4" destOrd="0" presId="urn:microsoft.com/office/officeart/2005/8/layout/chevron2"/>
    <dgm:cxn modelId="{463AB9C9-422A-4FD7-8D11-8819878C9E8B}" type="presParOf" srcId="{D1D1F558-933D-470F-A3B8-6513251327B9}" destId="{C12F1646-429D-42D1-8EF7-9149D3018A24}" srcOrd="0" destOrd="0" presId="urn:microsoft.com/office/officeart/2005/8/layout/chevron2"/>
    <dgm:cxn modelId="{42120F8C-EED8-47E2-9292-D00FB6377983}" type="presParOf" srcId="{D1D1F558-933D-470F-A3B8-6513251327B9}" destId="{49FB4B1C-449E-467B-9E4E-0DCA1CE950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245E-2794-4D2B-A3E3-0FEDCA6064A3}">
      <dsp:nvSpPr>
        <dsp:cNvPr id="0" name=""/>
        <dsp:cNvSpPr/>
      </dsp:nvSpPr>
      <dsp:spPr>
        <a:xfrm rot="5400000">
          <a:off x="-220499" y="222903"/>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ACCESS</a:t>
          </a:r>
        </a:p>
      </dsp:txBody>
      <dsp:txXfrm rot="-5400000">
        <a:off x="1" y="516903"/>
        <a:ext cx="1028997" cy="440999"/>
      </dsp:txXfrm>
    </dsp:sp>
    <dsp:sp modelId="{C327C1D2-A7A0-4DFD-A4B9-32869FDEC1C2}">
      <dsp:nvSpPr>
        <dsp:cNvPr id="0" name=""/>
        <dsp:cNvSpPr/>
      </dsp:nvSpPr>
      <dsp:spPr>
        <a:xfrm rot="5400000">
          <a:off x="5065949" y="-4034548"/>
          <a:ext cx="955498"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Authorizes the initial package of services (6 months)</a:t>
          </a:r>
        </a:p>
      </dsp:txBody>
      <dsp:txXfrm rot="-5400000">
        <a:off x="1028997" y="49048"/>
        <a:ext cx="8982758" cy="862210"/>
      </dsp:txXfrm>
    </dsp:sp>
    <dsp:sp modelId="{7968D7C6-4FBC-4250-9B60-B436CE631093}">
      <dsp:nvSpPr>
        <dsp:cNvPr id="0" name=""/>
        <dsp:cNvSpPr/>
      </dsp:nvSpPr>
      <dsp:spPr>
        <a:xfrm rot="5400000">
          <a:off x="-220499" y="1497181"/>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UM</a:t>
          </a:r>
        </a:p>
      </dsp:txBody>
      <dsp:txXfrm rot="-5400000">
        <a:off x="1" y="1791181"/>
        <a:ext cx="1028997" cy="440999"/>
      </dsp:txXfrm>
    </dsp:sp>
    <dsp:sp modelId="{1E922B37-2CC0-40C8-BC18-FCE9D67BF637}">
      <dsp:nvSpPr>
        <dsp:cNvPr id="0" name=""/>
        <dsp:cNvSpPr/>
      </dsp:nvSpPr>
      <dsp:spPr>
        <a:xfrm rot="5400000">
          <a:off x="5065949" y="-2760270"/>
          <a:ext cx="955498"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Authorizes the Extension/Annual Package of Services (6 month) </a:t>
          </a:r>
        </a:p>
      </dsp:txBody>
      <dsp:txXfrm rot="-5400000">
        <a:off x="1028997" y="1323326"/>
        <a:ext cx="8982758" cy="862210"/>
      </dsp:txXfrm>
    </dsp:sp>
    <dsp:sp modelId="{C12F1646-429D-42D1-8EF7-9149D3018A24}">
      <dsp:nvSpPr>
        <dsp:cNvPr id="0" name=""/>
        <dsp:cNvSpPr/>
      </dsp:nvSpPr>
      <dsp:spPr>
        <a:xfrm rot="5400000">
          <a:off x="-220499" y="2771459"/>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Provider Relations</a:t>
          </a:r>
          <a:r>
            <a:rPr lang="en-US" sz="1500" kern="1200" dirty="0"/>
            <a:t> </a:t>
          </a:r>
        </a:p>
      </dsp:txBody>
      <dsp:txXfrm rot="-5400000">
        <a:off x="1" y="3065459"/>
        <a:ext cx="1028997" cy="440999"/>
      </dsp:txXfrm>
    </dsp:sp>
    <dsp:sp modelId="{49FB4B1C-449E-467B-9E4E-0DCA1CE95074}">
      <dsp:nvSpPr>
        <dsp:cNvPr id="0" name=""/>
        <dsp:cNvSpPr/>
      </dsp:nvSpPr>
      <dsp:spPr>
        <a:xfrm rot="5400000">
          <a:off x="5065698" y="-1485741"/>
          <a:ext cx="956000"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Providers submit claims within 60 days of the end of the service date month</a:t>
          </a:r>
        </a:p>
        <a:p>
          <a:pPr marL="228600" lvl="1" indent="-228600" algn="l" defTabSz="933450">
            <a:lnSpc>
              <a:spcPct val="90000"/>
            </a:lnSpc>
            <a:spcBef>
              <a:spcPct val="0"/>
            </a:spcBef>
            <a:spcAft>
              <a:spcPct val="15000"/>
            </a:spcAft>
            <a:buChar char="•"/>
          </a:pPr>
          <a:r>
            <a:rPr lang="en-US" sz="2100" kern="1200" dirty="0"/>
            <a:t>BHCS remits payment to provider</a:t>
          </a:r>
        </a:p>
      </dsp:txBody>
      <dsp:txXfrm rot="-5400000">
        <a:off x="1028997" y="2597628"/>
        <a:ext cx="8982734" cy="8626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38475" cy="465138"/>
          </a:xfrm>
          <a:prstGeom prst="rect">
            <a:avLst/>
          </a:prstGeom>
        </p:spPr>
        <p:txBody>
          <a:bodyPr vert="horz" lIns="91301" tIns="45643" rIns="91301" bIns="45643" rtlCol="0"/>
          <a:lstStyle>
            <a:lvl1pPr algn="l">
              <a:defRPr sz="1200"/>
            </a:lvl1pPr>
          </a:lstStyle>
          <a:p>
            <a:endParaRPr lang="en-US" dirty="0">
              <a:latin typeface="Calibri Light" panose="020F0302020204030204" pitchFamily="34" charset="0"/>
            </a:endParaRPr>
          </a:p>
        </p:txBody>
      </p:sp>
      <p:sp>
        <p:nvSpPr>
          <p:cNvPr id="3" name="Date Placeholder 2"/>
          <p:cNvSpPr>
            <a:spLocks noGrp="1"/>
          </p:cNvSpPr>
          <p:nvPr>
            <p:ph type="dt" sz="quarter" idx="1"/>
          </p:nvPr>
        </p:nvSpPr>
        <p:spPr>
          <a:xfrm>
            <a:off x="3970339" y="14"/>
            <a:ext cx="3038475" cy="465138"/>
          </a:xfrm>
          <a:prstGeom prst="rect">
            <a:avLst/>
          </a:prstGeom>
        </p:spPr>
        <p:txBody>
          <a:bodyPr vert="horz" lIns="91301" tIns="45643" rIns="91301" bIns="45643" rtlCol="0"/>
          <a:lstStyle>
            <a:lvl1pPr algn="r">
              <a:defRPr sz="1200"/>
            </a:lvl1pPr>
          </a:lstStyle>
          <a:p>
            <a:fld id="{28E1151E-536E-4F7B-BB1D-96B17846792A}" type="datetimeFigureOut">
              <a:rPr lang="en-US" smtClean="0">
                <a:latin typeface="Calibri Light" panose="020F0302020204030204" pitchFamily="34" charset="0"/>
              </a:rPr>
              <a:t>3/2/2020</a:t>
            </a:fld>
            <a:endParaRPr lang="en-US" dirty="0">
              <a:latin typeface="Calibri Light" panose="020F0302020204030204" pitchFamily="34" charset="0"/>
            </a:endParaRPr>
          </a:p>
        </p:txBody>
      </p:sp>
      <p:sp>
        <p:nvSpPr>
          <p:cNvPr id="4" name="Footer Placeholder 3"/>
          <p:cNvSpPr>
            <a:spLocks noGrp="1"/>
          </p:cNvSpPr>
          <p:nvPr>
            <p:ph type="ftr" sz="quarter" idx="2"/>
          </p:nvPr>
        </p:nvSpPr>
        <p:spPr>
          <a:xfrm>
            <a:off x="5" y="8829675"/>
            <a:ext cx="3038475" cy="465138"/>
          </a:xfrm>
          <a:prstGeom prst="rect">
            <a:avLst/>
          </a:prstGeom>
        </p:spPr>
        <p:txBody>
          <a:bodyPr vert="horz" lIns="91301" tIns="45643" rIns="91301" bIns="45643" rtlCol="0" anchor="b"/>
          <a:lstStyle>
            <a:lvl1pPr algn="l">
              <a:defRPr sz="1200"/>
            </a:lvl1pPr>
          </a:lstStyle>
          <a:p>
            <a:endParaRPr lang="en-US" dirty="0">
              <a:latin typeface="Calibri Light" panose="020F0302020204030204" pitchFamily="34" charset="0"/>
            </a:endParaRPr>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301" tIns="45643" rIns="91301" bIns="45643" rtlCol="0" anchor="b"/>
          <a:lstStyle>
            <a:lvl1pPr algn="r">
              <a:defRPr sz="1200"/>
            </a:lvl1pPr>
          </a:lstStyle>
          <a:p>
            <a:fld id="{8C2F56BA-3227-4943-B4D8-3E21F09D7807}"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2886190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
            <a:ext cx="3037840" cy="464820"/>
          </a:xfrm>
          <a:prstGeom prst="rect">
            <a:avLst/>
          </a:prstGeom>
        </p:spPr>
        <p:txBody>
          <a:bodyPr vert="horz" lIns="93033" tIns="46512" rIns="93033" bIns="46512" rtlCol="0"/>
          <a:lstStyle>
            <a:lvl1pPr algn="l">
              <a:defRPr sz="120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970952" y="14"/>
            <a:ext cx="3037840" cy="464820"/>
          </a:xfrm>
          <a:prstGeom prst="rect">
            <a:avLst/>
          </a:prstGeom>
        </p:spPr>
        <p:txBody>
          <a:bodyPr vert="horz" lIns="93033" tIns="46512" rIns="93033" bIns="46512" rtlCol="0"/>
          <a:lstStyle>
            <a:lvl1pPr algn="r">
              <a:defRPr sz="1200">
                <a:latin typeface="Calibri Light" panose="020F0302020204030204" pitchFamily="34" charset="0"/>
              </a:defRPr>
            </a:lvl1pPr>
          </a:lstStyle>
          <a:p>
            <a:fld id="{E96009AD-B57D-4FDC-A4C0-8F3634C635CD}" type="datetimeFigureOut">
              <a:rPr lang="en-US" smtClean="0"/>
              <a:pPr/>
              <a:t>3/2/2020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033" tIns="46512" rIns="93033" bIns="4651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033" tIns="46512" rIns="93033" bIns="465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033" tIns="46512" rIns="93033" bIns="46512" rtlCol="0" anchor="b"/>
          <a:lstStyle>
            <a:lvl1pPr algn="l">
              <a:defRPr sz="120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970952" y="8829967"/>
            <a:ext cx="3037840" cy="464820"/>
          </a:xfrm>
          <a:prstGeom prst="rect">
            <a:avLst/>
          </a:prstGeom>
        </p:spPr>
        <p:txBody>
          <a:bodyPr vert="horz" lIns="93033" tIns="46512" rIns="93033" bIns="46512" rtlCol="0" anchor="b"/>
          <a:lstStyle>
            <a:lvl1pPr algn="r">
              <a:defRPr sz="1200">
                <a:latin typeface="Calibri Light" panose="020F0302020204030204" pitchFamily="34" charset="0"/>
              </a:defRPr>
            </a:lvl1pPr>
          </a:lstStyle>
          <a:p>
            <a:fld id="{6D1A0C5A-8DCA-4269-97D5-CD64B3B2E737}" type="slidenum">
              <a:rPr lang="en-US" smtClean="0"/>
              <a:pPr/>
              <a:t>‹#›</a:t>
            </a:fld>
            <a:endParaRPr lang="en-US" dirty="0"/>
          </a:p>
        </p:txBody>
      </p:sp>
    </p:spTree>
    <p:extLst>
      <p:ext uri="{BB962C8B-B14F-4D97-AF65-F5344CB8AC3E}">
        <p14:creationId xmlns:p14="http://schemas.microsoft.com/office/powerpoint/2010/main" val="22981299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60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755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722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22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55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in the right training?  Yes.  If you claim with</a:t>
            </a:r>
            <a:r>
              <a:rPr lang="en-US" baseline="0" dirty="0"/>
              <a:t> the</a:t>
            </a:r>
            <a:r>
              <a:rPr lang="en-US" dirty="0"/>
              <a:t> CMS 1500 form.  Form is red and white when printed in color.</a:t>
            </a:r>
          </a:p>
        </p:txBody>
      </p:sp>
    </p:spTree>
    <p:extLst>
      <p:ext uri="{BB962C8B-B14F-4D97-AF65-F5344CB8AC3E}">
        <p14:creationId xmlns:p14="http://schemas.microsoft.com/office/powerpoint/2010/main" val="135749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851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400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713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373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2399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23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2900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971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170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378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activity</a:t>
            </a:r>
            <a:r>
              <a:rPr lang="en-US" baseline="0" dirty="0"/>
              <a:t> </a:t>
            </a:r>
          </a:p>
          <a:p>
            <a:r>
              <a:rPr lang="en-US" baseline="0" dirty="0"/>
              <a:t>One vignette – diagnosis, impairments and client goal</a:t>
            </a:r>
          </a:p>
          <a:p>
            <a:r>
              <a:rPr lang="en-US" baseline="0" dirty="0"/>
              <a:t>Choose out of the fishbowl which section</a:t>
            </a:r>
          </a:p>
          <a:p>
            <a:r>
              <a:rPr lang="en-US" baseline="0" dirty="0"/>
              <a:t>Objective, intervention, service modality and detailed interventions, discharge plan</a:t>
            </a:r>
            <a:endParaRPr lang="en-US" dirty="0"/>
          </a:p>
        </p:txBody>
      </p:sp>
    </p:spTree>
    <p:extLst>
      <p:ext uri="{BB962C8B-B14F-4D97-AF65-F5344CB8AC3E}">
        <p14:creationId xmlns:p14="http://schemas.microsoft.com/office/powerpoint/2010/main" val="1909053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0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06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46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840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241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557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2123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302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999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47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25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couple’s therapy!</a:t>
            </a:r>
          </a:p>
          <a:p>
            <a:endParaRPr lang="en-US" dirty="0"/>
          </a:p>
        </p:txBody>
      </p:sp>
    </p:spTree>
    <p:extLst>
      <p:ext uri="{BB962C8B-B14F-4D97-AF65-F5344CB8AC3E}">
        <p14:creationId xmlns:p14="http://schemas.microsoft.com/office/powerpoint/2010/main" val="450581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245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activity</a:t>
            </a:r>
          </a:p>
        </p:txBody>
      </p:sp>
    </p:spTree>
    <p:extLst>
      <p:ext uri="{BB962C8B-B14F-4D97-AF65-F5344CB8AC3E}">
        <p14:creationId xmlns:p14="http://schemas.microsoft.com/office/powerpoint/2010/main" val="3491237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0906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MHP FFS – </a:t>
            </a:r>
            <a:r>
              <a:rPr lang="en-US" dirty="0" err="1"/>
              <a:t>Indiv</a:t>
            </a:r>
            <a:r>
              <a:rPr lang="en-US" dirty="0"/>
              <a:t>.</a:t>
            </a:r>
            <a:r>
              <a:rPr lang="en-US" baseline="0" dirty="0"/>
              <a:t> Therapy</a:t>
            </a:r>
          </a:p>
          <a:p>
            <a:r>
              <a:rPr lang="en-US" baseline="0" dirty="0"/>
              <a:t>Both would count off of their individual therapy sessions services</a:t>
            </a:r>
            <a:endParaRPr lang="en-US" dirty="0"/>
          </a:p>
        </p:txBody>
      </p:sp>
    </p:spTree>
    <p:extLst>
      <p:ext uri="{BB962C8B-B14F-4D97-AF65-F5344CB8AC3E}">
        <p14:creationId xmlns:p14="http://schemas.microsoft.com/office/powerpoint/2010/main" val="2516713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09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53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005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bill for documentation, Session</a:t>
            </a:r>
            <a:r>
              <a:rPr lang="en-US" baseline="0" dirty="0"/>
              <a:t> 1 – </a:t>
            </a:r>
            <a:r>
              <a:rPr lang="en-US" baseline="0" dirty="0" err="1"/>
              <a:t>ct</a:t>
            </a:r>
            <a:r>
              <a:rPr lang="en-US" baseline="0" dirty="0"/>
              <a:t> visit </a:t>
            </a:r>
            <a:r>
              <a:rPr lang="en-US" baseline="0" dirty="0" err="1"/>
              <a:t>FtF</a:t>
            </a:r>
            <a:r>
              <a:rPr lang="en-US" baseline="0" dirty="0"/>
              <a:t>, Session 2 no </a:t>
            </a:r>
            <a:r>
              <a:rPr lang="en-US" baseline="0" dirty="0" err="1"/>
              <a:t>ct</a:t>
            </a:r>
            <a:r>
              <a:rPr lang="en-US" baseline="0" dirty="0"/>
              <a:t> write up A &amp; P, Session 3 </a:t>
            </a:r>
            <a:r>
              <a:rPr lang="en-US" baseline="0" dirty="0" err="1"/>
              <a:t>ct</a:t>
            </a:r>
            <a:r>
              <a:rPr lang="en-US" baseline="0" dirty="0"/>
              <a:t> signed first then start </a:t>
            </a:r>
            <a:r>
              <a:rPr lang="en-US" baseline="0" dirty="0" err="1"/>
              <a:t>tx</a:t>
            </a:r>
            <a:endParaRPr lang="en-US" dirty="0"/>
          </a:p>
        </p:txBody>
      </p:sp>
    </p:spTree>
    <p:extLst>
      <p:ext uri="{BB962C8B-B14F-4D97-AF65-F5344CB8AC3E}">
        <p14:creationId xmlns:p14="http://schemas.microsoft.com/office/powerpoint/2010/main" val="2227262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15-44</a:t>
            </a:r>
            <a:r>
              <a:rPr lang="en-US" baseline="0" dirty="0"/>
              <a:t> is billed a 30 min session</a:t>
            </a:r>
          </a:p>
          <a:p>
            <a:r>
              <a:rPr lang="en-US" baseline="0" dirty="0"/>
              <a:t>45-74 is billed a 60 min session</a:t>
            </a:r>
          </a:p>
          <a:p>
            <a:r>
              <a:rPr lang="en-US" baseline="0" dirty="0"/>
              <a:t>Any session over 74 would bill 90 but needs UM approval</a:t>
            </a:r>
            <a:endParaRPr lang="en-US" dirty="0"/>
          </a:p>
        </p:txBody>
      </p:sp>
    </p:spTree>
    <p:extLst>
      <p:ext uri="{BB962C8B-B14F-4D97-AF65-F5344CB8AC3E}">
        <p14:creationId xmlns:p14="http://schemas.microsoft.com/office/powerpoint/2010/main" val="29362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6/4/2019</a:t>
            </a: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27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6/4/2019</a:t>
            </a: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58613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6/4/2019</a:t>
            </a: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243462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6/4/2019</a:t>
            </a: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99950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6/4/2019</a:t>
            </a: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2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6/4/2019</a:t>
            </a:r>
            <a:endParaRPr lang="en-US" dirty="0"/>
          </a:p>
        </p:txBody>
      </p:sp>
      <p:sp>
        <p:nvSpPr>
          <p:cNvPr id="6" name="Footer Placeholder 5"/>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94450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6/4/2019</a:t>
            </a:r>
            <a:endParaRPr lang="en-US" dirty="0"/>
          </a:p>
        </p:txBody>
      </p:sp>
      <p:sp>
        <p:nvSpPr>
          <p:cNvPr id="8" name="Footer Placeholder 7"/>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01265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6/4/2019</a:t>
            </a: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88553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6/4/2019</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MHP FFS - Version 06.4.19</a:t>
            </a:r>
            <a:endParaRPr lang="en-US" dirty="0"/>
          </a:p>
        </p:txBody>
      </p:sp>
      <p:sp>
        <p:nvSpPr>
          <p:cNvPr id="9" name="Slide Number Placeholder 8"/>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42068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6/4/2019</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MHP FFS - Version 06.4.19</a:t>
            </a:r>
            <a:endParaRPr lang="en-US" dirty="0"/>
          </a:p>
        </p:txBody>
      </p:sp>
      <p:sp>
        <p:nvSpPr>
          <p:cNvPr id="7" name="Slide Number Placeholder 6"/>
          <p:cNvSpPr>
            <a:spLocks noGrp="1"/>
          </p:cNvSpPr>
          <p:nvPr>
            <p:ph type="sldNum" sz="quarter" idx="12"/>
          </p:nvPr>
        </p:nvSpPr>
        <p:spPr/>
        <p:txBody>
          <a:bodyPr/>
          <a:lstStyle>
            <a:lvl1pPr>
              <a:defRPr sz="2800">
                <a:solidFill>
                  <a:schemeClr val="tx2"/>
                </a:solidFill>
              </a:defRPr>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86902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6/4/2019</a:t>
            </a:r>
            <a:endParaRPr lang="en-US" dirty="0"/>
          </a:p>
        </p:txBody>
      </p:sp>
      <p:sp>
        <p:nvSpPr>
          <p:cNvPr id="6" name="Footer Placeholder 5"/>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35563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Calibri Light" panose="020F0302020204030204" pitchFamily="34" charset="0"/>
              </a:defRPr>
            </a:lvl1pPr>
          </a:lstStyle>
          <a:p>
            <a:r>
              <a:rPr lang="en-US"/>
              <a:t>6/4/2019</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Calibri Light" panose="020F0302020204030204" pitchFamily="34" charset="0"/>
              </a:defRPr>
            </a:lvl1pPr>
          </a:lstStyle>
          <a:p>
            <a:r>
              <a:rPr lang="en-US"/>
              <a:t>MHP FFS - Version 06.4.19</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800">
                <a:solidFill>
                  <a:srgbClr val="FFFFFF"/>
                </a:solidFill>
                <a:latin typeface="Calibri Light" panose="020F0302020204030204" pitchFamily="34" charset="0"/>
              </a:defRPr>
            </a:lvl1pPr>
          </a:lstStyle>
          <a:p>
            <a:fld id="{700861E1-0C85-490F-A709-222B40EEEBB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9329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cbhcs.org/providers/Forms/ProviderNetwork.htm" TargetMode="External"/><Relationship Id="rId2" Type="http://schemas.openxmlformats.org/officeDocument/2006/relationships/hyperlink" Target="http://www.acbhcs.org/providers/Forms/Forms.htm#UM"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1.tmp"/><Relationship Id="rId5" Type="http://schemas.openxmlformats.org/officeDocument/2006/relationships/image" Target="../media/image60.tmp"/><Relationship Id="rId4" Type="http://schemas.openxmlformats.org/officeDocument/2006/relationships/image" Target="../media/image59.tmp"/></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hyperlink" Target="http://www.acbhcs.org/providers/QA/QA.htm" TargetMode="Externa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acbhcs.org/providers/QA/docs/qa_manual/7-2_MHP_NETWK_PROVIDER_DOC_STANDARDS.pdf" TargetMode="Externa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cal.ca.gov/eligibility/login.asp" TargetMode="External"/><Relationship Id="rId2" Type="http://schemas.openxmlformats.org/officeDocument/2006/relationships/hyperlink" Target="https://files.medi-cal.ca.gov/pubsdoco/AEVS_home.asp" TargetMode="Externa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www.acbhcs.org/providers/Forms/Forms.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acbhcs.org/providers/QA/audit.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acbhcs.org/providers/QA/docs/2013/TR_Suicide-Homicide_Risk_Assesment.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acbhcs.org/providers/Forms/ProviderNetwork.ht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hyperlink" Target="http://www.lgbthealtheducation.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bhcs.org/providers/QA/QA.htm" TargetMode="External"/><Relationship Id="rId2" Type="http://schemas.openxmlformats.org/officeDocument/2006/relationships/hyperlink" Target="http://www.acbhcs.org/providers/Main/Index.ht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acbhcs.org/providers/QA/docs/2013/TR_Suicide-Homicide_Risk_Assesmen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mentalhealth.va.gov/docs/VA_Safety_planning_manual.doc"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hyperlink" Target="http://www.courts.ca.gov/documents/jv217info.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cbhcs.org/providers/Forms/Forms.htm#Med_cons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elcome.stpaulsenglewood.org/wp-content/uploads/2017/04/JNTU-EXPRESS-Welc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0"/>
            <a:ext cx="8591550" cy="47586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a:xfrm>
            <a:off x="9753600" y="6418262"/>
            <a:ext cx="1312025" cy="365125"/>
          </a:xfrm>
        </p:spPr>
        <p:txBody>
          <a:bodyPr/>
          <a:lstStyle/>
          <a:p>
            <a:fld id="{700861E1-0C85-490F-A709-222B40EEEBBE}" type="slidenum">
              <a:rPr lang="en-US" sz="3200" smtClean="0"/>
              <a:t>1</a:t>
            </a:fld>
            <a:endParaRPr lang="en-US" sz="3200" dirty="0"/>
          </a:p>
        </p:txBody>
      </p:sp>
      <p:sp>
        <p:nvSpPr>
          <p:cNvPr id="2" name="Title 1"/>
          <p:cNvSpPr>
            <a:spLocks noGrp="1"/>
          </p:cNvSpPr>
          <p:nvPr>
            <p:ph type="title" idx="4294967295"/>
          </p:nvPr>
        </p:nvSpPr>
        <p:spPr>
          <a:xfrm>
            <a:off x="0" y="4822522"/>
            <a:ext cx="12192000" cy="1296739"/>
          </a:xfrm>
        </p:spPr>
        <p:txBody>
          <a:bodyPr>
            <a:noAutofit/>
          </a:bodyPr>
          <a:lstStyle/>
          <a:p>
            <a:pPr algn="ctr"/>
            <a:r>
              <a:rPr lang="en-US" sz="4600" dirty="0">
                <a:solidFill>
                  <a:schemeClr val="tx1"/>
                </a:solidFill>
              </a:rPr>
              <a:t>Mental Health Plan Fee-For-Service Provider </a:t>
            </a:r>
            <a:br>
              <a:rPr lang="en-US" sz="4600" dirty="0">
                <a:solidFill>
                  <a:schemeClr val="tx1"/>
                </a:solidFill>
              </a:rPr>
            </a:br>
            <a:r>
              <a:rPr lang="en-US" sz="4600" dirty="0">
                <a:solidFill>
                  <a:schemeClr val="tx1"/>
                </a:solidFill>
              </a:rPr>
              <a:t>Clinical Documentation Training</a:t>
            </a:r>
          </a:p>
        </p:txBody>
      </p:sp>
    </p:spTree>
    <p:extLst>
      <p:ext uri="{BB962C8B-B14F-4D97-AF65-F5344CB8AC3E}">
        <p14:creationId xmlns:p14="http://schemas.microsoft.com/office/powerpoint/2010/main" val="309571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89920" cy="1450757"/>
          </a:xfrm>
        </p:spPr>
        <p:txBody>
          <a:bodyPr/>
          <a:lstStyle/>
          <a:p>
            <a:r>
              <a:rPr lang="en-US" dirty="0"/>
              <a:t>ACCESS Referral Letter</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10</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6200" y="1969017"/>
            <a:ext cx="3633429" cy="4022725"/>
          </a:xfrm>
          <a:ln>
            <a:solidFill>
              <a:schemeClr val="tx1"/>
            </a:solidFill>
          </a:ln>
        </p:spPr>
      </p:pic>
      <p:sp>
        <p:nvSpPr>
          <p:cNvPr id="10" name="Oval 9"/>
          <p:cNvSpPr/>
          <p:nvPr/>
        </p:nvSpPr>
        <p:spPr>
          <a:xfrm>
            <a:off x="8242289" y="2649490"/>
            <a:ext cx="533400" cy="269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97280" y="2943988"/>
            <a:ext cx="6471004"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a:t>
            </a:r>
            <a:r>
              <a:rPr lang="en-US" sz="1600" b="1" dirty="0"/>
              <a:t>Referral Letter Date </a:t>
            </a:r>
            <a:r>
              <a:rPr lang="en-US" sz="1600" dirty="0"/>
              <a:t>is the authorization cycle start date. Reauthorizations follow 6 month cycles from this date.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provider must </a:t>
            </a:r>
            <a:r>
              <a:rPr lang="en-US" sz="1600" u="sng" dirty="0"/>
              <a:t>offer</a:t>
            </a:r>
            <a:r>
              <a:rPr lang="en-US" sz="1600" dirty="0"/>
              <a:t> an appointment date </a:t>
            </a:r>
            <a:r>
              <a:rPr lang="en-US" sz="1600" u="sng" dirty="0"/>
              <a:t>within 10 business days of the Referral Letter Date</a:t>
            </a:r>
            <a:r>
              <a:rPr lang="en-US" sz="1600" dirty="0"/>
              <a:t>. If this is not possible, consult with the ACCESS line on how to proceed.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521603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Discharge Plan </a:t>
            </a:r>
          </a:p>
        </p:txBody>
      </p:sp>
      <p:sp>
        <p:nvSpPr>
          <p:cNvPr id="3" name="Content Placeholder 2"/>
          <p:cNvSpPr>
            <a:spLocks noGrp="1"/>
          </p:cNvSpPr>
          <p:nvPr>
            <p:ph idx="1"/>
          </p:nvPr>
        </p:nvSpPr>
        <p:spPr>
          <a:xfrm>
            <a:off x="1219200" y="1761293"/>
            <a:ext cx="9936480" cy="1477745"/>
          </a:xfrm>
        </p:spPr>
        <p:txBody>
          <a:bodyPr>
            <a:normAutofit/>
          </a:bodyPr>
          <a:lstStyle/>
          <a:p>
            <a:pPr marL="137160" indent="0" algn="ctr">
              <a:buNone/>
            </a:pPr>
            <a:r>
              <a:rPr lang="en-US" sz="2350" dirty="0"/>
              <a:t>Estimated treatment plan duration, describe criteria (readiness) that would indicate client could successfully transition to a lower level of care with possible referrals and discharge plan.</a:t>
            </a:r>
          </a:p>
          <a:p>
            <a:pPr marL="137160" indent="0" algn="ctr">
              <a:buNone/>
            </a:pPr>
            <a:endParaRPr lang="en-US" sz="2350" b="1" dirty="0"/>
          </a:p>
          <a:p>
            <a:pPr marL="137160" indent="0" algn="ctr">
              <a:buNone/>
            </a:pPr>
            <a:endParaRPr lang="en-US" sz="2350" b="1" dirty="0"/>
          </a:p>
          <a:p>
            <a:pPr marL="137160" indent="0" algn="ctr">
              <a:buNone/>
            </a:pPr>
            <a:endParaRPr lang="en-US" sz="2350" b="1" dirty="0"/>
          </a:p>
          <a:p>
            <a:pPr marL="137160" indent="0" algn="ctr">
              <a:buNone/>
            </a:pPr>
            <a:endParaRPr lang="en-US" sz="2350" b="1" dirty="0"/>
          </a:p>
          <a:p>
            <a:pPr marL="137160" indent="0" algn="ctr">
              <a:buNone/>
            </a:pPr>
            <a:endParaRPr lang="en-US" sz="2350" b="1" dirty="0">
              <a:solidFill>
                <a:srgbClr val="FF0000"/>
              </a:solidFill>
            </a:endParaRPr>
          </a:p>
          <a:p>
            <a:pPr marL="137160" indent="0" algn="ctr">
              <a:buNone/>
            </a:pPr>
            <a:endParaRPr lang="en-US" sz="2350" b="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100</a:t>
            </a:fld>
            <a:endParaRPr lang="en-US" dirty="0"/>
          </a:p>
        </p:txBody>
      </p:sp>
      <p:sp>
        <p:nvSpPr>
          <p:cNvPr id="9" name="Rectangle 8"/>
          <p:cNvSpPr/>
          <p:nvPr/>
        </p:nvSpPr>
        <p:spPr>
          <a:xfrm>
            <a:off x="3120389" y="5213196"/>
            <a:ext cx="5867400" cy="646331"/>
          </a:xfrm>
          <a:prstGeom prst="rect">
            <a:avLst/>
          </a:prstGeom>
        </p:spPr>
        <p:txBody>
          <a:bodyPr wrap="square">
            <a:spAutoFit/>
          </a:bodyPr>
          <a:lstStyle/>
          <a:p>
            <a:pPr marL="137160" algn="ctr"/>
            <a:r>
              <a:rPr lang="en-US" b="1" i="1" dirty="0">
                <a:latin typeface="Calibri Light" panose="020F0302020204030204" pitchFamily="34" charset="0"/>
              </a:rPr>
              <a:t>“Long Term Client w/o Discharge Expected”</a:t>
            </a:r>
          </a:p>
          <a:p>
            <a:pPr marL="137160" algn="ctr"/>
            <a:r>
              <a:rPr lang="en-US" b="1" i="1" dirty="0">
                <a:solidFill>
                  <a:srgbClr val="FF0000"/>
                </a:solidFill>
                <a:latin typeface="Calibri Light" panose="020F0302020204030204" pitchFamily="34" charset="0"/>
              </a:rPr>
              <a:t> Is </a:t>
            </a:r>
            <a:r>
              <a:rPr lang="en-US" b="1" i="1" u="sng" dirty="0">
                <a:solidFill>
                  <a:srgbClr val="FF0000"/>
                </a:solidFill>
                <a:latin typeface="Calibri Light" panose="020F0302020204030204" pitchFamily="34" charset="0"/>
              </a:rPr>
              <a:t>never</a:t>
            </a:r>
            <a:r>
              <a:rPr lang="en-US" b="1" i="1" dirty="0">
                <a:solidFill>
                  <a:srgbClr val="FF0000"/>
                </a:solidFill>
                <a:latin typeface="Calibri Light" panose="020F0302020204030204" pitchFamily="34" charset="0"/>
              </a:rPr>
              <a:t> a discharge plan</a:t>
            </a:r>
          </a:p>
        </p:txBody>
      </p:sp>
      <p:sp>
        <p:nvSpPr>
          <p:cNvPr id="10" name="Rectangle 9"/>
          <p:cNvSpPr/>
          <p:nvPr/>
        </p:nvSpPr>
        <p:spPr>
          <a:xfrm>
            <a:off x="3162299" y="5130520"/>
            <a:ext cx="5905500" cy="729007"/>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1690687" y="3277321"/>
            <a:ext cx="8848725" cy="561975"/>
          </a:xfrm>
          <a:prstGeom prst="rect">
            <a:avLst/>
          </a:prstGeom>
          <a:ln w="12700">
            <a:solidFill>
              <a:schemeClr val="tx1"/>
            </a:solidFill>
          </a:ln>
        </p:spPr>
      </p:pic>
    </p:spTree>
    <p:extLst>
      <p:ext uri="{BB962C8B-B14F-4D97-AF65-F5344CB8AC3E}">
        <p14:creationId xmlns:p14="http://schemas.microsoft.com/office/powerpoint/2010/main" val="7776859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Mental Health Objectives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101</a:t>
            </a:fld>
            <a:endParaRPr lang="en-US" dirty="0"/>
          </a:p>
        </p:txBody>
      </p:sp>
      <p:pic>
        <p:nvPicPr>
          <p:cNvPr id="11" name="Content Placeholder 10"/>
          <p:cNvPicPr>
            <a:picLocks noGrp="1" noChangeAspect="1"/>
          </p:cNvPicPr>
          <p:nvPr>
            <p:ph idx="1"/>
          </p:nvPr>
        </p:nvPicPr>
        <p:blipFill>
          <a:blip r:embed="rId3"/>
          <a:stretch>
            <a:fillRect/>
          </a:stretch>
        </p:blipFill>
        <p:spPr>
          <a:xfrm>
            <a:off x="1600200" y="2037567"/>
            <a:ext cx="8705850" cy="1676400"/>
          </a:xfrm>
          <a:prstGeom prst="rect">
            <a:avLst/>
          </a:prstGeom>
          <a:ln w="12700">
            <a:solidFill>
              <a:schemeClr val="tx1"/>
            </a:solidFill>
          </a:ln>
        </p:spPr>
      </p:pic>
      <p:sp>
        <p:nvSpPr>
          <p:cNvPr id="2" name="Oval 1"/>
          <p:cNvSpPr/>
          <p:nvPr/>
        </p:nvSpPr>
        <p:spPr>
          <a:xfrm>
            <a:off x="7365989" y="1752600"/>
            <a:ext cx="1143000" cy="1219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latin typeface="Calibri Light" panose="020F0302020204030204" pitchFamily="34" charset="0"/>
            </a:endParaRPr>
          </a:p>
        </p:txBody>
      </p:sp>
      <p:cxnSp>
        <p:nvCxnSpPr>
          <p:cNvPr id="5" name="Straight Arrow Connector 4"/>
          <p:cNvCxnSpPr/>
          <p:nvPr/>
        </p:nvCxnSpPr>
        <p:spPr>
          <a:xfrm flipH="1" flipV="1">
            <a:off x="7957306" y="3111674"/>
            <a:ext cx="348494" cy="1307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4483178"/>
            <a:ext cx="5049831" cy="1477328"/>
          </a:xfrm>
          <a:prstGeom prst="rect">
            <a:avLst/>
          </a:prstGeom>
          <a:noFill/>
        </p:spPr>
        <p:txBody>
          <a:bodyPr wrap="square" rtlCol="0">
            <a:spAutoFit/>
          </a:bodyPr>
          <a:lstStyle/>
          <a:p>
            <a:r>
              <a:rPr lang="en-US" dirty="0">
                <a:latin typeface="+mj-lt"/>
              </a:rPr>
              <a:t>Note that the ACBH Treatment Plan Template prompts for a 12 month Objective Target Date, however as treatment plans are required to be updated every 6 months, most objectives will need modification at 6 months.</a:t>
            </a:r>
          </a:p>
        </p:txBody>
      </p:sp>
    </p:spTree>
    <p:extLst>
      <p:ext uri="{BB962C8B-B14F-4D97-AF65-F5344CB8AC3E}">
        <p14:creationId xmlns:p14="http://schemas.microsoft.com/office/powerpoint/2010/main" val="16912145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Mental Health Objectives </a:t>
            </a:r>
          </a:p>
        </p:txBody>
      </p:sp>
      <p:sp>
        <p:nvSpPr>
          <p:cNvPr id="3" name="Content Placeholder 2"/>
          <p:cNvSpPr>
            <a:spLocks noGrp="1"/>
          </p:cNvSpPr>
          <p:nvPr>
            <p:ph idx="1"/>
          </p:nvPr>
        </p:nvSpPr>
        <p:spPr>
          <a:xfrm>
            <a:off x="1097279" y="1676400"/>
            <a:ext cx="10115203" cy="4572000"/>
          </a:xfrm>
        </p:spPr>
        <p:txBody>
          <a:bodyPr>
            <a:noAutofit/>
          </a:bodyPr>
          <a:lstStyle/>
          <a:p>
            <a:pPr marL="137160" indent="0">
              <a:buNone/>
            </a:pPr>
            <a:endParaRPr lang="en-US" b="1" dirty="0">
              <a:solidFill>
                <a:srgbClr val="FF0000"/>
              </a:solidFill>
            </a:endParaRPr>
          </a:p>
          <a:p>
            <a:pPr marL="137160" indent="0">
              <a:buNone/>
            </a:pPr>
            <a:r>
              <a:rPr lang="en-US" sz="2400" dirty="0">
                <a:solidFill>
                  <a:schemeClr val="tx1"/>
                </a:solidFill>
              </a:rPr>
              <a:t>All Objectives must directly address the client’s mental health </a:t>
            </a:r>
            <a:r>
              <a:rPr lang="en-US" sz="2400" dirty="0" err="1">
                <a:solidFill>
                  <a:schemeClr val="tx1"/>
                </a:solidFill>
              </a:rPr>
              <a:t>sx’s</a:t>
            </a:r>
            <a:r>
              <a:rPr lang="en-US" sz="2400" dirty="0">
                <a:solidFill>
                  <a:schemeClr val="tx1"/>
                </a:solidFill>
              </a:rPr>
              <a:t> and cannot focus on finding housing, getting a job, providing SUD counseling, etc.</a:t>
            </a:r>
          </a:p>
          <a:p>
            <a:pPr lvl="1"/>
            <a:r>
              <a:rPr lang="en-US" sz="2400" dirty="0">
                <a:solidFill>
                  <a:schemeClr val="tx1"/>
                </a:solidFill>
              </a:rPr>
              <a:t>A way to see if the client (not caregiver) is improving </a:t>
            </a:r>
          </a:p>
          <a:p>
            <a:pPr lvl="1"/>
            <a:r>
              <a:rPr lang="en-US" sz="2400" dirty="0">
                <a:solidFill>
                  <a:schemeClr val="tx1"/>
                </a:solidFill>
              </a:rPr>
              <a:t>Measurable change in helping the client achieve their long-term goals</a:t>
            </a:r>
          </a:p>
          <a:p>
            <a:pPr lvl="2"/>
            <a:r>
              <a:rPr lang="en-US" sz="1800" dirty="0">
                <a:solidFill>
                  <a:schemeClr val="tx1"/>
                </a:solidFill>
              </a:rPr>
              <a:t>Can address MENTAL HEALTH symptoms, behaviors or impairments identified in the Assessment</a:t>
            </a:r>
          </a:p>
          <a:p>
            <a:pPr marL="384048" lvl="2" indent="0">
              <a:buNone/>
            </a:pPr>
            <a:r>
              <a:rPr lang="en-US" sz="1800" i="1" dirty="0">
                <a:solidFill>
                  <a:schemeClr val="tx1"/>
                </a:solidFill>
              </a:rPr>
              <a:t>OR </a:t>
            </a:r>
          </a:p>
          <a:p>
            <a:pPr lvl="2"/>
            <a:r>
              <a:rPr lang="en-US" sz="1800" i="1" dirty="0">
                <a:solidFill>
                  <a:schemeClr val="tx1"/>
                </a:solidFill>
              </a:rPr>
              <a:t>Be Strength-Based mental health objectives </a:t>
            </a:r>
            <a:r>
              <a:rPr lang="en-US" sz="1800" dirty="0">
                <a:solidFill>
                  <a:schemeClr val="tx1"/>
                </a:solidFill>
              </a:rPr>
              <a:t>replace problematic Sx with positive MENTAL HEALTH coping skills/behaviors/etc.</a:t>
            </a:r>
          </a:p>
          <a:p>
            <a:pPr lvl="1"/>
            <a:r>
              <a:rPr lang="en-US" sz="2400" dirty="0">
                <a:solidFill>
                  <a:schemeClr val="tx1"/>
                </a:solidFill>
              </a:rPr>
              <a:t>Should be based upon the client’s abilities and be meaningful to the client</a:t>
            </a:r>
          </a:p>
          <a:p>
            <a:pPr lvl="2"/>
            <a:r>
              <a:rPr lang="en-US" sz="1600" dirty="0">
                <a:solidFill>
                  <a:schemeClr val="tx1"/>
                </a:solidFill>
              </a:rPr>
              <a:t>What are they identifying as the problem? Why did they reach out for help?</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102</a:t>
            </a:fld>
            <a:endParaRPr lang="en-US" dirty="0"/>
          </a:p>
        </p:txBody>
      </p:sp>
    </p:spTree>
    <p:extLst>
      <p:ext uri="{BB962C8B-B14F-4D97-AF65-F5344CB8AC3E}">
        <p14:creationId xmlns:p14="http://schemas.microsoft.com/office/powerpoint/2010/main" val="13662039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SMART Objectives </a:t>
            </a: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sz="2800" dirty="0"/>
              <a:t>SMART (</a:t>
            </a:r>
            <a:r>
              <a:rPr lang="en-US" sz="2800" u="sng" dirty="0"/>
              <a:t>S</a:t>
            </a:r>
            <a:r>
              <a:rPr lang="en-US" sz="2800" dirty="0"/>
              <a:t>pecific, </a:t>
            </a:r>
            <a:r>
              <a:rPr lang="en-US" sz="2800" u="sng" dirty="0"/>
              <a:t>M</a:t>
            </a:r>
            <a:r>
              <a:rPr lang="en-US" sz="2800" dirty="0"/>
              <a:t>easurable, </a:t>
            </a:r>
            <a:r>
              <a:rPr lang="en-US" sz="2800" u="sng" dirty="0"/>
              <a:t>A</a:t>
            </a:r>
            <a:r>
              <a:rPr lang="en-US" sz="2800" dirty="0"/>
              <a:t>ttainable, </a:t>
            </a:r>
            <a:r>
              <a:rPr lang="en-US" sz="2800" u="sng" dirty="0"/>
              <a:t>R</a:t>
            </a:r>
            <a:r>
              <a:rPr lang="en-US" sz="2800" dirty="0"/>
              <a:t>ealistic and </a:t>
            </a:r>
            <a:r>
              <a:rPr lang="en-US" sz="2800" u="sng" dirty="0"/>
              <a:t>T</a:t>
            </a:r>
            <a:r>
              <a:rPr lang="en-US" sz="2800" dirty="0"/>
              <a:t>ime-Bound)</a:t>
            </a:r>
          </a:p>
          <a:p>
            <a:pPr lvl="1">
              <a:buFont typeface="Arial" panose="020B0604020202020204" pitchFamily="34" charset="0"/>
              <a:buChar char="•"/>
            </a:pPr>
            <a:r>
              <a:rPr lang="en-US" sz="2800" dirty="0"/>
              <a:t>Important to look at how they might impact and build upon strengths and supports</a:t>
            </a:r>
          </a:p>
          <a:p>
            <a:pPr lvl="1">
              <a:buFont typeface="Arial" panose="020B0604020202020204" pitchFamily="34" charset="0"/>
              <a:buChar char="•"/>
            </a:pPr>
            <a:r>
              <a:rPr lang="en-US" sz="2800" dirty="0"/>
              <a:t>Must include duration: at least 6 months</a:t>
            </a:r>
          </a:p>
          <a:p>
            <a:pPr lvl="2">
              <a:buFont typeface="Arial" panose="020B0604020202020204" pitchFamily="34" charset="0"/>
              <a:buChar char="•"/>
            </a:pPr>
            <a:r>
              <a:rPr lang="en-US" sz="2400" b="1" dirty="0"/>
              <a:t>Special note about duration</a:t>
            </a:r>
            <a:r>
              <a:rPr lang="en-US" sz="2400" dirty="0"/>
              <a:t>: At least one mental health objective must be valid for 6 months or the plan will need to be updated due to not having any current objectives after the last stated duration (such as only having a MH Objective with a 3 month duration).</a:t>
            </a:r>
            <a:endParaRPr lang="en-US" sz="2000" dirty="0"/>
          </a:p>
          <a:p>
            <a:pPr lvl="1"/>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103</a:t>
            </a:fld>
            <a:endParaRPr lang="en-US" dirty="0"/>
          </a:p>
        </p:txBody>
      </p:sp>
    </p:spTree>
    <p:extLst>
      <p:ext uri="{BB962C8B-B14F-4D97-AF65-F5344CB8AC3E}">
        <p14:creationId xmlns:p14="http://schemas.microsoft.com/office/powerpoint/2010/main" val="40889359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 Modality </a:t>
            </a:r>
          </a:p>
        </p:txBody>
      </p:sp>
      <p:pic>
        <p:nvPicPr>
          <p:cNvPr id="6" name="Content Placeholder 5"/>
          <p:cNvPicPr>
            <a:picLocks noGrp="1" noChangeAspect="1"/>
          </p:cNvPicPr>
          <p:nvPr>
            <p:ph idx="1"/>
          </p:nvPr>
        </p:nvPicPr>
        <p:blipFill>
          <a:blip r:embed="rId2"/>
          <a:stretch>
            <a:fillRect/>
          </a:stretch>
        </p:blipFill>
        <p:spPr>
          <a:xfrm>
            <a:off x="1530349" y="2209800"/>
            <a:ext cx="9134475" cy="2352675"/>
          </a:xfrm>
          <a:prstGeom prst="rect">
            <a:avLst/>
          </a:prstGeom>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104</a:t>
            </a:fld>
            <a:endParaRPr lang="en-US" dirty="0"/>
          </a:p>
        </p:txBody>
      </p:sp>
    </p:spTree>
    <p:extLst>
      <p:ext uri="{BB962C8B-B14F-4D97-AF65-F5344CB8AC3E}">
        <p14:creationId xmlns:p14="http://schemas.microsoft.com/office/powerpoint/2010/main" val="26274487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Service Modalities</a:t>
            </a:r>
          </a:p>
        </p:txBody>
      </p:sp>
      <p:sp>
        <p:nvSpPr>
          <p:cNvPr id="3" name="Content Placeholder 2"/>
          <p:cNvSpPr>
            <a:spLocks noGrp="1"/>
          </p:cNvSpPr>
          <p:nvPr>
            <p:ph idx="1"/>
          </p:nvPr>
        </p:nvSpPr>
        <p:spPr>
          <a:xfrm>
            <a:off x="1105418" y="1752844"/>
            <a:ext cx="10050262" cy="4709160"/>
          </a:xfrm>
        </p:spPr>
        <p:txBody>
          <a:bodyPr>
            <a:normAutofit/>
          </a:bodyPr>
          <a:lstStyle/>
          <a:p>
            <a:pPr lvl="1">
              <a:buFont typeface="Arial" panose="020B0604020202020204" pitchFamily="34" charset="0"/>
              <a:buChar char="•"/>
            </a:pPr>
            <a:r>
              <a:rPr lang="en-US" sz="2800" dirty="0">
                <a:solidFill>
                  <a:schemeClr val="tx1"/>
                </a:solidFill>
              </a:rPr>
              <a:t>Identify the proposed type(s) of service modalities to be provided along with a proposed frequency and duration.</a:t>
            </a:r>
          </a:p>
          <a:p>
            <a:pPr lvl="1">
              <a:buFont typeface="Arial" panose="020B0604020202020204" pitchFamily="34" charset="0"/>
              <a:buChar char="•"/>
            </a:pPr>
            <a:endParaRPr lang="en-US" sz="2800" b="1" dirty="0">
              <a:solidFill>
                <a:schemeClr val="tx1"/>
              </a:solidFill>
            </a:endParaRPr>
          </a:p>
          <a:p>
            <a:pPr lvl="1">
              <a:buFont typeface="Arial" panose="020B0604020202020204" pitchFamily="34" charset="0"/>
              <a:buChar char="•"/>
            </a:pPr>
            <a:r>
              <a:rPr lang="en-US" sz="2800" dirty="0">
                <a:solidFill>
                  <a:schemeClr val="tx1"/>
                </a:solidFill>
              </a:rPr>
              <a:t>If the </a:t>
            </a:r>
            <a:r>
              <a:rPr lang="en-US" sz="2800" u="sng" dirty="0">
                <a:solidFill>
                  <a:schemeClr val="tx1"/>
                </a:solidFill>
              </a:rPr>
              <a:t>planned service </a:t>
            </a:r>
            <a:r>
              <a:rPr lang="en-US" sz="2800" dirty="0">
                <a:solidFill>
                  <a:schemeClr val="tx1"/>
                </a:solidFill>
              </a:rPr>
              <a:t>modality for a claimed service is not in the client plan it MAY NOT BE CLAIMED  and MUST be disallowed if it is claimed. This includes Case Management and Collateral.</a:t>
            </a:r>
          </a:p>
          <a:p>
            <a:pPr lvl="1">
              <a:buFont typeface="Arial" panose="020B0604020202020204" pitchFamily="34" charset="0"/>
              <a:buChar char="•"/>
            </a:pPr>
            <a:endParaRPr lang="en-US" sz="2800" dirty="0">
              <a:solidFill>
                <a:schemeClr val="tx1"/>
              </a:solidFill>
            </a:endParaRPr>
          </a:p>
          <a:p>
            <a:pPr lvl="1">
              <a:buFont typeface="Arial" panose="020B0604020202020204" pitchFamily="34" charset="0"/>
              <a:buChar char="•"/>
            </a:pPr>
            <a:r>
              <a:rPr lang="en-US" sz="2800" dirty="0">
                <a:solidFill>
                  <a:schemeClr val="tx1"/>
                </a:solidFill>
              </a:rPr>
              <a:t>Don’t include Assessment/Plan Development/Crisis modalities in the plan.</a:t>
            </a:r>
          </a:p>
          <a:p>
            <a:pPr marL="137160" indent="0">
              <a:buNone/>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105</a:t>
            </a:fld>
            <a:endParaRPr lang="en-US" dirty="0"/>
          </a:p>
        </p:txBody>
      </p:sp>
    </p:spTree>
    <p:extLst>
      <p:ext uri="{BB962C8B-B14F-4D97-AF65-F5344CB8AC3E}">
        <p14:creationId xmlns:p14="http://schemas.microsoft.com/office/powerpoint/2010/main" val="3588050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083" y="304800"/>
            <a:ext cx="10058400" cy="1450757"/>
          </a:xfrm>
        </p:spPr>
        <p:txBody>
          <a:bodyPr/>
          <a:lstStyle/>
          <a:p>
            <a:pPr algn="ctr"/>
            <a:r>
              <a:rPr lang="en-US" dirty="0"/>
              <a:t>Detailed Interventions</a:t>
            </a:r>
          </a:p>
        </p:txBody>
      </p:sp>
      <p:sp>
        <p:nvSpPr>
          <p:cNvPr id="3" name="Content Placeholder 2"/>
          <p:cNvSpPr>
            <a:spLocks noGrp="1"/>
          </p:cNvSpPr>
          <p:nvPr>
            <p:ph idx="1"/>
          </p:nvPr>
        </p:nvSpPr>
        <p:spPr>
          <a:xfrm>
            <a:off x="1600200" y="1371600"/>
            <a:ext cx="8991600" cy="4861560"/>
          </a:xfrm>
        </p:spPr>
        <p:txBody>
          <a:bodyPr>
            <a:normAutofit/>
          </a:bodyPr>
          <a:lstStyle/>
          <a:p>
            <a:pPr marL="0" indent="0">
              <a:buNone/>
            </a:pPr>
            <a:endParaRPr lang="en-US" b="1" dirty="0"/>
          </a:p>
          <a:p>
            <a:pPr marL="0" indent="0" algn="ctr">
              <a:buNone/>
            </a:pPr>
            <a:r>
              <a:rPr lang="en-US" sz="2400" b="1" dirty="0"/>
              <a:t>Detailed Interventions are required for each Modality</a:t>
            </a:r>
          </a:p>
          <a:p>
            <a:pPr marL="0" indent="0">
              <a:buNone/>
            </a:pPr>
            <a:endParaRPr lang="en-US" sz="1300" b="1" i="1" dirty="0"/>
          </a:p>
          <a:p>
            <a:pPr marL="0" indent="0">
              <a:buNone/>
            </a:pPr>
            <a:endParaRPr lang="en-US" sz="13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106</a:t>
            </a:fld>
            <a:endParaRPr lang="en-US" dirty="0"/>
          </a:p>
        </p:txBody>
      </p:sp>
      <p:pic>
        <p:nvPicPr>
          <p:cNvPr id="2" name="Picture 1"/>
          <p:cNvPicPr>
            <a:picLocks noChangeAspect="1"/>
          </p:cNvPicPr>
          <p:nvPr/>
        </p:nvPicPr>
        <p:blipFill>
          <a:blip r:embed="rId3"/>
          <a:stretch>
            <a:fillRect/>
          </a:stretch>
        </p:blipFill>
        <p:spPr>
          <a:xfrm>
            <a:off x="1610497" y="2362200"/>
            <a:ext cx="8943975" cy="3657600"/>
          </a:xfrm>
          <a:prstGeom prst="rect">
            <a:avLst/>
          </a:prstGeom>
          <a:ln w="12700">
            <a:solidFill>
              <a:schemeClr val="tx1"/>
            </a:solidFill>
          </a:ln>
        </p:spPr>
      </p:pic>
    </p:spTree>
    <p:extLst>
      <p:ext uri="{BB962C8B-B14F-4D97-AF65-F5344CB8AC3E}">
        <p14:creationId xmlns:p14="http://schemas.microsoft.com/office/powerpoint/2010/main" val="7074923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Detailed Interventions</a:t>
            </a:r>
          </a:p>
        </p:txBody>
      </p:sp>
      <p:sp>
        <p:nvSpPr>
          <p:cNvPr id="3" name="Content Placeholder 2"/>
          <p:cNvSpPr>
            <a:spLocks noGrp="1"/>
          </p:cNvSpPr>
          <p:nvPr>
            <p:ph idx="1"/>
          </p:nvPr>
        </p:nvSpPr>
        <p:spPr>
          <a:xfrm>
            <a:off x="1097279" y="1750625"/>
            <a:ext cx="10115203" cy="4709160"/>
          </a:xfrm>
        </p:spPr>
        <p:txBody>
          <a:bodyPr>
            <a:normAutofit/>
          </a:bodyPr>
          <a:lstStyle/>
          <a:p>
            <a:pPr marL="0" indent="0">
              <a:buNone/>
            </a:pPr>
            <a:r>
              <a:rPr lang="en-US" sz="2400" dirty="0">
                <a:solidFill>
                  <a:schemeClr val="tx1"/>
                </a:solidFill>
              </a:rPr>
              <a:t>For </a:t>
            </a:r>
            <a:r>
              <a:rPr lang="en-US" sz="2400" u="sng" dirty="0">
                <a:solidFill>
                  <a:schemeClr val="tx1"/>
                </a:solidFill>
              </a:rPr>
              <a:t>each service modality </a:t>
            </a:r>
            <a:r>
              <a:rPr lang="en-US" sz="2400" dirty="0">
                <a:solidFill>
                  <a:schemeClr val="tx1"/>
                </a:solidFill>
              </a:rPr>
              <a:t>include a detailed description of interventions to be provided. Interventions must focus upon and address the identified functional impairments as a result of the mental disorder.</a:t>
            </a:r>
          </a:p>
          <a:p>
            <a:pPr lvl="2"/>
            <a:r>
              <a:rPr lang="en-US" sz="2400" dirty="0">
                <a:solidFill>
                  <a:schemeClr val="tx1"/>
                </a:solidFill>
              </a:rPr>
              <a:t>Interventions must be consistent with the client plan mental health objectives and the qualifying diagnoses.</a:t>
            </a:r>
          </a:p>
          <a:p>
            <a:pPr lvl="2"/>
            <a:r>
              <a:rPr lang="en-US" sz="2400" dirty="0">
                <a:solidFill>
                  <a:schemeClr val="tx1"/>
                </a:solidFill>
              </a:rPr>
              <a:t>Interventions for Collateral should include listing significant others (by names and/or roles) for whom contact is planned and indicating “and others as needed.”</a:t>
            </a:r>
          </a:p>
          <a:p>
            <a:pPr lvl="2"/>
            <a:r>
              <a:rPr lang="en-US" sz="2400" dirty="0">
                <a:solidFill>
                  <a:schemeClr val="tx1"/>
                </a:solidFill>
              </a:rPr>
              <a:t>Detailed Interventions for Case Management should indicate that successful C/M (linkage and monitoring) will result in the client’s MH Symptoms being reduced (i.e. achievement of Client’s MH Objectives).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107</a:t>
            </a:fld>
            <a:endParaRPr lang="en-US" dirty="0"/>
          </a:p>
        </p:txBody>
      </p:sp>
    </p:spTree>
    <p:extLst>
      <p:ext uri="{BB962C8B-B14F-4D97-AF65-F5344CB8AC3E}">
        <p14:creationId xmlns:p14="http://schemas.microsoft.com/office/powerpoint/2010/main" val="18678727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Detailed Interventions - Examples</a:t>
            </a:r>
          </a:p>
        </p:txBody>
      </p:sp>
      <p:sp>
        <p:nvSpPr>
          <p:cNvPr id="3" name="Content Placeholder 2"/>
          <p:cNvSpPr>
            <a:spLocks noGrp="1"/>
          </p:cNvSpPr>
          <p:nvPr>
            <p:ph idx="1"/>
          </p:nvPr>
        </p:nvSpPr>
        <p:spPr>
          <a:xfrm>
            <a:off x="1219200" y="1371600"/>
            <a:ext cx="9936480" cy="4953000"/>
          </a:xfrm>
        </p:spPr>
        <p:txBody>
          <a:bodyPr>
            <a:normAutofit/>
          </a:bodyPr>
          <a:lstStyle/>
          <a:p>
            <a:pPr marL="0" indent="0">
              <a:buNone/>
            </a:pPr>
            <a:endParaRPr lang="en-US" b="1" dirty="0"/>
          </a:p>
          <a:p>
            <a:pPr marL="0" indent="0">
              <a:buNone/>
            </a:pPr>
            <a:r>
              <a:rPr lang="en-US" dirty="0">
                <a:solidFill>
                  <a:schemeClr val="tx1"/>
                </a:solidFill>
              </a:rPr>
              <a:t>Detailed Interventions should be general and also specific to client’s mental health needs</a:t>
            </a:r>
          </a:p>
          <a:p>
            <a:pPr marL="0" indent="0">
              <a:buNone/>
            </a:pPr>
            <a:r>
              <a:rPr lang="en-US" dirty="0">
                <a:solidFill>
                  <a:schemeClr val="tx1"/>
                </a:solidFill>
              </a:rPr>
              <a:t>Examples:</a:t>
            </a:r>
          </a:p>
          <a:p>
            <a:pPr marL="201168" lvl="1" indent="0">
              <a:buNone/>
            </a:pPr>
            <a:r>
              <a:rPr lang="en-US" dirty="0">
                <a:solidFill>
                  <a:srgbClr val="00B050"/>
                </a:solidFill>
              </a:rPr>
              <a:t>Individual Therapy </a:t>
            </a:r>
          </a:p>
          <a:p>
            <a:pPr lvl="1">
              <a:buFont typeface="Arial" panose="020B0604020202020204" pitchFamily="34" charset="0"/>
              <a:buChar char="•"/>
            </a:pPr>
            <a:r>
              <a:rPr lang="en-US" dirty="0">
                <a:solidFill>
                  <a:schemeClr val="tx1"/>
                </a:solidFill>
              </a:rPr>
              <a:t>Use CBT techniques to help client identify triggering thoughts that lead to client’s aggressive behaviors and replace with prosocial behaviors and other positive activities.</a:t>
            </a:r>
          </a:p>
          <a:p>
            <a:pPr marL="201168" lvl="1" indent="0">
              <a:buNone/>
            </a:pPr>
            <a:r>
              <a:rPr lang="en-US" dirty="0">
                <a:solidFill>
                  <a:srgbClr val="00B050"/>
                </a:solidFill>
              </a:rPr>
              <a:t>Collateral</a:t>
            </a:r>
          </a:p>
          <a:p>
            <a:pPr lvl="1"/>
            <a:r>
              <a:rPr lang="en-US" dirty="0">
                <a:solidFill>
                  <a:schemeClr val="tx1"/>
                </a:solidFill>
              </a:rPr>
              <a:t>Provide psychoeducation to significant support persons of client including parents, teachers, and school counselor (others as needed) to assist client in his/her MH Goals and Objectives of x, y &amp; z.</a:t>
            </a:r>
          </a:p>
          <a:p>
            <a:pPr marL="201168" lvl="1" indent="0">
              <a:buNone/>
            </a:pPr>
            <a:r>
              <a:rPr lang="en-US" dirty="0">
                <a:solidFill>
                  <a:srgbClr val="00B050"/>
                </a:solidFill>
              </a:rPr>
              <a:t>Med Services</a:t>
            </a:r>
          </a:p>
          <a:p>
            <a:pPr lvl="1">
              <a:buFont typeface="Arial" panose="020B0604020202020204" pitchFamily="34" charset="0"/>
              <a:buChar char="•"/>
            </a:pPr>
            <a:r>
              <a:rPr lang="en-US" dirty="0">
                <a:solidFill>
                  <a:schemeClr val="tx1"/>
                </a:solidFill>
              </a:rPr>
              <a:t>Medication management strategies to engage client in collaboration to find, and optimize the dosage for effective anti-depressive medications.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108</a:t>
            </a:fld>
            <a:endParaRPr lang="en-US" dirty="0"/>
          </a:p>
        </p:txBody>
      </p:sp>
    </p:spTree>
    <p:extLst>
      <p:ext uri="{BB962C8B-B14F-4D97-AF65-F5344CB8AC3E}">
        <p14:creationId xmlns:p14="http://schemas.microsoft.com/office/powerpoint/2010/main" val="3535862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Client with</a:t>
            </a:r>
            <a:br>
              <a:rPr lang="en-US" sz="2400" dirty="0"/>
            </a:br>
            <a:r>
              <a:rPr lang="en-US" sz="2400" dirty="0"/>
              <a:t>Moderate Symptoms</a:t>
            </a:r>
          </a:p>
        </p:txBody>
      </p:sp>
      <p:sp>
        <p:nvSpPr>
          <p:cNvPr id="3" name="Content Placeholder 2"/>
          <p:cNvSpPr>
            <a:spLocks noGrp="1"/>
          </p:cNvSpPr>
          <p:nvPr>
            <p:ph idx="1"/>
          </p:nvPr>
        </p:nvSpPr>
        <p:spPr/>
        <p:txBody>
          <a:bodyPr>
            <a:normAutofit/>
          </a:bodyPr>
          <a:lstStyle/>
          <a:p>
            <a:pPr marL="0" indent="0" algn="ctr">
              <a:buNone/>
            </a:pPr>
            <a:r>
              <a:rPr lang="en-US" u="sng" dirty="0">
                <a:solidFill>
                  <a:schemeClr val="tx1"/>
                </a:solidFill>
              </a:rPr>
              <a:t>Billable example: Treatment Plan Goal</a:t>
            </a:r>
          </a:p>
          <a:p>
            <a:r>
              <a:rPr lang="en-US" dirty="0" err="1">
                <a:solidFill>
                  <a:schemeClr val="tx1"/>
                </a:solidFill>
              </a:rPr>
              <a:t>Dx</a:t>
            </a:r>
            <a:r>
              <a:rPr lang="en-US" dirty="0">
                <a:solidFill>
                  <a:schemeClr val="tx1"/>
                </a:solidFill>
              </a:rPr>
              <a:t>: Generalized Anxiety DO (Excessive worry that is persistent throughout the day regarding most situations, which occurs every day. Low energy, difficulty in concentration, feels irritable and tense.)</a:t>
            </a:r>
          </a:p>
          <a:p>
            <a:r>
              <a:rPr lang="en-US" dirty="0">
                <a:solidFill>
                  <a:schemeClr val="tx1"/>
                </a:solidFill>
              </a:rPr>
              <a:t>Impairments: Relationship difficulty with partner (frequent arguments), difficulty completing work assignments, loss of enjoyment in daily activities (“polluted” by worry). </a:t>
            </a:r>
          </a:p>
          <a:p>
            <a:r>
              <a:rPr lang="en-US" dirty="0">
                <a:solidFill>
                  <a:schemeClr val="tx1"/>
                </a:solidFill>
              </a:rPr>
              <a:t>Goals:  Client states: “I don’t want to feel this way…like something is wrong all the time.”</a:t>
            </a:r>
          </a:p>
          <a:p>
            <a:r>
              <a:rPr lang="en-US" dirty="0">
                <a:solidFill>
                  <a:schemeClr val="tx1"/>
                </a:solidFill>
              </a:rPr>
              <a:t>(Optional) Long Term MH Goal: Learn to control worrisome thoughts and feelings and increase positive relationship with partner (gain more patience/less irritability).</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109</a:t>
            </a:fld>
            <a:endParaRPr lang="en-US" dirty="0"/>
          </a:p>
        </p:txBody>
      </p:sp>
    </p:spTree>
    <p:extLst>
      <p:ext uri="{BB962C8B-B14F-4D97-AF65-F5344CB8AC3E}">
        <p14:creationId xmlns:p14="http://schemas.microsoft.com/office/powerpoint/2010/main" val="379748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332" y="441160"/>
            <a:ext cx="9240868" cy="1295400"/>
          </a:xfrm>
        </p:spPr>
        <p:txBody>
          <a:bodyPr>
            <a:noAutofit/>
          </a:bodyPr>
          <a:lstStyle/>
          <a:p>
            <a:r>
              <a:rPr lang="en-US" dirty="0"/>
              <a:t>CMS 1500 Claiming Rates &amp; Codes</a:t>
            </a:r>
          </a:p>
        </p:txBody>
      </p:sp>
      <p:sp>
        <p:nvSpPr>
          <p:cNvPr id="3" name="Content Placeholder 2"/>
          <p:cNvSpPr>
            <a:spLocks noGrp="1"/>
          </p:cNvSpPr>
          <p:nvPr>
            <p:ph idx="1"/>
          </p:nvPr>
        </p:nvSpPr>
        <p:spPr>
          <a:xfrm>
            <a:off x="1097280" y="2148840"/>
            <a:ext cx="10058400" cy="4023360"/>
          </a:xfrm>
        </p:spPr>
        <p:txBody>
          <a:bodyPr>
            <a:normAutofit/>
          </a:bodyPr>
          <a:lstStyle/>
          <a:p>
            <a:pPr>
              <a:lnSpc>
                <a:spcPct val="100000"/>
              </a:lnSpc>
              <a:spcBef>
                <a:spcPts val="0"/>
              </a:spcBef>
              <a:spcAft>
                <a:spcPts val="1200"/>
              </a:spcAft>
            </a:pPr>
            <a:r>
              <a:rPr lang="en-US" sz="3200" dirty="0">
                <a:latin typeface="+mj-lt"/>
              </a:rPr>
              <a:t>See July 1, 2016 Specialty Mental Health Rate sheets</a:t>
            </a:r>
          </a:p>
          <a:p>
            <a:pPr lvl="3">
              <a:lnSpc>
                <a:spcPct val="100000"/>
              </a:lnSpc>
              <a:spcBef>
                <a:spcPts val="0"/>
              </a:spcBef>
              <a:spcAft>
                <a:spcPts val="1200"/>
              </a:spcAft>
              <a:buFont typeface="Arial" panose="020B0604020202020204" pitchFamily="34" charset="0"/>
              <a:buChar char="•"/>
            </a:pPr>
            <a:r>
              <a:rPr lang="en-US" sz="2400" dirty="0">
                <a:latin typeface="+mj-lt"/>
              </a:rPr>
              <a:t>Organization, Community Clinic, and Multidisciplinary Group (MHP FFS Orgs) Rates</a:t>
            </a:r>
          </a:p>
          <a:p>
            <a:pPr lvl="3">
              <a:lnSpc>
                <a:spcPct val="100000"/>
              </a:lnSpc>
              <a:spcBef>
                <a:spcPts val="0"/>
              </a:spcBef>
              <a:spcAft>
                <a:spcPts val="1200"/>
              </a:spcAft>
              <a:buFont typeface="Arial" panose="020B0604020202020204" pitchFamily="34" charset="0"/>
              <a:buChar char="•"/>
            </a:pPr>
            <a:r>
              <a:rPr lang="en-US" sz="2400" dirty="0">
                <a:latin typeface="+mj-lt"/>
              </a:rPr>
              <a:t>Physician Rates</a:t>
            </a:r>
          </a:p>
          <a:p>
            <a:pPr lvl="3">
              <a:lnSpc>
                <a:spcPct val="100000"/>
              </a:lnSpc>
              <a:spcBef>
                <a:spcPts val="0"/>
              </a:spcBef>
              <a:spcAft>
                <a:spcPts val="1200"/>
              </a:spcAft>
              <a:buFont typeface="Arial" panose="020B0604020202020204" pitchFamily="34" charset="0"/>
              <a:buChar char="•"/>
            </a:pPr>
            <a:r>
              <a:rPr lang="en-US" sz="2400" dirty="0">
                <a:latin typeface="+mj-lt"/>
              </a:rPr>
              <a:t>LCSW, MFT, LPCC Rates</a:t>
            </a:r>
          </a:p>
          <a:p>
            <a:pPr lvl="3">
              <a:lnSpc>
                <a:spcPct val="100000"/>
              </a:lnSpc>
              <a:spcBef>
                <a:spcPts val="0"/>
              </a:spcBef>
              <a:spcAft>
                <a:spcPts val="1200"/>
              </a:spcAft>
              <a:buFont typeface="Arial" panose="020B0604020202020204" pitchFamily="34" charset="0"/>
              <a:buChar char="•"/>
            </a:pPr>
            <a:r>
              <a:rPr lang="en-US" sz="2400" dirty="0">
                <a:latin typeface="+mj-lt"/>
              </a:rPr>
              <a:t>PhD Rates (includes psychological testing)</a:t>
            </a:r>
          </a:p>
          <a:p>
            <a:pPr marL="566928" lvl="3" indent="0">
              <a:lnSpc>
                <a:spcPct val="100000"/>
              </a:lnSpc>
              <a:spcBef>
                <a:spcPts val="0"/>
              </a:spcBef>
              <a:spcAft>
                <a:spcPts val="1200"/>
              </a:spcAft>
              <a:buNone/>
            </a:pPr>
            <a:r>
              <a:rPr lang="en-US" sz="2400" i="1" dirty="0">
                <a:solidFill>
                  <a:srgbClr val="FF0000"/>
                </a:solidFill>
                <a:latin typeface="+mj-lt"/>
              </a:rPr>
              <a:t>Remember to refer to the Rate/Code sheet for your license.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11</a:t>
            </a:fld>
            <a:endParaRPr lang="en-US" dirty="0"/>
          </a:p>
        </p:txBody>
      </p:sp>
      <p:pic>
        <p:nvPicPr>
          <p:cNvPr id="2050" name="Picture 2" descr="Image result for cms 1500 claim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319848"/>
            <a:ext cx="2193284" cy="2852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02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Continued: Client with</a:t>
            </a:r>
            <a:br>
              <a:rPr lang="en-US" sz="2400" dirty="0"/>
            </a:br>
            <a:r>
              <a:rPr lang="en-US" sz="2400" dirty="0"/>
              <a:t>Moderate Symptoms </a:t>
            </a:r>
          </a:p>
        </p:txBody>
      </p:sp>
      <p:sp>
        <p:nvSpPr>
          <p:cNvPr id="3" name="Content Placeholder 2"/>
          <p:cNvSpPr>
            <a:spLocks noGrp="1"/>
          </p:cNvSpPr>
          <p:nvPr>
            <p:ph idx="1"/>
          </p:nvPr>
        </p:nvSpPr>
        <p:spPr/>
        <p:txBody>
          <a:bodyPr>
            <a:normAutofit/>
          </a:bodyPr>
          <a:lstStyle/>
          <a:p>
            <a:pPr marL="0" indent="0" algn="ctr">
              <a:buNone/>
            </a:pPr>
            <a:r>
              <a:rPr lang="en-US" u="sng" dirty="0"/>
              <a:t>Billable example cont.: </a:t>
            </a:r>
          </a:p>
          <a:p>
            <a:pPr marL="137160" indent="0" algn="ctr">
              <a:buNone/>
            </a:pPr>
            <a:r>
              <a:rPr lang="en-US" dirty="0"/>
              <a:t>Mental Health Objective(s):  </a:t>
            </a:r>
          </a:p>
          <a:p>
            <a:r>
              <a:rPr lang="en-US" dirty="0"/>
              <a:t>#1) # of times client has arguments with family, friends, co-workers will decrease from 10 times per week to 3 or less per week as evidenced by partner and client report for the next 6 months. </a:t>
            </a:r>
          </a:p>
          <a:p>
            <a:r>
              <a:rPr lang="en-US" dirty="0"/>
              <a:t>#2) Increase the number of daily activities in which client feels they are able to control anxious feelings from 1-2 times per day (currently) to 5 times per day or more as evidenced by self report for the next 6 months. </a:t>
            </a:r>
          </a:p>
          <a:p>
            <a:r>
              <a:rPr lang="en-US" dirty="0"/>
              <a:t>#3) Client will increase the number of times they use coping skills learned in therapy to manage anxiety from (0 times per day) to 10 or more per day as evidenced by journal keeping for the next 6 months. </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110</a:t>
            </a:fld>
            <a:endParaRPr lang="en-US" dirty="0"/>
          </a:p>
        </p:txBody>
      </p:sp>
    </p:spTree>
    <p:extLst>
      <p:ext uri="{BB962C8B-B14F-4D97-AF65-F5344CB8AC3E}">
        <p14:creationId xmlns:p14="http://schemas.microsoft.com/office/powerpoint/2010/main" val="39853833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Continued: Client with</a:t>
            </a:r>
            <a:br>
              <a:rPr lang="en-US" sz="2400" dirty="0"/>
            </a:br>
            <a:r>
              <a:rPr lang="en-US" sz="2400" dirty="0"/>
              <a:t>Moderate Symptoms</a:t>
            </a:r>
          </a:p>
        </p:txBody>
      </p:sp>
      <p:sp>
        <p:nvSpPr>
          <p:cNvPr id="3" name="Content Placeholder 2"/>
          <p:cNvSpPr>
            <a:spLocks noGrp="1"/>
          </p:cNvSpPr>
          <p:nvPr>
            <p:ph idx="1"/>
          </p:nvPr>
        </p:nvSpPr>
        <p:spPr>
          <a:xfrm>
            <a:off x="1097280" y="1845734"/>
            <a:ext cx="10058400" cy="4402666"/>
          </a:xfrm>
        </p:spPr>
        <p:txBody>
          <a:bodyPr>
            <a:normAutofit lnSpcReduction="10000"/>
          </a:bodyPr>
          <a:lstStyle/>
          <a:p>
            <a:pPr marL="0" indent="0" algn="ctr">
              <a:buNone/>
            </a:pPr>
            <a:r>
              <a:rPr lang="en-US" u="sng" dirty="0"/>
              <a:t>Billable example cont.: </a:t>
            </a:r>
          </a:p>
          <a:p>
            <a:r>
              <a:rPr lang="en-US" dirty="0"/>
              <a:t>Service Modality:  </a:t>
            </a:r>
          </a:p>
          <a:p>
            <a:pPr lvl="1"/>
            <a:r>
              <a:rPr lang="en-US" dirty="0"/>
              <a:t>Psychotherapy 1x/week, and as needed, for 20 sessions. </a:t>
            </a:r>
          </a:p>
          <a:p>
            <a:pPr lvl="1"/>
            <a:r>
              <a:rPr lang="en-US" dirty="0"/>
              <a:t>Case Management 2 sessions in next 6 months.</a:t>
            </a:r>
          </a:p>
          <a:p>
            <a:pPr lvl="1"/>
            <a:r>
              <a:rPr lang="en-US" dirty="0"/>
              <a:t>Collateral 2 sessions in next 6 months.</a:t>
            </a:r>
          </a:p>
          <a:p>
            <a:r>
              <a:rPr lang="en-US" dirty="0"/>
              <a:t>Detailed Interventions:  </a:t>
            </a:r>
          </a:p>
          <a:p>
            <a:pPr lvl="1"/>
            <a:r>
              <a:rPr lang="en-US" dirty="0"/>
              <a:t>Individual Psychotherapy – psychodynamic therapy to help client process through past traumatic events that precipitated the onset of anxious feelings. CBT therapy to help teach client coping skills to manage symptoms as they arise. </a:t>
            </a:r>
          </a:p>
          <a:p>
            <a:pPr lvl="1"/>
            <a:r>
              <a:rPr lang="en-US" dirty="0"/>
              <a:t>Case Management – Successful linkage of client to primary care provider/psychiatrist to discuss possible medication options for client.  This is expected to decrease the client’s irritability and to increase their energy and concentration.</a:t>
            </a:r>
          </a:p>
          <a:p>
            <a:pPr lvl="1"/>
            <a:r>
              <a:rPr lang="en-US" dirty="0"/>
              <a:t>Collateral – Will provide psychoeducation to client’s partner regarding client’s symptoms and how to best support client in managing anxiety. </a:t>
            </a:r>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111</a:t>
            </a:fld>
            <a:endParaRPr lang="en-US" dirty="0"/>
          </a:p>
        </p:txBody>
      </p:sp>
    </p:spTree>
    <p:extLst>
      <p:ext uri="{BB962C8B-B14F-4D97-AF65-F5344CB8AC3E}">
        <p14:creationId xmlns:p14="http://schemas.microsoft.com/office/powerpoint/2010/main" val="724211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675120" cy="1051560"/>
          </a:xfrm>
        </p:spPr>
        <p:txBody>
          <a:bodyPr>
            <a:noAutofit/>
          </a:bodyPr>
          <a:lstStyle/>
          <a:p>
            <a:pPr algn="ctr"/>
            <a:r>
              <a:rPr lang="en-US" sz="2400" dirty="0"/>
              <a:t>Plan Example #2: Client with Severe Symptoms</a:t>
            </a:r>
          </a:p>
        </p:txBody>
      </p:sp>
      <p:sp>
        <p:nvSpPr>
          <p:cNvPr id="3" name="Content Placeholder 2"/>
          <p:cNvSpPr>
            <a:spLocks noGrp="1"/>
          </p:cNvSpPr>
          <p:nvPr>
            <p:ph idx="1"/>
          </p:nvPr>
        </p:nvSpPr>
        <p:spPr>
          <a:xfrm>
            <a:off x="1143000" y="1844040"/>
            <a:ext cx="10069483" cy="4480560"/>
          </a:xfrm>
        </p:spPr>
        <p:txBody>
          <a:bodyPr>
            <a:normAutofit/>
          </a:bodyPr>
          <a:lstStyle/>
          <a:p>
            <a:pPr marL="137160" indent="0" algn="ctr">
              <a:buNone/>
            </a:pPr>
            <a:r>
              <a:rPr lang="en-US" u="sng" dirty="0"/>
              <a:t>Billable example: Treatment Plan Goal</a:t>
            </a:r>
          </a:p>
          <a:p>
            <a:pPr marL="137160" indent="0" algn="ctr">
              <a:buNone/>
            </a:pPr>
            <a:endParaRPr lang="en-US" sz="1300" dirty="0"/>
          </a:p>
          <a:p>
            <a:r>
              <a:rPr lang="en-US" dirty="0"/>
              <a:t>Dx:  Major Depressive Disorder (lack of interest in all areas of life, low energy, insomnia, indecisiveness, feelings of worthlessness, and poor self-care)</a:t>
            </a:r>
          </a:p>
          <a:p>
            <a:r>
              <a:rPr lang="en-US" dirty="0"/>
              <a:t>Impairments include Client’s difficulty in maintaining employment, having positive social interactions, completing daily tasks, maintaining independent housing, and accessing resources in the community. </a:t>
            </a:r>
          </a:p>
          <a:p>
            <a:r>
              <a:rPr lang="en-US" dirty="0"/>
              <a:t>Goals:  Client states: “I want my own place to live.”</a:t>
            </a:r>
          </a:p>
          <a:p>
            <a:r>
              <a:rPr lang="en-US" dirty="0"/>
              <a:t>(Optional) Long Term MH Goal:  Decrease depression and increase coping skills, so that client’s depressive signs and symptoms do not negatively impact his ability to meet his life goals. </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112</a:t>
            </a:fld>
            <a:endParaRPr lang="en-US" dirty="0"/>
          </a:p>
        </p:txBody>
      </p:sp>
    </p:spTree>
    <p:extLst>
      <p:ext uri="{BB962C8B-B14F-4D97-AF65-F5344CB8AC3E}">
        <p14:creationId xmlns:p14="http://schemas.microsoft.com/office/powerpoint/2010/main" val="1575173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6825"/>
            <a:ext cx="10069484" cy="4632960"/>
          </a:xfrm>
        </p:spPr>
        <p:txBody>
          <a:bodyPr>
            <a:normAutofit/>
          </a:bodyPr>
          <a:lstStyle/>
          <a:p>
            <a:pPr marL="137160" indent="0" algn="ctr">
              <a:buNone/>
            </a:pPr>
            <a:r>
              <a:rPr lang="en-US" u="sng" dirty="0">
                <a:solidFill>
                  <a:schemeClr val="tx1"/>
                </a:solidFill>
              </a:rPr>
              <a:t>Billable example cont.: </a:t>
            </a:r>
          </a:p>
          <a:p>
            <a:pPr marL="137160" indent="0" algn="ctr">
              <a:buNone/>
            </a:pPr>
            <a:endParaRPr lang="en-US" sz="1300" dirty="0">
              <a:solidFill>
                <a:schemeClr val="tx1"/>
              </a:solidFill>
            </a:endParaRPr>
          </a:p>
          <a:p>
            <a:pPr marL="137160" indent="0" algn="ctr">
              <a:buNone/>
            </a:pPr>
            <a:r>
              <a:rPr lang="en-US" dirty="0">
                <a:solidFill>
                  <a:schemeClr val="tx1"/>
                </a:solidFill>
              </a:rPr>
              <a:t>Mental Health Objective(s):  </a:t>
            </a:r>
          </a:p>
          <a:p>
            <a:r>
              <a:rPr lang="en-US" dirty="0">
                <a:solidFill>
                  <a:schemeClr val="tx1"/>
                </a:solidFill>
              </a:rPr>
              <a:t>#1) Client’s depressive symptoms are reduced as evidenced by an increase in energy from “1-2” energy level (current) to 6-8 on a 0-10 scale (10 being high energy) per self-report by 6-12 months. </a:t>
            </a:r>
          </a:p>
          <a:p>
            <a:r>
              <a:rPr lang="en-US" dirty="0">
                <a:solidFill>
                  <a:schemeClr val="tx1"/>
                </a:solidFill>
              </a:rPr>
              <a:t>#2) Client is engaged and invested in his self-care as evidenced by increased # of showers per week from 0 to 2 or more; and increased brushing of teeth from 0x daily to once daily within the next 6-12 months.</a:t>
            </a:r>
          </a:p>
          <a:p>
            <a:r>
              <a:rPr lang="en-US" dirty="0">
                <a:solidFill>
                  <a:schemeClr val="tx1"/>
                </a:solidFill>
              </a:rPr>
              <a:t>#3) Client will increase daily living activities and demonstrate successful self-identified task(s) completion 3 – 4 x’s/week (now 0/week) for the next 3 – 12 months.</a:t>
            </a:r>
            <a:endParaRPr lang="en-US" i="1" dirty="0">
              <a:solidFill>
                <a:schemeClr val="tx1"/>
              </a:solidFill>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113</a:t>
            </a:fld>
            <a:endParaRPr lang="en-US" dirty="0"/>
          </a:p>
        </p:txBody>
      </p:sp>
      <p:sp>
        <p:nvSpPr>
          <p:cNvPr id="9" name="Title 1"/>
          <p:cNvSpPr txBox="1">
            <a:spLocks/>
          </p:cNvSpPr>
          <p:nvPr/>
        </p:nvSpPr>
        <p:spPr>
          <a:xfrm>
            <a:off x="2514600" y="457200"/>
            <a:ext cx="6675120" cy="10515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t>Plan Example #2 Continued: Client with Severe Symptoms</a:t>
            </a:r>
          </a:p>
        </p:txBody>
      </p:sp>
    </p:spTree>
    <p:extLst>
      <p:ext uri="{BB962C8B-B14F-4D97-AF65-F5344CB8AC3E}">
        <p14:creationId xmlns:p14="http://schemas.microsoft.com/office/powerpoint/2010/main" val="2891926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44040"/>
            <a:ext cx="10069483" cy="4480560"/>
          </a:xfrm>
        </p:spPr>
        <p:txBody>
          <a:bodyPr>
            <a:normAutofit/>
          </a:bodyPr>
          <a:lstStyle/>
          <a:p>
            <a:pPr marL="137160" indent="0" algn="ctr">
              <a:buNone/>
            </a:pPr>
            <a:r>
              <a:rPr lang="en-US" u="sng" dirty="0">
                <a:solidFill>
                  <a:schemeClr val="tx1"/>
                </a:solidFill>
              </a:rPr>
              <a:t>Billable example cont.: </a:t>
            </a:r>
          </a:p>
          <a:p>
            <a:pPr marL="137160" indent="0" algn="ctr">
              <a:buNone/>
            </a:pPr>
            <a:endParaRPr lang="en-US" sz="1300" dirty="0">
              <a:solidFill>
                <a:schemeClr val="tx1"/>
              </a:solidFill>
            </a:endParaRPr>
          </a:p>
          <a:p>
            <a:r>
              <a:rPr lang="en-US" dirty="0">
                <a:solidFill>
                  <a:schemeClr val="tx1"/>
                </a:solidFill>
              </a:rPr>
              <a:t>Service Modality:  </a:t>
            </a:r>
          </a:p>
          <a:p>
            <a:pPr lvl="1"/>
            <a:r>
              <a:rPr lang="en-US" dirty="0">
                <a:solidFill>
                  <a:schemeClr val="tx1"/>
                </a:solidFill>
              </a:rPr>
              <a:t>Psychotherapy 1x/week, and as needed, for 20 sessions. </a:t>
            </a:r>
          </a:p>
          <a:p>
            <a:pPr lvl="1"/>
            <a:r>
              <a:rPr lang="en-US" dirty="0">
                <a:solidFill>
                  <a:schemeClr val="tx1"/>
                </a:solidFill>
              </a:rPr>
              <a:t>Case Management 2 sessions in next 6 months.</a:t>
            </a:r>
          </a:p>
          <a:p>
            <a:pPr lvl="1"/>
            <a:r>
              <a:rPr lang="en-US" dirty="0">
                <a:solidFill>
                  <a:schemeClr val="tx1"/>
                </a:solidFill>
              </a:rPr>
              <a:t>Collateral 2 sessions in next 6 months.</a:t>
            </a:r>
          </a:p>
          <a:p>
            <a:r>
              <a:rPr lang="en-US" dirty="0">
                <a:solidFill>
                  <a:schemeClr val="tx1"/>
                </a:solidFill>
              </a:rPr>
              <a:t>Detailed Interventions:  </a:t>
            </a:r>
          </a:p>
          <a:p>
            <a:pPr lvl="1"/>
            <a:r>
              <a:rPr lang="en-US" dirty="0">
                <a:solidFill>
                  <a:schemeClr val="tx1"/>
                </a:solidFill>
              </a:rPr>
              <a:t>Psychotherapy – CBT to help client link feelings of worthlessness to depressive symptoms, to explore roots of low self-esteem and areas of competence.  </a:t>
            </a:r>
          </a:p>
          <a:p>
            <a:pPr lvl="1"/>
            <a:r>
              <a:rPr lang="en-US" dirty="0">
                <a:solidFill>
                  <a:schemeClr val="tx1"/>
                </a:solidFill>
              </a:rPr>
              <a:t>Case Management – Successful linkage of client to housing resources in community. Connecting client to resources is expected to decrease client’s sadness and depression. </a:t>
            </a:r>
          </a:p>
          <a:p>
            <a:pPr lvl="1"/>
            <a:r>
              <a:rPr lang="en-US" dirty="0">
                <a:solidFill>
                  <a:schemeClr val="tx1"/>
                </a:solidFill>
              </a:rPr>
              <a:t>Collateral – Will provide psychoeducation to client’s mother regarding client’s symptoms and how to best support client in managing his depression. </a:t>
            </a:r>
            <a:endParaRPr lang="en-US" b="1" u="sng" dirty="0">
              <a:solidFill>
                <a:schemeClr val="tx1"/>
              </a:solidFill>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114</a:t>
            </a:fld>
            <a:endParaRPr lang="en-US" dirty="0"/>
          </a:p>
        </p:txBody>
      </p:sp>
      <p:sp>
        <p:nvSpPr>
          <p:cNvPr id="8" name="Title 1"/>
          <p:cNvSpPr txBox="1">
            <a:spLocks/>
          </p:cNvSpPr>
          <p:nvPr/>
        </p:nvSpPr>
        <p:spPr>
          <a:xfrm>
            <a:off x="2514600" y="457200"/>
            <a:ext cx="6675120" cy="10515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t>Plan Example #2 Continued: Client with Severe Symptoms</a:t>
            </a:r>
          </a:p>
        </p:txBody>
      </p:sp>
    </p:spTree>
    <p:extLst>
      <p:ext uri="{BB962C8B-B14F-4D97-AF65-F5344CB8AC3E}">
        <p14:creationId xmlns:p14="http://schemas.microsoft.com/office/powerpoint/2010/main" val="12297647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Progress Notes</a:t>
            </a: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115</a:t>
            </a:fld>
            <a:endParaRPr lang="en-US" dirty="0"/>
          </a:p>
        </p:txBody>
      </p:sp>
    </p:spTree>
    <p:extLst>
      <p:ext uri="{BB962C8B-B14F-4D97-AF65-F5344CB8AC3E}">
        <p14:creationId xmlns:p14="http://schemas.microsoft.com/office/powerpoint/2010/main" val="36020375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to </a:t>
            </a:r>
            <a:r>
              <a:rPr lang="en-US" dirty="0" err="1"/>
              <a:t>Medi</a:t>
            </a:r>
            <a:r>
              <a:rPr lang="en-US" dirty="0"/>
              <a:t>-Cal</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solidFill>
                  <a:schemeClr val="tx1"/>
                </a:solidFill>
              </a:rPr>
              <a:t>Every claim made to </a:t>
            </a:r>
            <a:r>
              <a:rPr lang="en-US" dirty="0" err="1">
                <a:solidFill>
                  <a:schemeClr val="tx1"/>
                </a:solidFill>
              </a:rPr>
              <a:t>Medi</a:t>
            </a:r>
            <a:r>
              <a:rPr lang="en-US" dirty="0">
                <a:solidFill>
                  <a:schemeClr val="tx1"/>
                </a:solidFill>
              </a:rPr>
              <a:t>-Cal must have a corresponding progress note in the client’s chart</a:t>
            </a:r>
          </a:p>
          <a:p>
            <a:pPr>
              <a:buFont typeface="Wingdings" panose="05000000000000000000" pitchFamily="2" charset="2"/>
              <a:buChar char="Ø"/>
            </a:pPr>
            <a:r>
              <a:rPr lang="en-US" dirty="0">
                <a:solidFill>
                  <a:schemeClr val="tx1"/>
                </a:solidFill>
              </a:rPr>
              <a:t>All assessment and plan development sessions require progress notes in order to be claimed. The assessment and plan are not enough to complete the claiming process. Use the appropriate Assessment / Psychiatric Diagnostic Evaluation Codes to claim for these services.</a:t>
            </a:r>
          </a:p>
          <a:p>
            <a:pPr>
              <a:buFont typeface="Wingdings" panose="05000000000000000000" pitchFamily="2" charset="2"/>
              <a:buChar char="Ø"/>
            </a:pPr>
            <a:r>
              <a:rPr lang="en-US" dirty="0">
                <a:solidFill>
                  <a:schemeClr val="tx1"/>
                </a:solidFill>
              </a:rPr>
              <a:t>When writing notes documenting the Assessment and Plan sessions, if each are completed in one session, the progress note may include a reference to the completed form. For example, “This therapist gathered information to complete the Assessment. See Assessment dated…”</a:t>
            </a:r>
          </a:p>
          <a:p>
            <a:pPr>
              <a:buFont typeface="Wingdings" panose="05000000000000000000" pitchFamily="2" charset="2"/>
              <a:buChar char="Ø"/>
            </a:pPr>
            <a:r>
              <a:rPr lang="en-US" dirty="0">
                <a:solidFill>
                  <a:schemeClr val="tx1"/>
                </a:solidFill>
              </a:rPr>
              <a:t>If the Assessment or Plan spans multiple sessions, then the progress note may reference completed sections in the assessment or plan, as long as what sections were completed in that session are specified.</a:t>
            </a:r>
          </a:p>
          <a:p>
            <a:pPr>
              <a:buFont typeface="Wingdings" panose="05000000000000000000" pitchFamily="2" charset="2"/>
              <a:buChar char="Ø"/>
            </a:pPr>
            <a:r>
              <a:rPr lang="en-US" dirty="0">
                <a:solidFill>
                  <a:schemeClr val="tx1"/>
                </a:solidFill>
              </a:rPr>
              <a:t>If it is not possible to reference specific sections of the assessment or plan, then the content of the session </a:t>
            </a:r>
            <a:r>
              <a:rPr lang="en-US" u="sng" dirty="0">
                <a:solidFill>
                  <a:schemeClr val="tx1"/>
                </a:solidFill>
              </a:rPr>
              <a:t>must</a:t>
            </a:r>
            <a:r>
              <a:rPr lang="en-US" dirty="0">
                <a:solidFill>
                  <a:schemeClr val="tx1"/>
                </a:solidFill>
              </a:rPr>
              <a:t> be included in the progress note.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116</a:t>
            </a:fld>
            <a:endParaRPr lang="en-US" dirty="0"/>
          </a:p>
        </p:txBody>
      </p:sp>
      <p:pic>
        <p:nvPicPr>
          <p:cNvPr id="6" name="Picture 2" descr="Welcome to the Department of Health Care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2460"/>
            <a:ext cx="504825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133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49336"/>
            <a:ext cx="9829800" cy="758952"/>
          </a:xfrm>
        </p:spPr>
        <p:txBody>
          <a:bodyPr>
            <a:normAutofit/>
          </a:bodyPr>
          <a:lstStyle/>
          <a:p>
            <a:pPr algn="ctr"/>
            <a:r>
              <a:rPr lang="en-US" dirty="0"/>
              <a:t>Progress Notes Must…</a:t>
            </a:r>
            <a:endParaRPr lang="en-US" sz="3100" dirty="0"/>
          </a:p>
        </p:txBody>
      </p:sp>
      <p:sp>
        <p:nvSpPr>
          <p:cNvPr id="3" name="Content Placeholder 2"/>
          <p:cNvSpPr>
            <a:spLocks noGrp="1"/>
          </p:cNvSpPr>
          <p:nvPr>
            <p:ph idx="1"/>
          </p:nvPr>
        </p:nvSpPr>
        <p:spPr>
          <a:xfrm>
            <a:off x="1219200" y="1862336"/>
            <a:ext cx="9872236" cy="4386064"/>
          </a:xfrm>
        </p:spPr>
        <p:txBody>
          <a:bodyPr>
            <a:noAutofit/>
          </a:bodyPr>
          <a:lstStyle/>
          <a:p>
            <a:pPr marL="0" indent="0">
              <a:buNone/>
            </a:pPr>
            <a:r>
              <a:rPr lang="en-US" sz="2400" dirty="0">
                <a:solidFill>
                  <a:schemeClr val="tx1"/>
                </a:solidFill>
              </a:rPr>
              <a:t>Progress Notes must contain:</a:t>
            </a:r>
          </a:p>
          <a:p>
            <a:pPr lvl="1"/>
            <a:r>
              <a:rPr lang="en-US" sz="2400" dirty="0">
                <a:solidFill>
                  <a:schemeClr val="tx1"/>
                </a:solidFill>
              </a:rPr>
              <a:t>Procedure Code of service provided to client </a:t>
            </a:r>
          </a:p>
          <a:p>
            <a:pPr lvl="1"/>
            <a:r>
              <a:rPr lang="en-US" sz="2400" dirty="0">
                <a:solidFill>
                  <a:schemeClr val="tx1"/>
                </a:solidFill>
              </a:rPr>
              <a:t>Date of Service</a:t>
            </a:r>
          </a:p>
          <a:p>
            <a:pPr lvl="1"/>
            <a:r>
              <a:rPr lang="en-US" sz="2400" dirty="0">
                <a:solidFill>
                  <a:schemeClr val="tx1"/>
                </a:solidFill>
              </a:rPr>
              <a:t>Indicate what language the service was provided (unless English Speaking client and in the MH Assessment it indicates: “English speaking client and all services will be provided in English”).</a:t>
            </a:r>
          </a:p>
          <a:p>
            <a:pPr lvl="1"/>
            <a:r>
              <a:rPr lang="en-US" sz="2400" dirty="0">
                <a:solidFill>
                  <a:schemeClr val="tx1"/>
                </a:solidFill>
              </a:rPr>
              <a:t>Legible Provider Signature with Medi-Cal credential and date signed (not date of service) unless written and finalized with signature on the same day.</a:t>
            </a:r>
          </a:p>
          <a:p>
            <a:pPr marL="201168" lvl="1" indent="0" algn="ctr">
              <a:spcBef>
                <a:spcPts val="1200"/>
              </a:spcBef>
              <a:buNone/>
            </a:pPr>
            <a:r>
              <a:rPr lang="en-US" sz="2400" dirty="0">
                <a:solidFill>
                  <a:schemeClr val="tx1"/>
                </a:solidFill>
              </a:rPr>
              <a:t>Only use ACBH approved abbreviations. </a:t>
            </a:r>
          </a:p>
          <a:p>
            <a:pPr marL="566928" lvl="3" indent="0">
              <a:buNone/>
            </a:pPr>
            <a:endParaRPr lang="en-US" sz="2800" dirty="0">
              <a:solidFill>
                <a:schemeClr val="tx1"/>
              </a:solidFill>
            </a:endParaRPr>
          </a:p>
          <a:p>
            <a:pPr lvl="3"/>
            <a:endParaRPr lang="en-US" sz="2800" dirty="0">
              <a:solidFill>
                <a:schemeClr val="tx1"/>
              </a:solidFill>
            </a:endParaRPr>
          </a:p>
          <a:p>
            <a:pPr marL="457200" lvl="1" indent="0">
              <a:buNone/>
            </a:pPr>
            <a:endParaRPr lang="en-US" sz="2400" dirty="0"/>
          </a:p>
          <a:p>
            <a:endParaRPr lang="en-US" sz="1050" dirty="0"/>
          </a:p>
          <a:p>
            <a:endParaRPr lang="en-US" sz="1050" dirty="0"/>
          </a:p>
          <a:p>
            <a:pPr marL="0" indent="0">
              <a:buNone/>
            </a:pPr>
            <a:r>
              <a:rPr lang="en-US" sz="800" dirty="0"/>
              <a:t> </a:t>
            </a:r>
          </a:p>
          <a:p>
            <a:endParaRPr lang="en-US" sz="800" dirty="0"/>
          </a:p>
          <a:p>
            <a:endParaRPr lang="en-US" sz="800" u="sng" dirty="0"/>
          </a:p>
          <a:p>
            <a:endParaRPr lang="en-US" sz="800" u="sng" dirty="0"/>
          </a:p>
          <a:p>
            <a:endParaRPr lang="en-US" sz="800" u="sng" dirty="0"/>
          </a:p>
          <a:p>
            <a:endParaRPr lang="en-US" sz="9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117</a:t>
            </a:fld>
            <a:endParaRPr lang="en-US" dirty="0"/>
          </a:p>
        </p:txBody>
      </p:sp>
    </p:spTree>
    <p:extLst>
      <p:ext uri="{BB962C8B-B14F-4D97-AF65-F5344CB8AC3E}">
        <p14:creationId xmlns:p14="http://schemas.microsoft.com/office/powerpoint/2010/main" val="36169388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7672"/>
            <a:ext cx="10069483" cy="4267200"/>
          </a:xfrm>
          <a:solidFill>
            <a:schemeClr val="bg1"/>
          </a:solidFill>
        </p:spPr>
        <p:txBody>
          <a:bodyPr>
            <a:normAutofit/>
          </a:bodyPr>
          <a:lstStyle/>
          <a:p>
            <a:pPr marL="287338" indent="-287338">
              <a:buFont typeface="Arial" panose="020B0604020202020204" pitchFamily="34" charset="0"/>
              <a:buChar char="•"/>
            </a:pPr>
            <a:r>
              <a:rPr lang="en-US" sz="2800" dirty="0">
                <a:solidFill>
                  <a:schemeClr val="tx1"/>
                </a:solidFill>
              </a:rPr>
              <a:t>Indicate code and minutes designated from Code/Rate Sheet. </a:t>
            </a:r>
          </a:p>
          <a:p>
            <a:pPr marL="287338" indent="-287338">
              <a:buFont typeface="Arial" panose="020B0604020202020204" pitchFamily="34" charset="0"/>
              <a:buChar char="•"/>
            </a:pPr>
            <a:r>
              <a:rPr lang="en-US" sz="2800" dirty="0">
                <a:solidFill>
                  <a:schemeClr val="tx1"/>
                </a:solidFill>
              </a:rPr>
              <a:t>Default to the code closest (rounding up and down) to the minutes it took for f-f or phone contact time and documentation time.</a:t>
            </a:r>
          </a:p>
          <a:p>
            <a:pPr marL="287338" indent="-287338">
              <a:buFont typeface="Arial" panose="020B0604020202020204" pitchFamily="34" charset="0"/>
              <a:buChar char="•"/>
            </a:pPr>
            <a:r>
              <a:rPr lang="en-US" sz="2800" dirty="0">
                <a:solidFill>
                  <a:schemeClr val="tx1"/>
                </a:solidFill>
              </a:rPr>
              <a:t>Do </a:t>
            </a:r>
            <a:r>
              <a:rPr lang="en-US" sz="2800" u="sng" dirty="0">
                <a:solidFill>
                  <a:schemeClr val="tx1"/>
                </a:solidFill>
              </a:rPr>
              <a:t>not</a:t>
            </a:r>
            <a:r>
              <a:rPr lang="en-US" sz="2800" dirty="0">
                <a:solidFill>
                  <a:schemeClr val="tx1"/>
                </a:solidFill>
              </a:rPr>
              <a:t> put the actual total minutes or break down face-to-face and doc time for example.</a:t>
            </a:r>
          </a:p>
          <a:p>
            <a:pPr marL="287338" lvl="2" indent="-287338">
              <a:lnSpc>
                <a:spcPct val="100000"/>
              </a:lnSpc>
              <a:spcBef>
                <a:spcPts val="1200"/>
              </a:spcBef>
              <a:spcAft>
                <a:spcPts val="200"/>
              </a:spcAft>
              <a:buSzPct val="100000"/>
              <a:buFont typeface="Arial" panose="020B0604020202020204" pitchFamily="34" charset="0"/>
              <a:buChar char="•"/>
            </a:pPr>
            <a:r>
              <a:rPr lang="en-US" sz="2800" dirty="0">
                <a:solidFill>
                  <a:schemeClr val="tx1"/>
                </a:solidFill>
              </a:rPr>
              <a:t>e.g. 60 minute Ind. Psychotherapy with 10 minutes documentation should be documented as 90834-60”.</a:t>
            </a:r>
            <a:r>
              <a:rPr lang="en-US" sz="800" dirty="0">
                <a:solidFill>
                  <a:schemeClr val="tx1"/>
                </a:solidFill>
              </a:rPr>
              <a:t> </a:t>
            </a:r>
          </a:p>
          <a:p>
            <a:pPr marL="0" indent="0">
              <a:buNone/>
            </a:pPr>
            <a:endParaRPr lang="en-US" sz="28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118</a:t>
            </a:fld>
            <a:endParaRPr lang="en-US" dirty="0"/>
          </a:p>
        </p:txBody>
      </p:sp>
      <p:sp>
        <p:nvSpPr>
          <p:cNvPr id="6" name="Title 5"/>
          <p:cNvSpPr txBox="1">
            <a:spLocks/>
          </p:cNvSpPr>
          <p:nvPr/>
        </p:nvSpPr>
        <p:spPr>
          <a:xfrm>
            <a:off x="1143000" y="277374"/>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Progress Notes Must…</a:t>
            </a:r>
            <a:endParaRPr lang="en-US" dirty="0">
              <a:solidFill>
                <a:srgbClr val="0070C0"/>
              </a:solidFill>
            </a:endParaRPr>
          </a:p>
        </p:txBody>
      </p:sp>
    </p:spTree>
    <p:extLst>
      <p:ext uri="{BB962C8B-B14F-4D97-AF65-F5344CB8AC3E}">
        <p14:creationId xmlns:p14="http://schemas.microsoft.com/office/powerpoint/2010/main" val="36905344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3446"/>
            <a:ext cx="10058400" cy="1450757"/>
          </a:xfrm>
        </p:spPr>
        <p:txBody>
          <a:bodyPr/>
          <a:lstStyle/>
          <a:p>
            <a:pPr algn="ctr"/>
            <a:r>
              <a:rPr lang="en-US" dirty="0"/>
              <a:t>B/PIRP Format – Progress, Not Process</a:t>
            </a:r>
          </a:p>
        </p:txBody>
      </p:sp>
      <p:sp>
        <p:nvSpPr>
          <p:cNvPr id="3" name="Content Placeholder 2"/>
          <p:cNvSpPr>
            <a:spLocks noGrp="1"/>
          </p:cNvSpPr>
          <p:nvPr>
            <p:ph idx="1"/>
          </p:nvPr>
        </p:nvSpPr>
        <p:spPr>
          <a:xfrm>
            <a:off x="1097280" y="1905000"/>
            <a:ext cx="10058400" cy="4038600"/>
          </a:xfrm>
        </p:spPr>
        <p:txBody>
          <a:bodyPr>
            <a:normAutofit fontScale="25000" lnSpcReduction="20000"/>
          </a:bodyPr>
          <a:lstStyle/>
          <a:p>
            <a:pPr marL="0" indent="0">
              <a:buNone/>
            </a:pPr>
            <a:r>
              <a:rPr lang="en-US" sz="8000" b="1" u="sng" dirty="0">
                <a:solidFill>
                  <a:schemeClr val="tx1"/>
                </a:solidFill>
                <a:latin typeface="+mj-lt"/>
              </a:rPr>
              <a:t>B</a:t>
            </a:r>
            <a:r>
              <a:rPr lang="en-US" sz="8000" dirty="0">
                <a:solidFill>
                  <a:schemeClr val="tx1"/>
                </a:solidFill>
                <a:latin typeface="+mj-lt"/>
              </a:rPr>
              <a:t>ehavior/Assessment, </a:t>
            </a:r>
            <a:r>
              <a:rPr lang="en-US" sz="8000" b="1" u="sng" dirty="0">
                <a:solidFill>
                  <a:schemeClr val="tx1"/>
                </a:solidFill>
                <a:latin typeface="+mj-lt"/>
              </a:rPr>
              <a:t>P</a:t>
            </a:r>
            <a:r>
              <a:rPr lang="en-US" sz="8000" dirty="0">
                <a:solidFill>
                  <a:schemeClr val="tx1"/>
                </a:solidFill>
                <a:latin typeface="+mj-lt"/>
              </a:rPr>
              <a:t>urpose/</a:t>
            </a:r>
            <a:r>
              <a:rPr lang="en-US" sz="8000" b="1" u="sng" dirty="0">
                <a:solidFill>
                  <a:schemeClr val="tx1"/>
                </a:solidFill>
                <a:latin typeface="+mj-lt"/>
              </a:rPr>
              <a:t>P</a:t>
            </a:r>
            <a:r>
              <a:rPr lang="en-US" sz="8000" dirty="0">
                <a:solidFill>
                  <a:schemeClr val="tx1"/>
                </a:solidFill>
                <a:latin typeface="+mj-lt"/>
              </a:rPr>
              <a:t>roblem =</a:t>
            </a:r>
            <a:r>
              <a:rPr lang="en-US" sz="8000" dirty="0">
                <a:solidFill>
                  <a:schemeClr val="tx1"/>
                </a:solidFill>
              </a:rPr>
              <a:t>documents what is presently going on with the client (brief narrative), especially in terms of progress towards MH goals and objectives</a:t>
            </a:r>
          </a:p>
          <a:p>
            <a:pPr marL="0" indent="0">
              <a:buNone/>
            </a:pPr>
            <a:r>
              <a:rPr lang="en-US" sz="8000" b="1" u="sng" dirty="0">
                <a:solidFill>
                  <a:schemeClr val="tx1"/>
                </a:solidFill>
                <a:latin typeface="+mj-lt"/>
              </a:rPr>
              <a:t>I</a:t>
            </a:r>
            <a:r>
              <a:rPr lang="en-US" sz="8000" dirty="0">
                <a:solidFill>
                  <a:schemeClr val="tx1"/>
                </a:solidFill>
                <a:latin typeface="+mj-lt"/>
              </a:rPr>
              <a:t>ntervention by Staff =</a:t>
            </a:r>
            <a:r>
              <a:rPr lang="en-US" sz="8000" dirty="0">
                <a:solidFill>
                  <a:schemeClr val="tx1"/>
                </a:solidFill>
              </a:rPr>
              <a:t>Identifies what you did today (i.e., what specific intervention was provided toward the mental health objectives). Cut and paste interventions from previous session may result in a disallowance. </a:t>
            </a:r>
          </a:p>
          <a:p>
            <a:pPr marL="0" indent="0">
              <a:buNone/>
            </a:pPr>
            <a:r>
              <a:rPr lang="en-US" sz="8000" b="1" u="sng" dirty="0">
                <a:solidFill>
                  <a:schemeClr val="tx1"/>
                </a:solidFill>
                <a:latin typeface="+mj-lt"/>
              </a:rPr>
              <a:t>R</a:t>
            </a:r>
            <a:r>
              <a:rPr lang="en-US" sz="8000" dirty="0">
                <a:solidFill>
                  <a:schemeClr val="tx1"/>
                </a:solidFill>
                <a:latin typeface="+mj-lt"/>
              </a:rPr>
              <a:t>esponse of Client to Intervention </a:t>
            </a:r>
            <a:r>
              <a:rPr lang="en-US" sz="8000" dirty="0">
                <a:solidFill>
                  <a:schemeClr val="tx1"/>
                </a:solidFill>
              </a:rPr>
              <a:t>= Identifies client’s response today toward the interventions and impact/progress toward their MH objectives</a:t>
            </a:r>
          </a:p>
          <a:p>
            <a:pPr marL="0" indent="0">
              <a:buNone/>
            </a:pPr>
            <a:r>
              <a:rPr lang="en-US" sz="8000" b="1" u="sng" dirty="0">
                <a:solidFill>
                  <a:schemeClr val="tx1"/>
                </a:solidFill>
                <a:latin typeface="+mj-lt"/>
              </a:rPr>
              <a:t>P</a:t>
            </a:r>
            <a:r>
              <a:rPr lang="en-US" sz="8000" dirty="0">
                <a:solidFill>
                  <a:schemeClr val="tx1"/>
                </a:solidFill>
                <a:latin typeface="+mj-lt"/>
              </a:rPr>
              <a:t>lan for future services </a:t>
            </a:r>
            <a:r>
              <a:rPr lang="en-US" sz="8000" dirty="0">
                <a:solidFill>
                  <a:schemeClr val="tx1"/>
                </a:solidFill>
              </a:rPr>
              <a:t>= Provides plan for continued services i.e. collaterals, coordination of care, continue with CBT techniques etc.  Can include any follow up by the provider or client—not simply and always: “next session on mm/</a:t>
            </a:r>
            <a:r>
              <a:rPr lang="en-US" sz="8000" dirty="0" err="1">
                <a:solidFill>
                  <a:schemeClr val="tx1"/>
                </a:solidFill>
              </a:rPr>
              <a:t>dd</a:t>
            </a:r>
            <a:r>
              <a:rPr lang="en-US" sz="8000" dirty="0">
                <a:solidFill>
                  <a:schemeClr val="tx1"/>
                </a:solidFill>
              </a:rPr>
              <a:t>/</a:t>
            </a:r>
            <a:r>
              <a:rPr lang="en-US" sz="8000" dirty="0" err="1">
                <a:solidFill>
                  <a:schemeClr val="tx1"/>
                </a:solidFill>
              </a:rPr>
              <a:t>yy</a:t>
            </a:r>
            <a:r>
              <a:rPr lang="en-US" sz="8000" dirty="0">
                <a:solidFill>
                  <a:schemeClr val="tx1"/>
                </a:solidFill>
              </a:rPr>
              <a:t>”</a:t>
            </a:r>
          </a:p>
          <a:p>
            <a:pPr marL="0" indent="0" algn="ctr">
              <a:buNone/>
            </a:pPr>
            <a:r>
              <a:rPr lang="en-US" sz="8000" dirty="0">
                <a:solidFill>
                  <a:schemeClr val="tx1"/>
                </a:solidFill>
              </a:rPr>
              <a:t> </a:t>
            </a:r>
          </a:p>
          <a:p>
            <a:pPr>
              <a:buFont typeface="Wingdings" panose="05000000000000000000" pitchFamily="2" charset="2"/>
              <a:buChar char="Ø"/>
            </a:pPr>
            <a:r>
              <a:rPr lang="en-US" sz="8000" dirty="0">
                <a:solidFill>
                  <a:schemeClr val="tx1"/>
                </a:solidFill>
              </a:rPr>
              <a:t>Always indicate which MH Objective (restate or reference # of Objective in Plan) is being addressed</a:t>
            </a:r>
            <a:endParaRPr lang="en-US" sz="4400" dirty="0">
              <a:solidFill>
                <a:schemeClr val="tx1"/>
              </a:solidFill>
            </a:endParaRPr>
          </a:p>
          <a:p>
            <a:pPr marL="0" indent="0">
              <a:buNone/>
            </a:pPr>
            <a:endParaRPr lang="en-US" sz="8000" dirty="0">
              <a:solidFill>
                <a:schemeClr val="tx1"/>
              </a:solidFill>
            </a:endParaRPr>
          </a:p>
          <a:p>
            <a:pPr marL="457200" lvl="1" indent="0">
              <a:buNone/>
            </a:pPr>
            <a:endParaRPr lang="en-US" sz="6400" dirty="0"/>
          </a:p>
          <a:p>
            <a:endParaRPr lang="en-US" sz="3300" dirty="0"/>
          </a:p>
          <a:p>
            <a:endParaRPr lang="en-US" sz="3300" dirty="0"/>
          </a:p>
          <a:p>
            <a:pPr marL="0" indent="0">
              <a:buNone/>
            </a:pPr>
            <a:r>
              <a:rPr lang="en-US" sz="1800" dirty="0"/>
              <a:t> </a:t>
            </a:r>
          </a:p>
          <a:p>
            <a:endParaRPr lang="en-US" dirty="0"/>
          </a:p>
          <a:p>
            <a:endParaRPr lang="en-US" u="sng" dirty="0"/>
          </a:p>
          <a:p>
            <a:endParaRPr lang="en-US" u="sng" dirty="0"/>
          </a:p>
          <a:p>
            <a:endParaRPr lang="en-US" u="sng" dirty="0"/>
          </a:p>
          <a:p>
            <a:endParaRPr lang="en-US" sz="22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119</a:t>
            </a:fld>
            <a:endParaRPr lang="en-US" dirty="0"/>
          </a:p>
        </p:txBody>
      </p:sp>
    </p:spTree>
    <p:extLst>
      <p:ext uri="{BB962C8B-B14F-4D97-AF65-F5344CB8AC3E}">
        <p14:creationId xmlns:p14="http://schemas.microsoft.com/office/powerpoint/2010/main" val="397963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12</a:t>
            </a:fld>
            <a:endParaRPr lang="en-US" dirty="0"/>
          </a:p>
        </p:txBody>
      </p:sp>
      <p:sp>
        <p:nvSpPr>
          <p:cNvPr id="4" name="Content Placeholder 3"/>
          <p:cNvSpPr>
            <a:spLocks noGrp="1"/>
          </p:cNvSpPr>
          <p:nvPr>
            <p:ph sz="quarter" idx="1"/>
          </p:nvPr>
        </p:nvSpPr>
        <p:spPr/>
        <p:txBody>
          <a:bodyPr>
            <a:normAutofit/>
          </a:bodyPr>
          <a:lstStyle/>
          <a:p>
            <a:pPr marL="228600" lvl="1" indent="0">
              <a:lnSpc>
                <a:spcPct val="150000"/>
              </a:lnSpc>
              <a:spcBef>
                <a:spcPts val="1200"/>
              </a:spcBef>
              <a:spcAft>
                <a:spcPts val="0"/>
              </a:spcAft>
              <a:buNone/>
            </a:pPr>
            <a:r>
              <a:rPr lang="en-US" sz="2400" dirty="0">
                <a:solidFill>
                  <a:schemeClr val="tx1"/>
                </a:solidFill>
              </a:rPr>
              <a:t>    Attestation form:</a:t>
            </a:r>
          </a:p>
          <a:p>
            <a:pPr marL="517525" lvl="1" indent="0">
              <a:lnSpc>
                <a:spcPct val="150000"/>
              </a:lnSpc>
              <a:spcBef>
                <a:spcPts val="0"/>
              </a:spcBef>
              <a:spcAft>
                <a:spcPts val="0"/>
              </a:spcAft>
              <a:buNone/>
            </a:pPr>
            <a:r>
              <a:rPr lang="en-US" sz="2400" dirty="0"/>
              <a:t>         </a:t>
            </a:r>
            <a:r>
              <a:rPr lang="en-US" sz="2400" dirty="0">
                <a:hlinkClick r:id="rId2"/>
              </a:rPr>
              <a:t>http://www.acbhcs.org/providers/Forms/Forms.htm#UM</a:t>
            </a:r>
            <a:endParaRPr lang="en-US" sz="2400" dirty="0"/>
          </a:p>
          <a:p>
            <a:pPr marL="517525" lvl="1" indent="0">
              <a:lnSpc>
                <a:spcPct val="150000"/>
              </a:lnSpc>
              <a:spcBef>
                <a:spcPts val="0"/>
              </a:spcBef>
              <a:spcAft>
                <a:spcPts val="0"/>
              </a:spcAft>
              <a:buNone/>
            </a:pPr>
            <a:r>
              <a:rPr lang="en-US" sz="2400" dirty="0" err="1">
                <a:solidFill>
                  <a:schemeClr val="tx1"/>
                </a:solidFill>
                <a:latin typeface="+mj-lt"/>
              </a:rPr>
              <a:t>Medi</a:t>
            </a:r>
            <a:r>
              <a:rPr lang="en-US" sz="2400" dirty="0">
                <a:solidFill>
                  <a:schemeClr val="tx1"/>
                </a:solidFill>
                <a:latin typeface="+mj-lt"/>
              </a:rPr>
              <a:t>-Cal compliant Assessment and Client Plan forms: </a:t>
            </a:r>
          </a:p>
          <a:p>
            <a:pPr marL="517525" lvl="1" indent="0">
              <a:lnSpc>
                <a:spcPct val="150000"/>
              </a:lnSpc>
              <a:buNone/>
            </a:pPr>
            <a:r>
              <a:rPr lang="en-US" sz="2400" dirty="0">
                <a:latin typeface="+mj-lt"/>
              </a:rPr>
              <a:t>         </a:t>
            </a:r>
            <a:r>
              <a:rPr lang="en-US" sz="2400" dirty="0">
                <a:latin typeface="+mj-lt"/>
                <a:hlinkClick r:id="rId3"/>
              </a:rPr>
              <a:t>http://www.acbhcs.org/providers/Forms/ProviderNetwork.htm</a:t>
            </a:r>
            <a:endParaRPr lang="en-US" sz="2400" dirty="0"/>
          </a:p>
          <a:p>
            <a:pPr marL="517525" lvl="1" indent="0">
              <a:lnSpc>
                <a:spcPct val="150000"/>
              </a:lnSpc>
              <a:buNone/>
            </a:pPr>
            <a:r>
              <a:rPr lang="en-US" sz="2400" dirty="0">
                <a:solidFill>
                  <a:schemeClr val="tx1"/>
                </a:solidFill>
                <a:latin typeface="+mj-lt"/>
              </a:rPr>
              <a:t>Request for Continued Services (RCS) </a:t>
            </a:r>
            <a:r>
              <a:rPr lang="en-US" sz="2400" dirty="0">
                <a:solidFill>
                  <a:schemeClr val="tx1"/>
                </a:solidFill>
              </a:rPr>
              <a:t>f</a:t>
            </a:r>
            <a:r>
              <a:rPr lang="en-US" sz="2400" dirty="0">
                <a:solidFill>
                  <a:schemeClr val="tx1"/>
                </a:solidFill>
                <a:latin typeface="+mj-lt"/>
              </a:rPr>
              <a:t>orm: </a:t>
            </a:r>
          </a:p>
          <a:p>
            <a:pPr marL="228600" lvl="1" indent="0">
              <a:lnSpc>
                <a:spcPct val="150000"/>
              </a:lnSpc>
              <a:spcBef>
                <a:spcPts val="1200"/>
              </a:spcBef>
              <a:spcAft>
                <a:spcPts val="0"/>
              </a:spcAft>
              <a:buNone/>
            </a:pPr>
            <a:r>
              <a:rPr lang="en-US" sz="2400" dirty="0">
                <a:solidFill>
                  <a:schemeClr val="tx1"/>
                </a:solidFill>
              </a:rPr>
              <a:t>	   </a:t>
            </a:r>
            <a:r>
              <a:rPr lang="en-US" sz="2400" dirty="0">
                <a:latin typeface="+mj-lt"/>
                <a:hlinkClick r:id="rId2"/>
              </a:rPr>
              <a:t>http://www.acbhcs.org/providers/Forms/Forms.htm#UM</a:t>
            </a:r>
            <a:endParaRPr lang="en-US" sz="2400" dirty="0">
              <a:latin typeface="+mj-lt"/>
            </a:endParaRPr>
          </a:p>
          <a:p>
            <a:pPr lvl="1">
              <a:spcBef>
                <a:spcPts val="1200"/>
              </a:spcBef>
              <a:buFont typeface="Wingdings" panose="05000000000000000000" pitchFamily="2" charset="2"/>
              <a:buChar char="Ø"/>
            </a:pPr>
            <a:endParaRPr lang="en-US" sz="2400"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Title 5"/>
          <p:cNvSpPr>
            <a:spLocks noGrp="1"/>
          </p:cNvSpPr>
          <p:nvPr>
            <p:ph type="title"/>
          </p:nvPr>
        </p:nvSpPr>
        <p:spPr>
          <a:xfrm>
            <a:off x="1066800" y="285035"/>
            <a:ext cx="10058400" cy="1450757"/>
          </a:xfrm>
        </p:spPr>
        <p:txBody>
          <a:bodyPr>
            <a:normAutofit/>
          </a:bodyPr>
          <a:lstStyle/>
          <a:p>
            <a:r>
              <a:rPr lang="en-US" dirty="0"/>
              <a:t>Important Forms</a:t>
            </a:r>
          </a:p>
        </p:txBody>
      </p:sp>
    </p:spTree>
    <p:extLst>
      <p:ext uri="{BB962C8B-B14F-4D97-AF65-F5344CB8AC3E}">
        <p14:creationId xmlns:p14="http://schemas.microsoft.com/office/powerpoint/2010/main" val="18501173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1" y="194778"/>
            <a:ext cx="12217411" cy="1349545"/>
          </a:xfrm>
        </p:spPr>
        <p:txBody>
          <a:bodyPr>
            <a:normAutofit/>
          </a:bodyPr>
          <a:lstStyle/>
          <a:p>
            <a:pPr algn="ctr"/>
            <a:r>
              <a:rPr lang="en-US" dirty="0"/>
              <a:t>Modifying Progress Notes </a:t>
            </a:r>
            <a:br>
              <a:rPr lang="en-US" dirty="0"/>
            </a:br>
            <a:r>
              <a:rPr lang="en-US" dirty="0"/>
              <a:t>for Case Management Services</a:t>
            </a:r>
          </a:p>
        </p:txBody>
      </p:sp>
      <p:sp>
        <p:nvSpPr>
          <p:cNvPr id="4" name="Content Placeholder 3"/>
          <p:cNvSpPr>
            <a:spLocks noGrp="1"/>
          </p:cNvSpPr>
          <p:nvPr>
            <p:ph idx="1"/>
          </p:nvPr>
        </p:nvSpPr>
        <p:spPr>
          <a:xfrm>
            <a:off x="1097280" y="1996440"/>
            <a:ext cx="10058400" cy="4023360"/>
          </a:xfrm>
        </p:spPr>
        <p:txBody>
          <a:bodyPr>
            <a:normAutofit fontScale="25000" lnSpcReduction="20000"/>
          </a:bodyPr>
          <a:lstStyle/>
          <a:p>
            <a:pPr lvl="2"/>
            <a:endParaRPr lang="en-US" sz="8000" dirty="0">
              <a:solidFill>
                <a:schemeClr val="tx1"/>
              </a:solidFill>
            </a:endParaRPr>
          </a:p>
          <a:p>
            <a:pPr lvl="2"/>
            <a:endParaRPr lang="en-US" sz="8000" dirty="0">
              <a:solidFill>
                <a:schemeClr val="tx1"/>
              </a:solidFill>
            </a:endParaRPr>
          </a:p>
          <a:p>
            <a:pPr lvl="2"/>
            <a:r>
              <a:rPr lang="en-US" sz="8000" dirty="0">
                <a:solidFill>
                  <a:schemeClr val="tx1"/>
                </a:solidFill>
              </a:rPr>
              <a:t>“B/P” Problem: “Client reports they were evicted over the weekend.  Clients symptoms of depressed mood &amp; fatigue prevents client from contact the shelter for assistance in spite of desire to do so”</a:t>
            </a:r>
          </a:p>
          <a:p>
            <a:pPr lvl="2"/>
            <a:r>
              <a:rPr lang="en-US" sz="8000" dirty="0">
                <a:solidFill>
                  <a:schemeClr val="tx1"/>
                </a:solidFill>
              </a:rPr>
              <a:t>“I” = Identifies what you did (i.e., what intervention was provided toward the mental health objectives): provided or received info, etc. (i.e. with client present, I called the shelter with a referral and made appointment for the client at 4pm today.)</a:t>
            </a:r>
          </a:p>
          <a:p>
            <a:pPr lvl="2"/>
            <a:r>
              <a:rPr lang="en-US" sz="8000" dirty="0">
                <a:solidFill>
                  <a:schemeClr val="tx1"/>
                </a:solidFill>
              </a:rPr>
              <a:t>“R” = Identifies contact’s response toward the interventions and progress toward the purpose above “B” (i.e. client agreed to make the shelter appointment as scheduled and to report back to this provider of how it was going at our next scheduled appointment.)</a:t>
            </a:r>
          </a:p>
          <a:p>
            <a:pPr lvl="2"/>
            <a:r>
              <a:rPr lang="en-US" sz="8000" dirty="0">
                <a:solidFill>
                  <a:schemeClr val="tx1"/>
                </a:solidFill>
              </a:rPr>
              <a:t>P = Provides plan for continued services as a result of this service: i.e. collaterals, coordination of care, etc.  Can include any follow up by the provider or client. (Successful housing of the client through case management is expected to result in the client of meeting their MH goals of reducing depression and associated fatigue”)</a:t>
            </a:r>
          </a:p>
          <a:p>
            <a:pPr marL="274320" lvl="1" indent="0">
              <a:buNone/>
            </a:pPr>
            <a:endParaRPr lang="en-US" sz="6200" i="1" dirty="0">
              <a:solidFill>
                <a:schemeClr val="tx1"/>
              </a:solidFill>
            </a:endParaRPr>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120</a:t>
            </a:fld>
            <a:endParaRPr lang="en-US" dirty="0"/>
          </a:p>
        </p:txBody>
      </p:sp>
    </p:spTree>
    <p:extLst>
      <p:ext uri="{BB962C8B-B14F-4D97-AF65-F5344CB8AC3E}">
        <p14:creationId xmlns:p14="http://schemas.microsoft.com/office/powerpoint/2010/main" val="30536366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Progress Notes FAQs</a:t>
            </a:r>
          </a:p>
        </p:txBody>
      </p:sp>
      <p:sp>
        <p:nvSpPr>
          <p:cNvPr id="3" name="Content Placeholder 2"/>
          <p:cNvSpPr>
            <a:spLocks noGrp="1"/>
          </p:cNvSpPr>
          <p:nvPr>
            <p:ph idx="1"/>
          </p:nvPr>
        </p:nvSpPr>
        <p:spPr/>
        <p:txBody>
          <a:bodyPr>
            <a:normAutofit lnSpcReduction="10000"/>
          </a:bodyPr>
          <a:lstStyle/>
          <a:p>
            <a:pPr>
              <a:lnSpc>
                <a:spcPct val="100000"/>
              </a:lnSpc>
              <a:spcBef>
                <a:spcPts val="0"/>
              </a:spcBef>
              <a:spcAft>
                <a:spcPts val="0"/>
              </a:spcAft>
            </a:pPr>
            <a:r>
              <a:rPr lang="en-US" dirty="0">
                <a:solidFill>
                  <a:schemeClr val="tx1"/>
                </a:solidFill>
              </a:rPr>
              <a:t>Can I combine different types of services in one progress note? </a:t>
            </a:r>
          </a:p>
          <a:p>
            <a:pPr>
              <a:lnSpc>
                <a:spcPct val="100000"/>
              </a:lnSpc>
              <a:spcBef>
                <a:spcPts val="0"/>
              </a:spcBef>
              <a:spcAft>
                <a:spcPts val="0"/>
              </a:spcAft>
            </a:pPr>
            <a:r>
              <a:rPr lang="en-US" dirty="0">
                <a:solidFill>
                  <a:schemeClr val="tx1"/>
                </a:solidFill>
              </a:rPr>
              <a:t>No, claim separately even if provided on the same date of service.</a:t>
            </a:r>
          </a:p>
          <a:p>
            <a:pPr>
              <a:lnSpc>
                <a:spcPct val="110000"/>
              </a:lnSpc>
              <a:spcBef>
                <a:spcPts val="0"/>
              </a:spcBef>
              <a:spcAft>
                <a:spcPts val="0"/>
              </a:spcAft>
            </a:pPr>
            <a:br>
              <a:rPr lang="en-US" dirty="0">
                <a:solidFill>
                  <a:schemeClr val="tx1"/>
                </a:solidFill>
              </a:rPr>
            </a:br>
            <a:r>
              <a:rPr lang="en-US" dirty="0">
                <a:solidFill>
                  <a:schemeClr val="tx1"/>
                </a:solidFill>
              </a:rPr>
              <a:t>Can I combine two of the same services on the same day, for example two collateral phone calls to different people?</a:t>
            </a:r>
          </a:p>
          <a:p>
            <a:pPr>
              <a:lnSpc>
                <a:spcPct val="110000"/>
              </a:lnSpc>
              <a:spcBef>
                <a:spcPts val="0"/>
              </a:spcBef>
              <a:spcAft>
                <a:spcPts val="0"/>
              </a:spcAft>
            </a:pPr>
            <a:r>
              <a:rPr lang="en-US" dirty="0">
                <a:solidFill>
                  <a:schemeClr val="tx1"/>
                </a:solidFill>
              </a:rPr>
              <a:t>Yes, but it may be clearer to the auditor to claim separately if talking to different people. Most likely these discussions will have different purposes.</a:t>
            </a:r>
          </a:p>
          <a:p>
            <a:endParaRPr lang="en-US" dirty="0">
              <a:solidFill>
                <a:schemeClr val="tx1"/>
              </a:solidFill>
            </a:endParaRPr>
          </a:p>
          <a:p>
            <a:pPr>
              <a:lnSpc>
                <a:spcPct val="110000"/>
              </a:lnSpc>
              <a:spcBef>
                <a:spcPts val="0"/>
              </a:spcBef>
              <a:spcAft>
                <a:spcPts val="0"/>
              </a:spcAft>
            </a:pPr>
            <a:r>
              <a:rPr lang="en-US" dirty="0">
                <a:solidFill>
                  <a:schemeClr val="tx1"/>
                </a:solidFill>
              </a:rPr>
              <a:t>Can I combine two 10 minute collateral services with the same person together for one 20 minute collateral service?</a:t>
            </a:r>
          </a:p>
          <a:p>
            <a:pPr>
              <a:lnSpc>
                <a:spcPct val="110000"/>
              </a:lnSpc>
              <a:spcBef>
                <a:spcPts val="0"/>
              </a:spcBef>
              <a:spcAft>
                <a:spcPts val="0"/>
              </a:spcAft>
            </a:pPr>
            <a:r>
              <a:rPr lang="en-US" dirty="0">
                <a:solidFill>
                  <a:schemeClr val="tx1"/>
                </a:solidFill>
              </a:rPr>
              <a:t>Yes, you would put two 10 min. collateral codes on form CMS 1500 and document this in one progress note for the chart.</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121</a:t>
            </a:fld>
            <a:endParaRPr lang="en-US" dirty="0"/>
          </a:p>
        </p:txBody>
      </p:sp>
    </p:spTree>
    <p:extLst>
      <p:ext uri="{BB962C8B-B14F-4D97-AF65-F5344CB8AC3E}">
        <p14:creationId xmlns:p14="http://schemas.microsoft.com/office/powerpoint/2010/main" val="7288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51508"/>
            <a:ext cx="12192000" cy="1371600"/>
          </a:xfrm>
        </p:spPr>
        <p:txBody>
          <a:bodyPr>
            <a:normAutofit/>
          </a:bodyPr>
          <a:lstStyle/>
          <a:p>
            <a:pPr algn="ctr"/>
            <a:r>
              <a:rPr lang="en-US" dirty="0"/>
              <a:t>Non-Billable</a:t>
            </a:r>
            <a:r>
              <a:rPr lang="en-US" sz="4800" dirty="0"/>
              <a:t> Services </a:t>
            </a:r>
          </a:p>
        </p:txBody>
      </p:sp>
      <p:sp>
        <p:nvSpPr>
          <p:cNvPr id="3" name="Content Placeholder 2"/>
          <p:cNvSpPr>
            <a:spLocks noGrp="1"/>
          </p:cNvSpPr>
          <p:nvPr>
            <p:ph idx="1"/>
          </p:nvPr>
        </p:nvSpPr>
        <p:spPr>
          <a:xfrm>
            <a:off x="1066801" y="1828800"/>
            <a:ext cx="10145682" cy="4419600"/>
          </a:xfrm>
        </p:spPr>
        <p:txBody>
          <a:bodyPr>
            <a:normAutofit fontScale="25000" lnSpcReduction="20000"/>
          </a:bodyPr>
          <a:lstStyle/>
          <a:p>
            <a:endParaRPr lang="en-US" sz="4400" dirty="0"/>
          </a:p>
          <a:p>
            <a:pPr lvl="1"/>
            <a:r>
              <a:rPr lang="en-US" sz="8300" dirty="0">
                <a:solidFill>
                  <a:schemeClr val="tx1"/>
                </a:solidFill>
              </a:rPr>
              <a:t>Travel time may not be incorporated for claiming purposes</a:t>
            </a:r>
          </a:p>
          <a:p>
            <a:pPr lvl="1"/>
            <a:r>
              <a:rPr lang="en-US" sz="8300" dirty="0">
                <a:solidFill>
                  <a:schemeClr val="tx1"/>
                </a:solidFill>
              </a:rPr>
              <a:t>Voice mail, Email, Text messages (leaving or receiving)</a:t>
            </a:r>
          </a:p>
          <a:p>
            <a:pPr lvl="1"/>
            <a:r>
              <a:rPr lang="en-US" sz="8300" dirty="0">
                <a:solidFill>
                  <a:schemeClr val="tx1"/>
                </a:solidFill>
              </a:rPr>
              <a:t>Faxing</a:t>
            </a:r>
          </a:p>
          <a:p>
            <a:pPr lvl="1"/>
            <a:r>
              <a:rPr lang="en-US" sz="8300" dirty="0">
                <a:solidFill>
                  <a:schemeClr val="tx1"/>
                </a:solidFill>
              </a:rPr>
              <a:t>Non-Treatment related report writing (i.e. disability report for SSA or Abuse/Neglect reporting—phone or written) </a:t>
            </a:r>
          </a:p>
          <a:p>
            <a:pPr lvl="1"/>
            <a:r>
              <a:rPr lang="en-US" sz="8300" dirty="0">
                <a:solidFill>
                  <a:schemeClr val="tx1"/>
                </a:solidFill>
              </a:rPr>
              <a:t>Scheduling</a:t>
            </a:r>
          </a:p>
          <a:p>
            <a:pPr lvl="1"/>
            <a:r>
              <a:rPr lang="en-US" sz="8300" dirty="0">
                <a:solidFill>
                  <a:schemeClr val="tx1"/>
                </a:solidFill>
              </a:rPr>
              <a:t>No shows/ Missed Appointment</a:t>
            </a:r>
          </a:p>
          <a:p>
            <a:pPr lvl="1"/>
            <a:r>
              <a:rPr lang="en-US" sz="8300" dirty="0">
                <a:solidFill>
                  <a:schemeClr val="tx1"/>
                </a:solidFill>
              </a:rPr>
              <a:t>Lock-outs</a:t>
            </a:r>
          </a:p>
          <a:p>
            <a:pPr lvl="1"/>
            <a:r>
              <a:rPr lang="en-US" sz="8300" dirty="0">
                <a:solidFill>
                  <a:schemeClr val="tx1"/>
                </a:solidFill>
              </a:rPr>
              <a:t>Transporting the client</a:t>
            </a:r>
          </a:p>
          <a:p>
            <a:pPr lvl="1"/>
            <a:r>
              <a:rPr lang="en-US" sz="8300" dirty="0">
                <a:solidFill>
                  <a:schemeClr val="tx1"/>
                </a:solidFill>
              </a:rPr>
              <a:t>Completing the Brief Screening Tool </a:t>
            </a:r>
          </a:p>
          <a:p>
            <a:pPr lvl="1"/>
            <a:r>
              <a:rPr lang="en-US" sz="8300" dirty="0">
                <a:solidFill>
                  <a:schemeClr val="tx1"/>
                </a:solidFill>
              </a:rPr>
              <a:t>Non-SMHS services such as vocational, housing, payee.</a:t>
            </a:r>
            <a:endParaRPr lang="en-US" sz="8300" dirty="0">
              <a:solidFill>
                <a:srgbClr val="FF0000"/>
              </a:solidFill>
            </a:endParaRPr>
          </a:p>
          <a:p>
            <a:pPr marL="384048" lvl="2" indent="0">
              <a:buNone/>
            </a:pPr>
            <a:endParaRPr lang="en-US" sz="2400" dirty="0">
              <a:solidFill>
                <a:srgbClr val="FF0000"/>
              </a:solidFill>
            </a:endParaRPr>
          </a:p>
          <a:p>
            <a:pPr marL="384048" lvl="2" indent="0" algn="ctr">
              <a:buNone/>
            </a:pPr>
            <a:r>
              <a:rPr lang="en-US" sz="8000" dirty="0">
                <a:solidFill>
                  <a:schemeClr val="tx1"/>
                </a:solidFill>
              </a:rPr>
              <a:t>If any part of the note includes such activities without indicating “did not claim for the time it took to do that activity,” the claim will be disallowed.</a:t>
            </a:r>
            <a:endParaRPr lang="en-US" sz="8000" i="1" dirty="0">
              <a:solidFill>
                <a:schemeClr val="tx1"/>
              </a:solidFill>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122</a:t>
            </a:fld>
            <a:endParaRPr lang="en-US" dirty="0"/>
          </a:p>
        </p:txBody>
      </p:sp>
    </p:spTree>
    <p:extLst>
      <p:ext uri="{BB962C8B-B14F-4D97-AF65-F5344CB8AC3E}">
        <p14:creationId xmlns:p14="http://schemas.microsoft.com/office/powerpoint/2010/main" val="1507610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1871910"/>
            <a:ext cx="10058400" cy="4376490"/>
          </a:xfrm>
        </p:spPr>
        <p:txBody>
          <a:bodyPr>
            <a:normAutofit fontScale="25000" lnSpcReduction="20000"/>
          </a:bodyPr>
          <a:lstStyle/>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Payee related (Indicate payee portion of visit in a separate—non-billable service note.)</a:t>
            </a:r>
          </a:p>
          <a:p>
            <a:pPr lvl="1">
              <a:buClr>
                <a:schemeClr val="tx2"/>
              </a:buClr>
              <a:buFont typeface="Arial" panose="020B0604020202020204" pitchFamily="34" charset="0"/>
              <a:buChar char="•"/>
            </a:pPr>
            <a:r>
              <a:rPr lang="en-US" sz="9600" dirty="0">
                <a:cs typeface="Arial" panose="020B0604020202020204" pitchFamily="34" charset="0"/>
              </a:rPr>
              <a:t>Socialization Group, which consists of generalized group activities that do not provide systematic individualized feedback to the specific targeted behaviors of the clients involved</a:t>
            </a:r>
          </a:p>
          <a:p>
            <a:pPr lvl="1">
              <a:buClr>
                <a:schemeClr val="tx2"/>
              </a:buClr>
              <a:buFont typeface="Arial" panose="020B0604020202020204" pitchFamily="34" charset="0"/>
              <a:buChar char="•"/>
            </a:pPr>
            <a:r>
              <a:rPr lang="en-US" sz="9600" dirty="0">
                <a:cs typeface="Arial" panose="020B0604020202020204" pitchFamily="34" charset="0"/>
              </a:rPr>
              <a:t>Translation </a:t>
            </a:r>
            <a:r>
              <a:rPr lang="en-US" sz="9600" dirty="0">
                <a:solidFill>
                  <a:schemeClr val="tx1"/>
                </a:solidFill>
                <a:cs typeface="Arial" panose="020B0604020202020204" pitchFamily="34" charset="0"/>
              </a:rPr>
              <a:t>and/or interpretive services, including sign language</a:t>
            </a:r>
          </a:p>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Activities or interventions whose purpose includes providing vocational training, academic education or recreational activity</a:t>
            </a:r>
          </a:p>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After client’s death</a:t>
            </a:r>
          </a:p>
          <a:p>
            <a:pPr marL="201168" lvl="1" indent="0">
              <a:buClr>
                <a:schemeClr val="tx2"/>
              </a:buClr>
              <a:buNone/>
            </a:pPr>
            <a:endParaRPr lang="en-US" sz="8100" dirty="0">
              <a:solidFill>
                <a:srgbClr val="FF0000"/>
              </a:solidFill>
            </a:endParaRPr>
          </a:p>
          <a:p>
            <a:pPr marL="201168" lvl="1" indent="0" algn="ctr">
              <a:buClr>
                <a:schemeClr val="tx2"/>
              </a:buClr>
              <a:buNone/>
            </a:pPr>
            <a:r>
              <a:rPr lang="en-US" sz="9600" dirty="0">
                <a:solidFill>
                  <a:schemeClr val="tx1"/>
                </a:solidFill>
              </a:rPr>
              <a:t>If any part of the note includes such activities without indicating “did not claim for the time it took to do that activity,” the claim will be disallowed.</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123</a:t>
            </a:fld>
            <a:endParaRPr lang="en-US" dirty="0"/>
          </a:p>
        </p:txBody>
      </p:sp>
      <p:sp>
        <p:nvSpPr>
          <p:cNvPr id="7" name="Title 4"/>
          <p:cNvSpPr txBox="1">
            <a:spLocks/>
          </p:cNvSpPr>
          <p:nvPr/>
        </p:nvSpPr>
        <p:spPr>
          <a:xfrm>
            <a:off x="0" y="609600"/>
            <a:ext cx="12192000" cy="11277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a:t>Non-Billable</a:t>
            </a:r>
            <a:r>
              <a:rPr lang="en-US" dirty="0"/>
              <a:t> Services </a:t>
            </a:r>
          </a:p>
        </p:txBody>
      </p:sp>
    </p:spTree>
    <p:extLst>
      <p:ext uri="{BB962C8B-B14F-4D97-AF65-F5344CB8AC3E}">
        <p14:creationId xmlns:p14="http://schemas.microsoft.com/office/powerpoint/2010/main" val="10509208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649180"/>
            <a:ext cx="12162692" cy="1066800"/>
          </a:xfrm>
        </p:spPr>
        <p:txBody>
          <a:bodyPr>
            <a:normAutofit/>
          </a:bodyPr>
          <a:lstStyle/>
          <a:p>
            <a:pPr algn="ctr"/>
            <a:r>
              <a:rPr lang="en-US" dirty="0"/>
              <a:t>Mental Health Services Lockout</a:t>
            </a:r>
            <a:endParaRPr lang="en-US" sz="3100" dirty="0"/>
          </a:p>
        </p:txBody>
      </p:sp>
      <p:sp>
        <p:nvSpPr>
          <p:cNvPr id="3" name="Content Placeholder 2"/>
          <p:cNvSpPr>
            <a:spLocks noGrp="1"/>
          </p:cNvSpPr>
          <p:nvPr>
            <p:ph idx="1"/>
          </p:nvPr>
        </p:nvSpPr>
        <p:spPr>
          <a:xfrm>
            <a:off x="1600200" y="2371951"/>
            <a:ext cx="5334000" cy="2650872"/>
          </a:xfrm>
        </p:spPr>
        <p:txBody>
          <a:bodyPr>
            <a:noAutofit/>
          </a:bodyPr>
          <a:lstStyle/>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800" dirty="0">
                <a:solidFill>
                  <a:schemeClr val="tx1"/>
                </a:solidFill>
              </a:rPr>
              <a:t>Lockouts” are services that cannot be reimbursed or claimed due to the potential duplication of claim (“double billing”) or ineligible billing site.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124</a:t>
            </a:fld>
            <a:endParaRPr lang="en-US" dirty="0"/>
          </a:p>
        </p:txBody>
      </p:sp>
      <p:sp>
        <p:nvSpPr>
          <p:cNvPr id="7" name="Rectangle 6"/>
          <p:cNvSpPr/>
          <p:nvPr/>
        </p:nvSpPr>
        <p:spPr>
          <a:xfrm>
            <a:off x="152400" y="5867400"/>
            <a:ext cx="7315200" cy="369332"/>
          </a:xfrm>
          <a:prstGeom prst="rect">
            <a:avLst/>
          </a:prstGeom>
        </p:spPr>
        <p:txBody>
          <a:bodyPr wrap="square">
            <a:spAutoFit/>
          </a:bodyPr>
          <a:lstStyle/>
          <a:p>
            <a:r>
              <a:rPr lang="en-US" i="1" dirty="0"/>
              <a:t>http://www.acbhcs.org/providers/QA/docs/training/MH_Lockout_Grid.pdf</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887785"/>
            <a:ext cx="2812169" cy="4348947"/>
          </a:xfrm>
          <a:prstGeom prst="rect">
            <a:avLst/>
          </a:prstGeom>
        </p:spPr>
      </p:pic>
    </p:spTree>
    <p:extLst>
      <p:ext uri="{BB962C8B-B14F-4D97-AF65-F5344CB8AC3E}">
        <p14:creationId xmlns:p14="http://schemas.microsoft.com/office/powerpoint/2010/main" val="31854959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Group Exercise: Putting on an Auditor’s Hat </a:t>
            </a:r>
            <a:br>
              <a:rPr lang="en-US" dirty="0"/>
            </a:br>
            <a:endParaRPr lang="en-US" dirty="0"/>
          </a:p>
        </p:txBody>
      </p:sp>
      <p:sp>
        <p:nvSpPr>
          <p:cNvPr id="6" name="Footer Placeholder 5"/>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125</a:t>
            </a:fld>
            <a:endParaRPr lang="en-US" dirty="0"/>
          </a:p>
        </p:txBody>
      </p:sp>
      <p:sp>
        <p:nvSpPr>
          <p:cNvPr id="3" name="Content Placeholder 2"/>
          <p:cNvSpPr>
            <a:spLocks noGrp="1"/>
          </p:cNvSpPr>
          <p:nvPr>
            <p:ph sz="half" idx="4294967295"/>
          </p:nvPr>
        </p:nvSpPr>
        <p:spPr>
          <a:xfrm>
            <a:off x="1097280" y="1828800"/>
            <a:ext cx="8077200" cy="4664075"/>
          </a:xfrm>
        </p:spPr>
        <p:txBody>
          <a:bodyPr>
            <a:normAutofit/>
          </a:bodyPr>
          <a:lstStyle/>
          <a:p>
            <a:pPr marL="280988" indent="0">
              <a:buFont typeface="Wingdings" panose="05000000000000000000" pitchFamily="2" charset="2"/>
              <a:buChar char="Ø"/>
            </a:pPr>
            <a:r>
              <a:rPr lang="en-US" sz="2400" dirty="0"/>
              <a:t> Read note together</a:t>
            </a:r>
          </a:p>
          <a:p>
            <a:pPr marL="280988" indent="0">
              <a:buFont typeface="Wingdings" panose="05000000000000000000" pitchFamily="2" charset="2"/>
              <a:buChar char="Ø"/>
            </a:pPr>
            <a:r>
              <a:rPr lang="en-US" sz="2400" dirty="0"/>
              <a:t> Look for ‘questionable’ issues </a:t>
            </a:r>
          </a:p>
          <a:p>
            <a:pPr marL="280988" indent="0">
              <a:buFont typeface="Wingdings" panose="05000000000000000000" pitchFamily="2" charset="2"/>
              <a:buChar char="Ø"/>
            </a:pPr>
            <a:r>
              <a:rPr lang="en-US" sz="2400" dirty="0"/>
              <a:t> Group discussion</a:t>
            </a:r>
          </a:p>
          <a:p>
            <a:pPr marL="82296" indent="0">
              <a:buNone/>
            </a:pPr>
            <a:endParaRPr lang="en-US" dirty="0"/>
          </a:p>
          <a:p>
            <a:endParaRPr lang="en-US" dirty="0"/>
          </a:p>
        </p:txBody>
      </p:sp>
      <p:pic>
        <p:nvPicPr>
          <p:cNvPr id="4" name="Content Placeholder 3"/>
          <p:cNvPicPr>
            <a:picLocks noGrp="1" noChangeAspect="1"/>
          </p:cNvPicPr>
          <p:nvPr>
            <p:ph sz="half" idx="4294967295"/>
          </p:nvPr>
        </p:nvPicPr>
        <p:blipFill>
          <a:blip r:embed="rId3"/>
          <a:stretch>
            <a:fillRect/>
          </a:stretch>
        </p:blipFill>
        <p:spPr>
          <a:xfrm>
            <a:off x="7086600" y="2209800"/>
            <a:ext cx="3665537" cy="2627313"/>
          </a:xfrm>
          <a:prstGeom prst="rect">
            <a:avLst/>
          </a:prstGeom>
        </p:spPr>
      </p:pic>
    </p:spTree>
    <p:extLst>
      <p:ext uri="{BB962C8B-B14F-4D97-AF65-F5344CB8AC3E}">
        <p14:creationId xmlns:p14="http://schemas.microsoft.com/office/powerpoint/2010/main" val="23191826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Final Considerations</a:t>
            </a:r>
          </a:p>
        </p:txBody>
      </p:sp>
      <p:sp>
        <p:nvSpPr>
          <p:cNvPr id="13" name="Content Placeholder 12"/>
          <p:cNvSpPr>
            <a:spLocks noGrp="1"/>
          </p:cNvSpPr>
          <p:nvPr>
            <p:ph sz="half"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126</a:t>
            </a:fld>
            <a:endParaRPr lang="en-US" dirty="0"/>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458" y="2328050"/>
            <a:ext cx="4851400" cy="272891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a:spLocks noGrp="1"/>
          </p:cNvSpPr>
          <p:nvPr>
            <p:ph sz="half" idx="2"/>
          </p:nvPr>
        </p:nvSpPr>
        <p:spPr>
          <a:xfrm>
            <a:off x="6292920" y="1845734"/>
            <a:ext cx="4937760" cy="4023360"/>
          </a:xfrm>
        </p:spPr>
        <p:txBody>
          <a:bodyPr>
            <a:noAutofit/>
          </a:bodyPr>
          <a:lstStyle/>
          <a:p>
            <a:endParaRPr lang="en-US" sz="1400" dirty="0"/>
          </a:p>
          <a:p>
            <a:pPr marL="0" indent="0">
              <a:buNone/>
            </a:pPr>
            <a:r>
              <a:rPr lang="en-US" sz="2400" dirty="0"/>
              <a:t>Always keep in mind that the Clinical Record belongs to, and is about, the client.  Write as if the client will be reading it and it will be therapeutic to do so.</a:t>
            </a:r>
          </a:p>
          <a:p>
            <a:pPr>
              <a:buFont typeface="Arial" panose="020B0604020202020204" pitchFamily="34" charset="0"/>
              <a:buChar char="•"/>
            </a:pPr>
            <a:endParaRPr lang="en-US" sz="2400" dirty="0">
              <a:cs typeface="Aharoni" panose="02010803020104030203" pitchFamily="2" charset="-79"/>
            </a:endParaRPr>
          </a:p>
          <a:p>
            <a:pPr>
              <a:buFont typeface="Arial" panose="020B0604020202020204" pitchFamily="34" charset="0"/>
              <a:buChar char="•"/>
            </a:pPr>
            <a:endParaRPr lang="en-US" sz="2400" dirty="0">
              <a:cs typeface="Aharoni" panose="02010803020104030203" pitchFamily="2" charset="-79"/>
            </a:endParaRPr>
          </a:p>
          <a:p>
            <a:pPr marL="0" indent="0">
              <a:buNone/>
            </a:pPr>
            <a:endParaRPr lang="en-US" sz="2400" dirty="0">
              <a:cs typeface="Aharoni" panose="02010803020104030203" pitchFamily="2" charset="-79"/>
            </a:endParaRPr>
          </a:p>
          <a:p>
            <a:pPr marL="0" indent="0">
              <a:buNone/>
            </a:pPr>
            <a:endParaRPr lang="en-US" sz="2800" dirty="0">
              <a:cs typeface="Aharoni" panose="02010803020104030203" pitchFamily="2" charset="-79"/>
            </a:endParaRPr>
          </a:p>
          <a:p>
            <a:endParaRPr lang="en-US" sz="2800" dirty="0">
              <a:solidFill>
                <a:srgbClr val="FF0000"/>
              </a:solidFill>
            </a:endParaRPr>
          </a:p>
          <a:p>
            <a:endParaRPr lang="en-US" sz="2800" u="sng" dirty="0"/>
          </a:p>
          <a:p>
            <a:endParaRPr lang="en-US" sz="1800" u="sng" dirty="0"/>
          </a:p>
          <a:p>
            <a:endParaRPr lang="en-US" sz="1800" u="sng" dirty="0"/>
          </a:p>
          <a:p>
            <a:pPr marL="0" indent="0">
              <a:buNone/>
            </a:pPr>
            <a:endParaRPr lang="en-US" sz="2800" dirty="0"/>
          </a:p>
          <a:p>
            <a:pPr lvl="1"/>
            <a:endParaRPr lang="en-US" sz="700" u="sng" dirty="0"/>
          </a:p>
          <a:p>
            <a:pPr lvl="1"/>
            <a:endParaRPr lang="en-US" sz="700" u="sng" dirty="0"/>
          </a:p>
          <a:p>
            <a:endParaRPr lang="en-US" sz="2400" dirty="0"/>
          </a:p>
          <a:p>
            <a:pPr marL="457200" lvl="1" indent="0">
              <a:buNone/>
            </a:pPr>
            <a:endParaRPr lang="en-US" sz="1200" dirty="0">
              <a:solidFill>
                <a:srgbClr val="FF0000"/>
              </a:solidFill>
            </a:endParaRPr>
          </a:p>
          <a:p>
            <a:endParaRPr lang="en-US" sz="1400" dirty="0"/>
          </a:p>
          <a:p>
            <a:endParaRPr lang="en-US" sz="1400" dirty="0"/>
          </a:p>
          <a:p>
            <a:pPr marL="457200" lvl="1" indent="0">
              <a:buNone/>
            </a:pPr>
            <a:endParaRPr lang="en-US" sz="2000" dirty="0"/>
          </a:p>
          <a:p>
            <a:endParaRPr lang="en-US" sz="1000" dirty="0"/>
          </a:p>
          <a:p>
            <a:endParaRPr lang="en-US" sz="1000" dirty="0"/>
          </a:p>
          <a:p>
            <a:pPr marL="0" indent="0">
              <a:buNone/>
            </a:pPr>
            <a:r>
              <a:rPr lang="en-US" sz="700" dirty="0"/>
              <a:t> </a:t>
            </a:r>
          </a:p>
          <a:p>
            <a:endParaRPr lang="en-US" sz="700" dirty="0"/>
          </a:p>
          <a:p>
            <a:endParaRPr lang="en-US" sz="700" u="sng" dirty="0"/>
          </a:p>
          <a:p>
            <a:endParaRPr lang="en-US" sz="700" u="sng" dirty="0"/>
          </a:p>
          <a:p>
            <a:endParaRPr lang="en-US" sz="700" u="sng" dirty="0"/>
          </a:p>
          <a:p>
            <a:endParaRPr lang="en-US" sz="800" i="1" dirty="0"/>
          </a:p>
        </p:txBody>
      </p:sp>
    </p:spTree>
    <p:extLst>
      <p:ext uri="{BB962C8B-B14F-4D97-AF65-F5344CB8AC3E}">
        <p14:creationId xmlns:p14="http://schemas.microsoft.com/office/powerpoint/2010/main" val="19190062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Procedure Codes</a:t>
            </a:r>
          </a:p>
        </p:txBody>
      </p:sp>
      <p:sp>
        <p:nvSpPr>
          <p:cNvPr id="8" name="Text Placeholder 7"/>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127</a:t>
            </a:fld>
            <a:endParaRPr lang="en-US" dirty="0"/>
          </a:p>
        </p:txBody>
      </p:sp>
    </p:spTree>
    <p:extLst>
      <p:ext uri="{BB962C8B-B14F-4D97-AF65-F5344CB8AC3E}">
        <p14:creationId xmlns:p14="http://schemas.microsoft.com/office/powerpoint/2010/main" val="33650189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128</a:t>
            </a:fld>
            <a:endParaRPr lang="en-US" dirty="0"/>
          </a:p>
        </p:txBody>
      </p:sp>
      <p:sp>
        <p:nvSpPr>
          <p:cNvPr id="4" name="Content Placeholder 3"/>
          <p:cNvSpPr>
            <a:spLocks noGrp="1"/>
          </p:cNvSpPr>
          <p:nvPr>
            <p:ph sz="quarter" idx="1"/>
          </p:nvPr>
        </p:nvSpPr>
        <p:spPr/>
        <p:txBody>
          <a:bodyPr>
            <a:normAutofit/>
          </a:bodyPr>
          <a:lstStyle/>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Title 5"/>
          <p:cNvSpPr>
            <a:spLocks noGrp="1"/>
          </p:cNvSpPr>
          <p:nvPr>
            <p:ph type="title"/>
          </p:nvPr>
        </p:nvSpPr>
        <p:spPr>
          <a:xfrm>
            <a:off x="709785" y="810598"/>
            <a:ext cx="10058400" cy="864588"/>
          </a:xfrm>
        </p:spPr>
        <p:txBody>
          <a:bodyPr/>
          <a:lstStyle/>
          <a:p>
            <a:pPr algn="ctr"/>
            <a:r>
              <a:rPr lang="en-US" dirty="0"/>
              <a:t>MHP FFS Procedure Codes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836" y="2376901"/>
            <a:ext cx="2831764" cy="3799570"/>
          </a:xfrm>
          <a:prstGeom prst="rect">
            <a:avLst/>
          </a:prstGeom>
          <a:ln>
            <a:solidFill>
              <a:schemeClr val="tx1">
                <a:lumMod val="50000"/>
                <a:lumOff val="50000"/>
              </a:schemeClr>
            </a:solidFill>
          </a:ln>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66" y="2376901"/>
            <a:ext cx="2816137" cy="3787538"/>
          </a:xfrm>
          <a:prstGeom prst="rect">
            <a:avLst/>
          </a:prstGeom>
          <a:ln>
            <a:solidFill>
              <a:schemeClr val="tx1">
                <a:lumMod val="50000"/>
                <a:lumOff val="50000"/>
              </a:schemeClr>
            </a:solidFill>
          </a:ln>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499" y="2376901"/>
            <a:ext cx="2816137" cy="3787538"/>
          </a:xfrm>
          <a:prstGeom prst="rect">
            <a:avLst/>
          </a:prstGeom>
          <a:ln>
            <a:solidFill>
              <a:schemeClr val="tx1">
                <a:lumMod val="50000"/>
                <a:lumOff val="50000"/>
              </a:schemeClr>
            </a:solidFill>
          </a:ln>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938" y="2376901"/>
            <a:ext cx="2789064" cy="3787538"/>
          </a:xfrm>
          <a:prstGeom prst="rect">
            <a:avLst/>
          </a:prstGeom>
          <a:ln>
            <a:solidFill>
              <a:schemeClr val="tx1">
                <a:lumMod val="50000"/>
                <a:lumOff val="50000"/>
              </a:schemeClr>
            </a:solidFill>
          </a:ln>
        </p:spPr>
      </p:pic>
      <p:sp>
        <p:nvSpPr>
          <p:cNvPr id="12" name="Title 5"/>
          <p:cNvSpPr txBox="1">
            <a:spLocks/>
          </p:cNvSpPr>
          <p:nvPr/>
        </p:nvSpPr>
        <p:spPr>
          <a:xfrm>
            <a:off x="1609735" y="1879644"/>
            <a:ext cx="8258501" cy="33015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solidFill>
                  <a:srgbClr val="FF0000"/>
                </a:solidFill>
              </a:rPr>
              <a:t>Choose the right one for your license:</a:t>
            </a:r>
          </a:p>
        </p:txBody>
      </p:sp>
    </p:spTree>
    <p:extLst>
      <p:ext uri="{BB962C8B-B14F-4D97-AF65-F5344CB8AC3E}">
        <p14:creationId xmlns:p14="http://schemas.microsoft.com/office/powerpoint/2010/main" val="4737760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42999" y="1813804"/>
            <a:ext cx="10069484" cy="4510796"/>
          </a:xfrm>
        </p:spPr>
        <p:txBody>
          <a:bodyPr>
            <a:normAutofit/>
          </a:bodyPr>
          <a:lstStyle/>
          <a:p>
            <a:pPr marL="0" indent="0" algn="ctr">
              <a:buNone/>
            </a:pPr>
            <a:r>
              <a:rPr lang="en-US" sz="2800" dirty="0">
                <a:solidFill>
                  <a:srgbClr val="FF0000"/>
                </a:solidFill>
                <a:latin typeface="+mj-lt"/>
                <a:cs typeface="Arial" panose="020B0604020202020204" pitchFamily="34" charset="0"/>
              </a:rPr>
              <a:t>Assessment and Plan Development</a:t>
            </a:r>
          </a:p>
          <a:p>
            <a:pPr>
              <a:buFont typeface="Arial" panose="020B0604020202020204" pitchFamily="34" charset="0"/>
              <a:buChar char="•"/>
            </a:pPr>
            <a:r>
              <a:rPr lang="en-US" sz="2600" dirty="0">
                <a:solidFill>
                  <a:schemeClr val="tx1"/>
                </a:solidFill>
                <a:cs typeface="Arial" panose="020B0604020202020204" pitchFamily="34" charset="0"/>
              </a:rPr>
              <a:t> U</a:t>
            </a:r>
            <a:r>
              <a:rPr lang="en-US" sz="2600" dirty="0">
                <a:solidFill>
                  <a:schemeClr val="tx1"/>
                </a:solidFill>
                <a:latin typeface="+mj-lt"/>
                <a:cs typeface="Arial" panose="020B0604020202020204" pitchFamily="34" charset="0"/>
              </a:rPr>
              <a:t>se the same code for both assessment and plan development</a:t>
            </a:r>
          </a:p>
          <a:p>
            <a:pPr>
              <a:buFont typeface="Arial" panose="020B0604020202020204" pitchFamily="34" charset="0"/>
              <a:buChar char="•"/>
            </a:pPr>
            <a:r>
              <a:rPr lang="en-US" sz="2600" dirty="0">
                <a:solidFill>
                  <a:schemeClr val="tx1"/>
                </a:solidFill>
                <a:latin typeface="+mj-lt"/>
                <a:cs typeface="Arial" panose="020B0604020202020204" pitchFamily="34" charset="0"/>
              </a:rPr>
              <a:t> Most likely this will be </a:t>
            </a:r>
            <a:r>
              <a:rPr lang="en-US" sz="2600" i="1" dirty="0">
                <a:solidFill>
                  <a:schemeClr val="tx1"/>
                </a:solidFill>
                <a:latin typeface="+mj-lt"/>
                <a:cs typeface="Arial" panose="020B0604020202020204" pitchFamily="34" charset="0"/>
              </a:rPr>
              <a:t>OP Psychiatric Diagnostic </a:t>
            </a:r>
            <a:r>
              <a:rPr lang="en-US" sz="2600" i="1" dirty="0" err="1">
                <a:solidFill>
                  <a:schemeClr val="tx1"/>
                </a:solidFill>
                <a:latin typeface="+mj-lt"/>
                <a:cs typeface="Arial" panose="020B0604020202020204" pitchFamily="34" charset="0"/>
              </a:rPr>
              <a:t>Eval</a:t>
            </a:r>
            <a:r>
              <a:rPr lang="en-US" sz="2600" i="1" dirty="0">
                <a:solidFill>
                  <a:schemeClr val="tx1"/>
                </a:solidFill>
                <a:latin typeface="+mj-lt"/>
                <a:cs typeface="Arial" panose="020B0604020202020204" pitchFamily="34" charset="0"/>
              </a:rPr>
              <a:t> </a:t>
            </a:r>
            <a:r>
              <a:rPr lang="en-US" sz="2600" i="1" dirty="0">
                <a:solidFill>
                  <a:schemeClr val="tx1"/>
                </a:solidFill>
                <a:cs typeface="Arial" panose="020B0604020202020204" pitchFamily="34" charset="0"/>
              </a:rPr>
              <a:t>(</a:t>
            </a:r>
            <a:r>
              <a:rPr lang="en-US" sz="2600" dirty="0">
                <a:solidFill>
                  <a:schemeClr val="tx1"/>
                </a:solidFill>
                <a:latin typeface="+mj-lt"/>
                <a:cs typeface="Arial" panose="020B0604020202020204" pitchFamily="34" charset="0"/>
              </a:rPr>
              <a:t>90791) or, for prescribers, </a:t>
            </a:r>
            <a:r>
              <a:rPr lang="en-US" sz="2600" i="1" dirty="0">
                <a:solidFill>
                  <a:schemeClr val="tx1"/>
                </a:solidFill>
                <a:latin typeface="+mj-lt"/>
                <a:cs typeface="Arial" panose="020B0604020202020204" pitchFamily="34" charset="0"/>
              </a:rPr>
              <a:t>OP Psychiatric Diagnostic </a:t>
            </a:r>
            <a:r>
              <a:rPr lang="en-US" sz="2600" i="1" dirty="0" err="1">
                <a:solidFill>
                  <a:schemeClr val="tx1"/>
                </a:solidFill>
                <a:latin typeface="+mj-lt"/>
                <a:cs typeface="Arial" panose="020B0604020202020204" pitchFamily="34" charset="0"/>
              </a:rPr>
              <a:t>Eval</a:t>
            </a:r>
            <a:r>
              <a:rPr lang="en-US" sz="2600" i="1" dirty="0">
                <a:solidFill>
                  <a:schemeClr val="tx1"/>
                </a:solidFill>
                <a:latin typeface="+mj-lt"/>
                <a:cs typeface="Arial" panose="020B0604020202020204" pitchFamily="34" charset="0"/>
              </a:rPr>
              <a:t> w/Med </a:t>
            </a:r>
            <a:r>
              <a:rPr lang="en-US" sz="2600" i="1" dirty="0" err="1">
                <a:solidFill>
                  <a:schemeClr val="tx1"/>
                </a:solidFill>
                <a:latin typeface="+mj-lt"/>
                <a:cs typeface="Arial" panose="020B0604020202020204" pitchFamily="34" charset="0"/>
              </a:rPr>
              <a:t>Srv</a:t>
            </a:r>
            <a:r>
              <a:rPr lang="en-US" sz="2600" dirty="0">
                <a:solidFill>
                  <a:schemeClr val="tx1"/>
                </a:solidFill>
                <a:latin typeface="+mj-lt"/>
                <a:cs typeface="Arial" panose="020B0604020202020204" pitchFamily="34" charset="0"/>
              </a:rPr>
              <a:t> (90792). </a:t>
            </a:r>
          </a:p>
          <a:p>
            <a:pPr lvl="1">
              <a:buFont typeface="Arial" panose="020B0604020202020204" pitchFamily="34" charset="0"/>
              <a:buChar char="•"/>
            </a:pPr>
            <a:r>
              <a:rPr lang="en-US" sz="2400" dirty="0">
                <a:solidFill>
                  <a:schemeClr val="tx1"/>
                </a:solidFill>
                <a:latin typeface="+mj-lt"/>
                <a:cs typeface="Arial" panose="020B0604020202020204" pitchFamily="34" charset="0"/>
              </a:rPr>
              <a:t>Indicate code and actual minutes </a:t>
            </a:r>
          </a:p>
          <a:p>
            <a:pPr lvl="1">
              <a:buFont typeface="Arial" panose="020B0604020202020204" pitchFamily="34" charset="0"/>
              <a:buChar char="•"/>
            </a:pPr>
            <a:r>
              <a:rPr lang="en-US" sz="2600" dirty="0">
                <a:solidFill>
                  <a:schemeClr val="tx1"/>
                </a:solidFill>
                <a:latin typeface="+mj-lt"/>
                <a:cs typeface="Arial" panose="020B0604020202020204" pitchFamily="34" charset="0"/>
              </a:rPr>
              <a:t>Using these codes counts towards the authorized two allotted initial Assessment/Plan Development units of service initially and annually.</a:t>
            </a:r>
          </a:p>
          <a:p>
            <a:pPr lvl="1">
              <a:buFont typeface="Arial" panose="020B0604020202020204" pitchFamily="34" charset="0"/>
              <a:buChar char="•"/>
            </a:pPr>
            <a:r>
              <a:rPr lang="en-US" sz="2600" dirty="0">
                <a:solidFill>
                  <a:schemeClr val="tx1"/>
                </a:solidFill>
                <a:latin typeface="+mj-lt"/>
                <a:cs typeface="Arial" panose="020B0604020202020204" pitchFamily="34" charset="0"/>
              </a:rPr>
              <a:t>At 6 month reauthorization, one unit of service is available for plan development.</a:t>
            </a:r>
            <a:endParaRPr lang="en-US" sz="1800" dirty="0">
              <a:solidFill>
                <a:schemeClr val="tx2"/>
              </a:solidFill>
              <a:latin typeface="Arial" panose="020B0604020202020204" pitchFamily="34" charset="0"/>
              <a:cs typeface="Arial" panose="020B0604020202020204" pitchFamily="34" charset="0"/>
            </a:endParaRPr>
          </a:p>
          <a:p>
            <a:pPr lvl="2"/>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129</a:t>
            </a:fld>
            <a:endParaRPr lang="en-US" dirty="0"/>
          </a:p>
        </p:txBody>
      </p:sp>
    </p:spTree>
    <p:extLst>
      <p:ext uri="{BB962C8B-B14F-4D97-AF65-F5344CB8AC3E}">
        <p14:creationId xmlns:p14="http://schemas.microsoft.com/office/powerpoint/2010/main" val="255611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13</a:t>
            </a:fld>
            <a:endParaRPr lang="en-US" dirty="0"/>
          </a:p>
        </p:txBody>
      </p:sp>
      <p:sp>
        <p:nvSpPr>
          <p:cNvPr id="4" name="Content Placeholder 3"/>
          <p:cNvSpPr>
            <a:spLocks noGrp="1"/>
          </p:cNvSpPr>
          <p:nvPr>
            <p:ph sz="quarter" idx="1"/>
          </p:nvPr>
        </p:nvSpPr>
        <p:spPr/>
        <p:txBody>
          <a:bodyPr>
            <a:normAutofit/>
          </a:bodyPr>
          <a:lstStyle/>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308" y="1823963"/>
            <a:ext cx="3829372" cy="4402667"/>
          </a:xfrm>
          <a:prstGeom prst="rect">
            <a:avLst/>
          </a:prstGeom>
          <a:ln>
            <a:solidFill>
              <a:schemeClr val="tx1"/>
            </a:solidFill>
          </a:ln>
        </p:spPr>
      </p:pic>
      <p:sp>
        <p:nvSpPr>
          <p:cNvPr id="6" name="Title 5"/>
          <p:cNvSpPr>
            <a:spLocks noGrp="1"/>
          </p:cNvSpPr>
          <p:nvPr>
            <p:ph type="title"/>
          </p:nvPr>
        </p:nvSpPr>
        <p:spPr>
          <a:xfrm>
            <a:off x="1097280" y="490972"/>
            <a:ext cx="10058400" cy="1202345"/>
          </a:xfrm>
        </p:spPr>
        <p:txBody>
          <a:bodyPr>
            <a:noAutofit/>
          </a:bodyPr>
          <a:lstStyle/>
          <a:p>
            <a:r>
              <a:rPr lang="en-US" dirty="0"/>
              <a:t>Attestation Form</a:t>
            </a:r>
            <a:br>
              <a:rPr lang="en-US" dirty="0"/>
            </a:br>
            <a:endParaRPr lang="en-US" dirty="0">
              <a:solidFill>
                <a:srgbClr val="FF0000"/>
              </a:solidFill>
            </a:endParaRPr>
          </a:p>
        </p:txBody>
      </p:sp>
      <p:sp>
        <p:nvSpPr>
          <p:cNvPr id="2" name="TextBox 1"/>
          <p:cNvSpPr txBox="1"/>
          <p:nvPr/>
        </p:nvSpPr>
        <p:spPr>
          <a:xfrm>
            <a:off x="1121343" y="2029837"/>
            <a:ext cx="5410200" cy="4093428"/>
          </a:xfrm>
          <a:prstGeom prst="rect">
            <a:avLst/>
          </a:prstGeom>
          <a:noFill/>
        </p:spPr>
        <p:txBody>
          <a:bodyPr wrap="square" rtlCol="0">
            <a:spAutoFit/>
          </a:bodyPr>
          <a:lstStyle/>
          <a:p>
            <a:r>
              <a:rPr lang="en-US" sz="2000" dirty="0">
                <a:latin typeface="+mj-lt"/>
              </a:rPr>
              <a:t>Follow all of the instructions on this form. The Attestation Form must be completed and submitted to UM prior to the third unit of service.  Assessment codes are used for the first two units of service.</a:t>
            </a:r>
          </a:p>
          <a:p>
            <a:endParaRPr lang="en-US" sz="2000" dirty="0">
              <a:latin typeface="+mj-lt"/>
            </a:endParaRPr>
          </a:p>
          <a:p>
            <a:r>
              <a:rPr lang="en-US" sz="2000" dirty="0">
                <a:latin typeface="+mj-lt"/>
              </a:rPr>
              <a:t>By completing this form, the provider attests that they have completed and will continue to complete the required documentation to claim for services through </a:t>
            </a:r>
            <a:r>
              <a:rPr lang="en-US" sz="2000" dirty="0" err="1">
                <a:latin typeface="+mj-lt"/>
              </a:rPr>
              <a:t>Medi</a:t>
            </a:r>
            <a:r>
              <a:rPr lang="en-US" sz="2000" dirty="0">
                <a:latin typeface="+mj-lt"/>
              </a:rPr>
              <a:t>-Cal.</a:t>
            </a:r>
          </a:p>
          <a:p>
            <a:endParaRPr lang="en-US" sz="2000" dirty="0">
              <a:latin typeface="+mj-lt"/>
            </a:endParaRPr>
          </a:p>
          <a:p>
            <a:r>
              <a:rPr lang="en-US" sz="2000" dirty="0">
                <a:latin typeface="+mj-lt"/>
              </a:rPr>
              <a:t>Attestation must also be completed annually by the same referral date cycle.</a:t>
            </a:r>
          </a:p>
        </p:txBody>
      </p:sp>
    </p:spTree>
    <p:extLst>
      <p:ext uri="{BB962C8B-B14F-4D97-AF65-F5344CB8AC3E}">
        <p14:creationId xmlns:p14="http://schemas.microsoft.com/office/powerpoint/2010/main" val="23092237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54083" y="1828800"/>
            <a:ext cx="10058400" cy="4419600"/>
          </a:xfrm>
        </p:spPr>
        <p:txBody>
          <a:bodyPr>
            <a:normAutofit fontScale="85000" lnSpcReduction="10000"/>
          </a:bodyPr>
          <a:lstStyle/>
          <a:p>
            <a:pPr marL="0" indent="0" algn="ctr">
              <a:spcAft>
                <a:spcPts val="1200"/>
              </a:spcAft>
              <a:buNone/>
            </a:pPr>
            <a:r>
              <a:rPr lang="en-US" sz="4300" dirty="0">
                <a:solidFill>
                  <a:srgbClr val="FF0000"/>
                </a:solidFill>
                <a:cs typeface="Arial" panose="020B0604020202020204" pitchFamily="34" charset="0"/>
              </a:rPr>
              <a:t>Individual Psychotherapy</a:t>
            </a:r>
          </a:p>
          <a:p>
            <a:pPr marL="287338" indent="-287338">
              <a:buFont typeface="Arial" panose="020B0604020202020204" pitchFamily="34" charset="0"/>
              <a:buChar char="•"/>
            </a:pPr>
            <a:r>
              <a:rPr lang="en-US" sz="3300" dirty="0">
                <a:solidFill>
                  <a:schemeClr val="tx1"/>
                </a:solidFill>
              </a:rPr>
              <a:t>A therapeutic intervention</a:t>
            </a:r>
          </a:p>
          <a:p>
            <a:pPr marL="287338" indent="-287338">
              <a:buFont typeface="Arial" panose="020B0604020202020204" pitchFamily="34" charset="0"/>
              <a:buChar char="•"/>
            </a:pPr>
            <a:r>
              <a:rPr lang="en-US" sz="3300" dirty="0">
                <a:solidFill>
                  <a:schemeClr val="tx1"/>
                </a:solidFill>
              </a:rPr>
              <a:t>Focus primarily on symptom reduction</a:t>
            </a:r>
          </a:p>
          <a:p>
            <a:pPr marL="287338" indent="-287338">
              <a:buFont typeface="Arial" panose="020B0604020202020204" pitchFamily="34" charset="0"/>
              <a:buChar char="•"/>
            </a:pPr>
            <a:r>
              <a:rPr lang="en-US" sz="3300" dirty="0">
                <a:solidFill>
                  <a:schemeClr val="tx1"/>
                </a:solidFill>
              </a:rPr>
              <a:t>Individual Psychotherapy modality must be in the plan to claim for these services</a:t>
            </a:r>
          </a:p>
          <a:p>
            <a:pPr marL="0" indent="0" algn="ctr">
              <a:spcAft>
                <a:spcPts val="1200"/>
              </a:spcAft>
              <a:buNone/>
            </a:pPr>
            <a:r>
              <a:rPr lang="en-US" sz="4300" dirty="0">
                <a:solidFill>
                  <a:srgbClr val="FF0000"/>
                </a:solidFill>
                <a:cs typeface="Arial" panose="020B0604020202020204" pitchFamily="34" charset="0"/>
              </a:rPr>
              <a:t>See rate sheet for specific codes</a:t>
            </a:r>
          </a:p>
          <a:p>
            <a:pPr marL="0" indent="0" algn="ctr">
              <a:spcAft>
                <a:spcPts val="1200"/>
              </a:spcAft>
              <a:buNone/>
            </a:pPr>
            <a:r>
              <a:rPr lang="en-US" sz="3300" dirty="0">
                <a:solidFill>
                  <a:schemeClr val="tx1"/>
                </a:solidFill>
                <a:cs typeface="Arial" panose="020B0604020202020204" pitchFamily="34" charset="0"/>
              </a:rPr>
              <a:t>Example: A 60 minute Individual Psychotherapy session by a LPHA with a client at a private practice office would be coded as 90834-60”</a:t>
            </a:r>
          </a:p>
          <a:p>
            <a:pPr marL="287338" lvl="2" indent="-233363">
              <a:buClr>
                <a:schemeClr val="tx2"/>
              </a:buClr>
              <a:buFont typeface="Arial" panose="020B0604020202020204" pitchFamily="34" charset="0"/>
              <a:buChar char="•"/>
            </a:pPr>
            <a:endParaRPr lang="en-US" sz="8000" dirty="0">
              <a:solidFill>
                <a:schemeClr val="tx2"/>
              </a:solidFill>
              <a:cs typeface="Arial" panose="020B0604020202020204" pitchFamily="34" charset="0"/>
            </a:endParaRPr>
          </a:p>
          <a:p>
            <a:pPr marL="287338" lvl="2" indent="-233363">
              <a:buClr>
                <a:schemeClr val="tx2"/>
              </a:buClr>
              <a:buFont typeface="Arial" panose="020B0604020202020204" pitchFamily="34" charset="0"/>
              <a:buChar char="•"/>
            </a:pPr>
            <a:endParaRPr lang="en-US" sz="8000" u="sng" dirty="0">
              <a:solidFill>
                <a:srgbClr val="FF0000"/>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130</a:t>
            </a:fld>
            <a:endParaRPr lang="en-US" dirty="0"/>
          </a:p>
        </p:txBody>
      </p:sp>
    </p:spTree>
    <p:extLst>
      <p:ext uri="{BB962C8B-B14F-4D97-AF65-F5344CB8AC3E}">
        <p14:creationId xmlns:p14="http://schemas.microsoft.com/office/powerpoint/2010/main" val="25939562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mily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63414" y="2470286"/>
            <a:ext cx="10088880" cy="4387714"/>
          </a:xfrm>
          <a:solidFill>
            <a:schemeClr val="bg1"/>
          </a:solidFill>
        </p:spPr>
        <p:txBody>
          <a:bodyPr>
            <a:normAutofit fontScale="25000" lnSpcReduction="20000"/>
          </a:bodyPr>
          <a:lstStyle/>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Client must be present during the session. </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Interventions should address client’s presenting problems in the context of the family system. </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Interventions must focus on reducing the client’s mental health symptoms. Client’s response to treatment must  be documented accordingly.</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Family Therapy must be a modality in the client plan.</a:t>
            </a:r>
          </a:p>
          <a:p>
            <a:pPr marL="0" indent="0" algn="ctr">
              <a:spcAft>
                <a:spcPts val="1200"/>
              </a:spcAft>
              <a:buNone/>
            </a:pPr>
            <a:r>
              <a:rPr lang="en-US" sz="11200" dirty="0">
                <a:solidFill>
                  <a:schemeClr val="tx1"/>
                </a:solidFill>
                <a:cs typeface="Arial" panose="020B0604020202020204" pitchFamily="34" charset="0"/>
              </a:rPr>
              <a:t>Example: A 90 minute Family Therapy session by an LPHA is coded as X9510</a:t>
            </a: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131</a:t>
            </a:fld>
            <a:endParaRPr lang="en-US" dirty="0"/>
          </a:p>
        </p:txBody>
      </p:sp>
      <p:sp>
        <p:nvSpPr>
          <p:cNvPr id="3" name="TextBox 2"/>
          <p:cNvSpPr txBox="1"/>
          <p:nvPr/>
        </p:nvSpPr>
        <p:spPr>
          <a:xfrm>
            <a:off x="4450080" y="1763956"/>
            <a:ext cx="3352800" cy="707886"/>
          </a:xfrm>
          <a:prstGeom prst="rect">
            <a:avLst/>
          </a:prstGeom>
          <a:solidFill>
            <a:schemeClr val="bg1"/>
          </a:solidFill>
        </p:spPr>
        <p:txBody>
          <a:bodyPr wrap="square" rtlCol="0">
            <a:spAutoFit/>
          </a:bodyPr>
          <a:lstStyle/>
          <a:p>
            <a:pPr algn="ctr">
              <a:spcAft>
                <a:spcPts val="1200"/>
              </a:spcAft>
            </a:pPr>
            <a:r>
              <a:rPr lang="en-US" sz="4000" dirty="0">
                <a:solidFill>
                  <a:srgbClr val="FF0000"/>
                </a:solidFill>
                <a:latin typeface="+mj-lt"/>
                <a:cs typeface="Arial" panose="020B0604020202020204" pitchFamily="34" charset="0"/>
              </a:rPr>
              <a:t>Family Therapy</a:t>
            </a:r>
          </a:p>
        </p:txBody>
      </p:sp>
    </p:spTree>
    <p:extLst>
      <p:ext uri="{BB962C8B-B14F-4D97-AF65-F5344CB8AC3E}">
        <p14:creationId xmlns:p14="http://schemas.microsoft.com/office/powerpoint/2010/main" val="23677122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Procedure Code/Services</a:t>
            </a:r>
          </a:p>
        </p:txBody>
      </p:sp>
      <p:sp>
        <p:nvSpPr>
          <p:cNvPr id="4" name="Content Placeholder 3"/>
          <p:cNvSpPr>
            <a:spLocks noGrp="1"/>
          </p:cNvSpPr>
          <p:nvPr>
            <p:ph idx="1"/>
          </p:nvPr>
        </p:nvSpPr>
        <p:spPr>
          <a:xfrm>
            <a:off x="1154083" y="1828800"/>
            <a:ext cx="10058400" cy="4419600"/>
          </a:xfrm>
        </p:spPr>
        <p:txBody>
          <a:bodyPr>
            <a:normAutofit fontScale="92500"/>
          </a:bodyPr>
          <a:lstStyle/>
          <a:p>
            <a:pPr marL="0" indent="0" algn="ctr">
              <a:spcAft>
                <a:spcPts val="1200"/>
              </a:spcAft>
              <a:buNone/>
            </a:pPr>
            <a:r>
              <a:rPr lang="en-US" sz="2800" dirty="0">
                <a:solidFill>
                  <a:srgbClr val="FF0000"/>
                </a:solidFill>
                <a:cs typeface="Arial" panose="020B0604020202020204" pitchFamily="34" charset="0"/>
              </a:rPr>
              <a:t>Group Therapy</a:t>
            </a:r>
          </a:p>
          <a:p>
            <a:pPr marL="0" indent="0">
              <a:spcAft>
                <a:spcPts val="1200"/>
              </a:spcAft>
              <a:buNone/>
            </a:pPr>
            <a:r>
              <a:rPr lang="en-US" sz="2800" dirty="0">
                <a:solidFill>
                  <a:schemeClr val="tx1"/>
                </a:solidFill>
                <a:cs typeface="Arial" panose="020B0604020202020204" pitchFamily="34" charset="0"/>
              </a:rPr>
              <a:t>One facilitator can reasonably facilitate a group of up to six clients. For multiple facilitators, only one unit of group service is claimed for each client. </a:t>
            </a:r>
          </a:p>
          <a:p>
            <a:pPr marL="0" indent="0">
              <a:spcAft>
                <a:spcPts val="1200"/>
              </a:spcAft>
              <a:buNone/>
            </a:pPr>
            <a:r>
              <a:rPr lang="en-US" sz="2800" dirty="0">
                <a:solidFill>
                  <a:schemeClr val="tx1"/>
                </a:solidFill>
                <a:cs typeface="Arial" panose="020B0604020202020204" pitchFamily="34" charset="0"/>
              </a:rPr>
              <a:t>One group therapy session counts as one session from client’s package.</a:t>
            </a:r>
          </a:p>
          <a:p>
            <a:pPr marL="0" indent="0">
              <a:spcAft>
                <a:spcPts val="1200"/>
              </a:spcAft>
              <a:buNone/>
            </a:pPr>
            <a:r>
              <a:rPr lang="en-US" sz="2800" dirty="0">
                <a:solidFill>
                  <a:schemeClr val="tx1"/>
                </a:solidFill>
                <a:cs typeface="Arial" panose="020B0604020202020204" pitchFamily="34" charset="0"/>
              </a:rPr>
              <a:t>Group Therapy must be a modality in the treatment plan.</a:t>
            </a:r>
          </a:p>
          <a:p>
            <a:pPr marL="0" indent="0">
              <a:spcAft>
                <a:spcPts val="1200"/>
              </a:spcAft>
              <a:buNone/>
            </a:pPr>
            <a:r>
              <a:rPr lang="en-US" sz="2800" dirty="0">
                <a:solidFill>
                  <a:schemeClr val="tx1"/>
                </a:solidFill>
                <a:cs typeface="Arial" panose="020B0604020202020204" pitchFamily="34" charset="0"/>
              </a:rPr>
              <a:t>For example: A 90 minute Group Therapy session facilitated by a Ph.D. would use code Y9506-90”.</a:t>
            </a:r>
          </a:p>
          <a:p>
            <a:pPr marL="0" indent="0" algn="ctr">
              <a:spcAft>
                <a:spcPts val="1200"/>
              </a:spcAft>
              <a:buNone/>
            </a:pPr>
            <a:endParaRPr lang="en-US" sz="11200" dirty="0">
              <a:solidFill>
                <a:srgbClr val="FF0000"/>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cs typeface="Arial" panose="020B0604020202020204" pitchFamily="34" charset="0"/>
            </a:endParaRPr>
          </a:p>
          <a:p>
            <a:pPr lvl="1"/>
            <a:endParaRPr lang="en-US" sz="2400" dirty="0">
              <a:solidFill>
                <a:srgbClr val="646B86"/>
              </a:solidFil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132</a:t>
            </a:fld>
            <a:endParaRPr lang="en-US" dirty="0"/>
          </a:p>
        </p:txBody>
      </p:sp>
    </p:spTree>
    <p:extLst>
      <p:ext uri="{BB962C8B-B14F-4D97-AF65-F5344CB8AC3E}">
        <p14:creationId xmlns:p14="http://schemas.microsoft.com/office/powerpoint/2010/main" val="39552974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4991"/>
            <a:ext cx="9328960" cy="1450757"/>
          </a:xfrm>
        </p:spPr>
        <p:txBody>
          <a:bodyPr/>
          <a:lstStyle/>
          <a:p>
            <a:r>
              <a:rPr lang="en-US" dirty="0"/>
              <a:t>Claiming Group Therapy</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133</a:t>
            </a:fld>
            <a:endParaRPr lang="en-US" dirty="0"/>
          </a:p>
        </p:txBody>
      </p:sp>
      <p:sp>
        <p:nvSpPr>
          <p:cNvPr id="9" name="Rectangle 8"/>
          <p:cNvSpPr/>
          <p:nvPr/>
        </p:nvSpPr>
        <p:spPr>
          <a:xfrm>
            <a:off x="1066800" y="1892402"/>
            <a:ext cx="10145683" cy="3416320"/>
          </a:xfrm>
          <a:prstGeom prst="rect">
            <a:avLst/>
          </a:prstGeom>
          <a:solidFill>
            <a:schemeClr val="bg1"/>
          </a:solidFill>
        </p:spPr>
        <p:txBody>
          <a:bodyPr wrap="square">
            <a:spAutoFit/>
          </a:bodyPr>
          <a:lstStyle/>
          <a:p>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Group therapy modality must be listed in the treatment plan</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For </a:t>
            </a:r>
            <a:r>
              <a:rPr lang="en-US" sz="2400" u="sng" dirty="0">
                <a:latin typeface="Calibri Light" panose="020F0302020204030204" pitchFamily="34" charset="0"/>
              </a:rPr>
              <a:t>each group member</a:t>
            </a:r>
            <a:r>
              <a:rPr lang="en-US" sz="2400" dirty="0">
                <a:latin typeface="Calibri Light" panose="020F0302020204030204" pitchFamily="34" charset="0"/>
              </a:rPr>
              <a:t>, attending group counts as one session</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Facilitator must write individual progress notes for each group member</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Each group service for each client is claimed as 90853—60” or Y9506—90”</a:t>
            </a:r>
          </a:p>
          <a:p>
            <a:pPr marL="342900" indent="-342900">
              <a:buFont typeface="Arial" panose="020B0604020202020204" pitchFamily="34" charset="0"/>
              <a:buChar char="•"/>
            </a:pPr>
            <a:endParaRPr lang="en-US" sz="2400" dirty="0">
              <a:latin typeface="Calibri Light" panose="020F0302020204030204" pitchFamily="34" charset="0"/>
            </a:endParaRPr>
          </a:p>
        </p:txBody>
      </p:sp>
    </p:spTree>
    <p:extLst>
      <p:ext uri="{BB962C8B-B14F-4D97-AF65-F5344CB8AC3E}">
        <p14:creationId xmlns:p14="http://schemas.microsoft.com/office/powerpoint/2010/main" val="37259837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 Services</a:t>
            </a:r>
          </a:p>
        </p:txBody>
      </p:sp>
      <p:sp>
        <p:nvSpPr>
          <p:cNvPr id="3" name="Content Placeholder 2"/>
          <p:cNvSpPr>
            <a:spLocks noGrp="1"/>
          </p:cNvSpPr>
          <p:nvPr>
            <p:ph idx="1"/>
          </p:nvPr>
        </p:nvSpPr>
        <p:spPr>
          <a:xfrm>
            <a:off x="1097280" y="1845734"/>
            <a:ext cx="7665720" cy="4023360"/>
          </a:xfrm>
        </p:spPr>
        <p:txBody>
          <a:bodyPr/>
          <a:lstStyle/>
          <a:p>
            <a:r>
              <a:rPr lang="en-US" sz="2800" dirty="0"/>
              <a:t>How do you document when your client has a crisis situation?</a:t>
            </a:r>
          </a:p>
          <a:p>
            <a:r>
              <a:rPr lang="en-US" dirty="0"/>
              <a:t>Use Individual Psychotherapy codes</a:t>
            </a:r>
          </a:p>
          <a:p>
            <a:r>
              <a:rPr lang="en-US" dirty="0"/>
              <a:t>This modality does not need to be in the treatment plan as crises are by definition not planned.</a:t>
            </a:r>
          </a:p>
          <a:p>
            <a:r>
              <a:rPr lang="en-US" dirty="0"/>
              <a:t>A crisis session counts as one of the allotted units of service.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134</a:t>
            </a:fld>
            <a:endParaRPr lang="en-US"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1950120"/>
            <a:ext cx="2686329" cy="381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666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54083" y="1828800"/>
            <a:ext cx="10058400" cy="4419600"/>
          </a:xfrm>
        </p:spPr>
        <p:txBody>
          <a:bodyPr>
            <a:normAutofit fontScale="25000" lnSpcReduction="20000"/>
          </a:bodyPr>
          <a:lstStyle/>
          <a:p>
            <a:pPr marL="0" indent="0" algn="ctr">
              <a:spcAft>
                <a:spcPts val="1200"/>
              </a:spcAft>
              <a:buNone/>
            </a:pPr>
            <a:r>
              <a:rPr lang="en-US" sz="11200" dirty="0">
                <a:solidFill>
                  <a:srgbClr val="FF0000"/>
                </a:solidFill>
                <a:cs typeface="Arial" panose="020B0604020202020204" pitchFamily="34" charset="0"/>
              </a:rPr>
              <a:t>Collateral</a:t>
            </a:r>
          </a:p>
          <a:p>
            <a:pPr marL="287338" lvl="2"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Modality must be in the treatment plan to claim.</a:t>
            </a:r>
          </a:p>
          <a:p>
            <a:pPr marL="287338" lvl="2" indent="-233363">
              <a:buClr>
                <a:schemeClr val="tx2"/>
              </a:buClr>
              <a:buFont typeface="Arial" panose="020B0604020202020204" pitchFamily="34" charset="0"/>
              <a:buChar char="•"/>
            </a:pPr>
            <a:endParaRPr lang="en-US" sz="8000" dirty="0">
              <a:solidFill>
                <a:schemeClr val="tx1"/>
              </a:solidFill>
              <a:cs typeface="Arial" panose="020B0604020202020204" pitchFamily="34" charset="0"/>
            </a:endParaRPr>
          </a:p>
          <a:p>
            <a:pPr marL="287338" lvl="2"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Collateral services are to support the Client Plan by:</a:t>
            </a:r>
          </a:p>
          <a:p>
            <a:pPr marL="470218" lvl="4"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Gathering information from any significant support persons</a:t>
            </a:r>
          </a:p>
          <a:p>
            <a:pPr marL="470218" lvl="4"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Explaining results of psychiatric, other medical examinations and procedures, or other accumulated data to family or other responsible persons, or </a:t>
            </a:r>
          </a:p>
          <a:p>
            <a:pPr marL="470218" lvl="4"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Advising significant support persons how to assist client(s) in order for client to accomplish MH Objectives </a:t>
            </a:r>
          </a:p>
          <a:p>
            <a:pPr marL="470218" lvl="4"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Consultation, Training and Psychoeducation of significant support person in client’s life where the focus is always in achieving mental health Objectives in Client Plan—If Plan is not completed, there is no way to do so.</a:t>
            </a:r>
          </a:p>
          <a:p>
            <a:pPr marL="470218" lvl="4" indent="-233363">
              <a:buClr>
                <a:schemeClr val="tx2"/>
              </a:buClr>
              <a:buFont typeface="Arial" panose="020B0604020202020204" pitchFamily="34" charset="0"/>
              <a:buChar char="•"/>
            </a:pPr>
            <a:endParaRPr lang="en-US" sz="8000" dirty="0">
              <a:solidFill>
                <a:schemeClr val="tx1"/>
              </a:solidFill>
              <a:cs typeface="Arial" panose="020B0604020202020204" pitchFamily="34" charset="0"/>
            </a:endParaRPr>
          </a:p>
          <a:p>
            <a:pPr marL="287338" lvl="1"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Maximum of 120 minutes TOTAL every 6 months</a:t>
            </a:r>
          </a:p>
          <a:p>
            <a:pPr marL="287338" lvl="1" indent="-233363">
              <a:buClr>
                <a:schemeClr val="tx2"/>
              </a:buClr>
              <a:buFont typeface="Arial" panose="020B0604020202020204" pitchFamily="34" charset="0"/>
              <a:buChar char="•"/>
            </a:pPr>
            <a:r>
              <a:rPr lang="en-US" sz="8000" dirty="0">
                <a:solidFill>
                  <a:schemeClr val="tx1"/>
                </a:solidFill>
                <a:cs typeface="Arial" panose="020B0604020202020204" pitchFamily="34" charset="0"/>
              </a:rPr>
              <a:t>Collateral Call 90887-10” or Collateral Visit 90888-45” (round to closest)</a:t>
            </a:r>
          </a:p>
          <a:p>
            <a:pPr marL="287338" lvl="3" indent="-233363">
              <a:buClr>
                <a:schemeClr val="tx2"/>
              </a:buClr>
              <a:buFont typeface="Arial" panose="020B0604020202020204" pitchFamily="34" charset="0"/>
              <a:buChar char="•"/>
            </a:pPr>
            <a:endParaRPr lang="en-US" sz="8000" dirty="0">
              <a:solidFill>
                <a:schemeClr val="tx1"/>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135</a:t>
            </a:fld>
            <a:endParaRPr lang="en-US" dirty="0"/>
          </a:p>
        </p:txBody>
      </p:sp>
    </p:spTree>
    <p:extLst>
      <p:ext uri="{BB962C8B-B14F-4D97-AF65-F5344CB8AC3E}">
        <p14:creationId xmlns:p14="http://schemas.microsoft.com/office/powerpoint/2010/main" val="33458418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42999" y="1813804"/>
            <a:ext cx="10069483" cy="4648200"/>
          </a:xfrm>
        </p:spPr>
        <p:txBody>
          <a:bodyPr>
            <a:normAutofit fontScale="77500" lnSpcReduction="20000"/>
          </a:bodyPr>
          <a:lstStyle/>
          <a:p>
            <a:pPr marL="0" indent="0" algn="ctr">
              <a:lnSpc>
                <a:spcPct val="120000"/>
              </a:lnSpc>
              <a:spcBef>
                <a:spcPts val="0"/>
              </a:spcBef>
              <a:spcAft>
                <a:spcPts val="0"/>
              </a:spcAft>
              <a:buNone/>
            </a:pPr>
            <a:r>
              <a:rPr lang="en-US" sz="3400" dirty="0">
                <a:solidFill>
                  <a:srgbClr val="FF0000"/>
                </a:solidFill>
                <a:cs typeface="Arial" panose="020B0604020202020204" pitchFamily="34" charset="0"/>
              </a:rPr>
              <a:t>Brokerage / Case Management</a:t>
            </a:r>
          </a:p>
          <a:p>
            <a:pPr marL="0" indent="0" algn="ctr">
              <a:lnSpc>
                <a:spcPct val="120000"/>
              </a:lnSpc>
              <a:spcBef>
                <a:spcPts val="0"/>
              </a:spcBef>
              <a:spcAft>
                <a:spcPts val="0"/>
              </a:spcAft>
              <a:buNone/>
            </a:pPr>
            <a:r>
              <a:rPr lang="en-US" sz="1800" dirty="0">
                <a:solidFill>
                  <a:srgbClr val="FF0000"/>
                </a:solidFill>
                <a:latin typeface="Arial"/>
              </a:rPr>
              <a:t>UNPLANNED SERVICE – for linkage and referral ONLY</a:t>
            </a:r>
          </a:p>
          <a:p>
            <a:pPr marL="0" indent="0" algn="ctr">
              <a:lnSpc>
                <a:spcPct val="120000"/>
              </a:lnSpc>
              <a:spcBef>
                <a:spcPts val="0"/>
              </a:spcBef>
              <a:spcAft>
                <a:spcPts val="0"/>
              </a:spcAft>
              <a:buNone/>
            </a:pPr>
            <a:r>
              <a:rPr lang="en-US" sz="1800" dirty="0">
                <a:solidFill>
                  <a:srgbClr val="FF0000"/>
                </a:solidFill>
                <a:latin typeface="Arial"/>
              </a:rPr>
              <a:t>PLANNED SERVICE — for follow-up which MUST BE IN CLIENT PLAN </a:t>
            </a:r>
          </a:p>
          <a:p>
            <a:pPr marL="0" indent="0" algn="ctr">
              <a:lnSpc>
                <a:spcPct val="120000"/>
              </a:lnSpc>
              <a:spcBef>
                <a:spcPts val="0"/>
              </a:spcBef>
              <a:spcAft>
                <a:spcPts val="0"/>
              </a:spcAft>
              <a:buNone/>
            </a:pPr>
            <a:endParaRPr lang="en-US" sz="2800" dirty="0">
              <a:solidFill>
                <a:srgbClr val="FF0000"/>
              </a:solidFill>
              <a:cs typeface="Arial" panose="020B0604020202020204" pitchFamily="34" charset="0"/>
            </a:endParaRPr>
          </a:p>
          <a:p>
            <a:pPr lvl="2">
              <a:buClrTx/>
              <a:buFont typeface="Arial" panose="020B0604020202020204" pitchFamily="34" charset="0"/>
              <a:buChar char="•"/>
            </a:pPr>
            <a:r>
              <a:rPr lang="en-US" sz="1800" dirty="0">
                <a:solidFill>
                  <a:schemeClr val="tx1"/>
                </a:solidFill>
                <a:latin typeface="+mj-lt"/>
                <a:cs typeface="Arial" panose="020B0604020202020204" pitchFamily="34" charset="0"/>
              </a:rPr>
              <a:t>Help clients to access medical, educational, social, vocational, rehabilitative, or other community services that are identified in the Client Plan and Assessment.</a:t>
            </a:r>
          </a:p>
          <a:p>
            <a:pPr lvl="2">
              <a:buClrTx/>
              <a:buFont typeface="Arial" panose="020B0604020202020204" pitchFamily="34" charset="0"/>
              <a:buChar char="•"/>
            </a:pPr>
            <a:r>
              <a:rPr lang="en-US" sz="1800" dirty="0">
                <a:solidFill>
                  <a:schemeClr val="tx1"/>
                </a:solidFill>
                <a:latin typeface="+mj-lt"/>
                <a:cs typeface="Arial" panose="020B0604020202020204" pitchFamily="34" charset="0"/>
              </a:rPr>
              <a:t>Service activities may include, but are not limited to:</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Communication with client &amp; other individuals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Coordination of care </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Referrals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Monitoring service delivery to ensure client’s access to services.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Monitoring client’s progress toward making use of services.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Must meet documentation requirements in earlier slides to claim</a:t>
            </a:r>
          </a:p>
          <a:p>
            <a:pPr lvl="2">
              <a:buClrTx/>
              <a:buFont typeface="Arial" panose="020B0604020202020204" pitchFamily="34" charset="0"/>
              <a:buChar char="•"/>
            </a:pPr>
            <a:r>
              <a:rPr lang="en-US" sz="1800" dirty="0">
                <a:solidFill>
                  <a:srgbClr val="000000"/>
                </a:solidFill>
              </a:rPr>
              <a:t>MH Plan must document need for case management due to severe impairment due to MH </a:t>
            </a:r>
            <a:r>
              <a:rPr lang="en-US" sz="1800" dirty="0" err="1">
                <a:solidFill>
                  <a:srgbClr val="000000"/>
                </a:solidFill>
              </a:rPr>
              <a:t>Dx</a:t>
            </a:r>
            <a:r>
              <a:rPr lang="en-US" sz="1800" dirty="0">
                <a:solidFill>
                  <a:srgbClr val="000000"/>
                </a:solidFill>
              </a:rPr>
              <a:t> that results in client being unable to make and maintain other community service referrals (Adult), or without such services Child’s MH </a:t>
            </a:r>
            <a:r>
              <a:rPr lang="en-US" sz="1800" dirty="0" err="1">
                <a:solidFill>
                  <a:srgbClr val="000000"/>
                </a:solidFill>
              </a:rPr>
              <a:t>Sx</a:t>
            </a:r>
            <a:r>
              <a:rPr lang="en-US" sz="1800" dirty="0">
                <a:solidFill>
                  <a:srgbClr val="000000"/>
                </a:solidFill>
              </a:rPr>
              <a:t> and Impairments would be exacerbated.  Must also document, successful C/M is expected to decrease MH </a:t>
            </a:r>
            <a:r>
              <a:rPr lang="en-US" sz="1800" dirty="0" err="1">
                <a:solidFill>
                  <a:srgbClr val="000000"/>
                </a:solidFill>
              </a:rPr>
              <a:t>Sx’s</a:t>
            </a:r>
            <a:r>
              <a:rPr lang="en-US" sz="1800" dirty="0">
                <a:solidFill>
                  <a:srgbClr val="000000"/>
                </a:solidFill>
              </a:rPr>
              <a:t> and Impairments.</a:t>
            </a:r>
            <a:endParaRPr lang="en-US" sz="1800" dirty="0">
              <a:solidFill>
                <a:schemeClr val="tx1"/>
              </a:solidFill>
              <a:cs typeface="Arial" panose="020B0604020202020204" pitchFamily="34" charset="0"/>
            </a:endParaRPr>
          </a:p>
          <a:p>
            <a:pPr lvl="2">
              <a:buClr>
                <a:schemeClr val="tx2"/>
              </a:buClr>
              <a:buFont typeface="Arial" panose="020B0604020202020204" pitchFamily="34" charset="0"/>
              <a:buChar char="•"/>
            </a:pPr>
            <a:r>
              <a:rPr lang="en-US" sz="1800" dirty="0">
                <a:solidFill>
                  <a:schemeClr val="tx1"/>
                </a:solidFill>
                <a:cs typeface="Arial" panose="020B0604020202020204" pitchFamily="34" charset="0"/>
              </a:rPr>
              <a:t>Case Management/Brokerage: 10173-30” or 10176-60” (round up or down to the closest time);</a:t>
            </a:r>
          </a:p>
          <a:p>
            <a:pPr lvl="3">
              <a:buClr>
                <a:schemeClr val="tx2"/>
              </a:buClr>
              <a:buFont typeface="Arial" panose="020B0604020202020204" pitchFamily="34" charset="0"/>
              <a:buChar char="•"/>
            </a:pPr>
            <a:r>
              <a:rPr lang="en-US" sz="1800" dirty="0">
                <a:solidFill>
                  <a:schemeClr val="tx1"/>
                </a:solidFill>
                <a:cs typeface="Arial" panose="020B0604020202020204" pitchFamily="34" charset="0"/>
              </a:rPr>
              <a:t>30 or 60 minute increments</a:t>
            </a:r>
          </a:p>
          <a:p>
            <a:pPr lvl="2">
              <a:buClr>
                <a:schemeClr val="tx2"/>
              </a:buClr>
              <a:buFont typeface="Arial" panose="020B0604020202020204" pitchFamily="34" charset="0"/>
              <a:buChar char="•"/>
            </a:pPr>
            <a:r>
              <a:rPr lang="en-US" sz="1800" dirty="0">
                <a:solidFill>
                  <a:schemeClr val="tx1"/>
                </a:solidFill>
                <a:cs typeface="Arial" panose="020B0604020202020204" pitchFamily="34" charset="0"/>
              </a:rPr>
              <a:t>Maximum TOTAL time is 120 minutes initial/annual and 180 </a:t>
            </a:r>
            <a:r>
              <a:rPr lang="en-US" sz="1800" dirty="0" err="1">
                <a:solidFill>
                  <a:schemeClr val="tx1"/>
                </a:solidFill>
                <a:cs typeface="Arial" panose="020B0604020202020204" pitchFamily="34" charset="0"/>
              </a:rPr>
              <a:t>mins</a:t>
            </a:r>
            <a:r>
              <a:rPr lang="en-US" sz="1800" dirty="0">
                <a:solidFill>
                  <a:schemeClr val="tx1"/>
                </a:solidFill>
                <a:cs typeface="Arial" panose="020B0604020202020204" pitchFamily="34" charset="0"/>
              </a:rPr>
              <a:t>. at 6 month reauthorization.</a:t>
            </a:r>
          </a:p>
          <a:p>
            <a:pPr lvl="3">
              <a:buClrTx/>
              <a:buFont typeface="Arial" panose="020B0604020202020204" pitchFamily="34" charset="0"/>
              <a:buChar char="•"/>
            </a:pPr>
            <a:endParaRPr lang="en-US" sz="1800" dirty="0">
              <a:solidFill>
                <a:schemeClr val="tx1"/>
              </a:solidFill>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136</a:t>
            </a:fld>
            <a:endParaRPr lang="en-US" dirty="0"/>
          </a:p>
        </p:txBody>
      </p:sp>
    </p:spTree>
    <p:extLst>
      <p:ext uri="{BB962C8B-B14F-4D97-AF65-F5344CB8AC3E}">
        <p14:creationId xmlns:p14="http://schemas.microsoft.com/office/powerpoint/2010/main" val="19629079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Testing Codes</a:t>
            </a:r>
          </a:p>
        </p:txBody>
      </p:sp>
      <p:sp>
        <p:nvSpPr>
          <p:cNvPr id="3" name="Content Placeholder 2"/>
          <p:cNvSpPr>
            <a:spLocks noGrp="1"/>
          </p:cNvSpPr>
          <p:nvPr>
            <p:ph idx="1"/>
          </p:nvPr>
        </p:nvSpPr>
        <p:spPr>
          <a:xfrm>
            <a:off x="1154083" y="1759772"/>
            <a:ext cx="10058400" cy="4023360"/>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Providers can refer a client for psychological testing after 3 months of treatment. </a:t>
            </a:r>
          </a:p>
          <a:p>
            <a:pPr>
              <a:buFont typeface="Arial" panose="020B0604020202020204" pitchFamily="34" charset="0"/>
              <a:buChar char="•"/>
            </a:pPr>
            <a:endParaRPr lang="en-US" dirty="0"/>
          </a:p>
          <a:p>
            <a:pPr>
              <a:buFont typeface="Arial" panose="020B0604020202020204" pitchFamily="34" charset="0"/>
              <a:buChar char="•"/>
            </a:pPr>
            <a:r>
              <a:rPr lang="en-US" dirty="0"/>
              <a:t>Psychological Test Authorization Request (PTAR) is required to be submitted to and approved by ACCESS.</a:t>
            </a:r>
          </a:p>
          <a:p>
            <a:pPr>
              <a:buFont typeface="Arial" panose="020B0604020202020204" pitchFamily="34" charset="0"/>
              <a:buChar char="•"/>
            </a:pPr>
            <a:endParaRPr lang="en-US" dirty="0"/>
          </a:p>
          <a:p>
            <a:pPr>
              <a:buFont typeface="Arial" panose="020B0604020202020204" pitchFamily="34" charset="0"/>
              <a:buChar char="•"/>
            </a:pPr>
            <a:r>
              <a:rPr lang="en-US" dirty="0"/>
              <a:t>Includes Testing, Scoring, Reporting activities (1 – 19 hours total).</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137</a:t>
            </a:fld>
            <a:endParaRPr lang="en-US" dirty="0"/>
          </a:p>
        </p:txBody>
      </p:sp>
    </p:spTree>
    <p:extLst>
      <p:ext uri="{BB962C8B-B14F-4D97-AF65-F5344CB8AC3E}">
        <p14:creationId xmlns:p14="http://schemas.microsoft.com/office/powerpoint/2010/main" val="24944798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Procedure Codes</a:t>
            </a:r>
          </a:p>
        </p:txBody>
      </p:sp>
      <p:sp>
        <p:nvSpPr>
          <p:cNvPr id="3" name="Content Placeholder 2"/>
          <p:cNvSpPr>
            <a:spLocks noGrp="1"/>
          </p:cNvSpPr>
          <p:nvPr>
            <p:ph idx="1"/>
          </p:nvPr>
        </p:nvSpPr>
        <p:spPr/>
        <p:txBody>
          <a:bodyPr/>
          <a:lstStyle/>
          <a:p>
            <a:pPr algn="ctr"/>
            <a:r>
              <a:rPr lang="en-US" dirty="0">
                <a:solidFill>
                  <a:srgbClr val="FF0000"/>
                </a:solidFill>
              </a:rPr>
              <a:t>Not common and must be specified in Provider contract before they can be used</a:t>
            </a:r>
          </a:p>
          <a:p>
            <a:pPr marL="231775" indent="-231775">
              <a:buFont typeface="Arial" panose="020B0604020202020204" pitchFamily="34" charset="0"/>
              <a:buChar char="•"/>
            </a:pPr>
            <a:r>
              <a:rPr lang="en-US" dirty="0"/>
              <a:t>CFS Casework Report (Y9997)</a:t>
            </a:r>
          </a:p>
          <a:p>
            <a:pPr marL="231775" indent="-231775">
              <a:buFont typeface="Arial" panose="020B0604020202020204" pitchFamily="34" charset="0"/>
              <a:buChar char="•"/>
            </a:pPr>
            <a:r>
              <a:rPr lang="en-US" dirty="0"/>
              <a:t>CFS Customized Services</a:t>
            </a:r>
          </a:p>
          <a:p>
            <a:pPr marL="231775" indent="-231775">
              <a:buFont typeface="Arial" panose="020B0604020202020204" pitchFamily="34" charset="0"/>
              <a:buChar char="•"/>
            </a:pPr>
            <a:r>
              <a:rPr lang="en-US" dirty="0" err="1"/>
              <a:t>CalWorks</a:t>
            </a:r>
            <a:r>
              <a:rPr lang="en-US" dirty="0"/>
              <a:t> related codes</a:t>
            </a:r>
          </a:p>
          <a:p>
            <a:pPr marL="231775" indent="-231775">
              <a:buFont typeface="Arial" panose="020B0604020202020204" pitchFamily="34" charset="0"/>
              <a:buChar char="•"/>
            </a:pPr>
            <a:r>
              <a:rPr lang="en-US" dirty="0"/>
              <a:t>E/M Codes</a:t>
            </a:r>
          </a:p>
          <a:p>
            <a:endParaRPr lang="en-US" dirty="0"/>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138</a:t>
            </a:fld>
            <a:endParaRPr lang="en-US" dirty="0"/>
          </a:p>
        </p:txBody>
      </p:sp>
    </p:spTree>
    <p:extLst>
      <p:ext uri="{BB962C8B-B14F-4D97-AF65-F5344CB8AC3E}">
        <p14:creationId xmlns:p14="http://schemas.microsoft.com/office/powerpoint/2010/main" val="38314000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139</a:t>
            </a:fld>
            <a:endParaRPr lang="en-US" dirty="0"/>
          </a:p>
        </p:txBody>
      </p:sp>
      <p:sp>
        <p:nvSpPr>
          <p:cNvPr id="2" name="Title 1"/>
          <p:cNvSpPr>
            <a:spLocks noGrp="1"/>
          </p:cNvSpPr>
          <p:nvPr>
            <p:ph type="title" idx="4294967295"/>
          </p:nvPr>
        </p:nvSpPr>
        <p:spPr>
          <a:xfrm>
            <a:off x="914400" y="457200"/>
            <a:ext cx="10515600" cy="3444875"/>
          </a:xfrm>
        </p:spPr>
        <p:txBody>
          <a:bodyPr>
            <a:normAutofit/>
          </a:bodyPr>
          <a:lstStyle/>
          <a:p>
            <a:pPr algn="ctr"/>
            <a:r>
              <a:rPr lang="en-US" sz="8000" b="1" dirty="0"/>
              <a:t>What is the procedure code?</a:t>
            </a:r>
            <a:br>
              <a:rPr lang="en-US" sz="8000" b="1" dirty="0"/>
            </a:br>
            <a:endParaRPr lang="en-US" sz="80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10515600" cy="30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67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1918"/>
            <a:ext cx="9964741" cy="1450757"/>
          </a:xfrm>
        </p:spPr>
        <p:txBody>
          <a:bodyPr>
            <a:normAutofit/>
          </a:bodyPr>
          <a:lstStyle/>
          <a:p>
            <a:r>
              <a:rPr lang="en-US" sz="4300" dirty="0"/>
              <a:t>Assessment and Client Plan </a:t>
            </a:r>
            <a:br>
              <a:rPr lang="en-US" sz="4300" dirty="0"/>
            </a:br>
            <a:endParaRPr lang="en-US" sz="4300" dirty="0">
              <a:solidFill>
                <a:srgbClr val="FF0000"/>
              </a:solidFill>
            </a:endParaRPr>
          </a:p>
        </p:txBody>
      </p:sp>
      <p:sp>
        <p:nvSpPr>
          <p:cNvPr id="5" name="Text Placeholder 4"/>
          <p:cNvSpPr>
            <a:spLocks noGrp="1"/>
          </p:cNvSpPr>
          <p:nvPr>
            <p:ph type="body" idx="1"/>
          </p:nvPr>
        </p:nvSpPr>
        <p:spPr>
          <a:xfrm>
            <a:off x="1187610" y="1780406"/>
            <a:ext cx="4070190" cy="583971"/>
          </a:xfrm>
        </p:spPr>
        <p:txBody>
          <a:bodyPr/>
          <a:lstStyle/>
          <a:p>
            <a:pPr algn="ctr"/>
            <a:r>
              <a:rPr lang="en-US" dirty="0">
                <a:solidFill>
                  <a:schemeClr val="tx1"/>
                </a:solidFill>
              </a:rPr>
              <a:t>Assessment TEMPLATE</a:t>
            </a:r>
          </a:p>
        </p:txBody>
      </p:sp>
      <p:pic>
        <p:nvPicPr>
          <p:cNvPr id="10" name="Content Placeholder 9"/>
          <p:cNvPicPr>
            <a:picLocks noGrp="1" noChangeAspect="1"/>
          </p:cNvPicPr>
          <p:nvPr>
            <p:ph sz="half" idx="2"/>
          </p:nvPr>
        </p:nvPicPr>
        <p:blipFill>
          <a:blip r:embed="rId2"/>
          <a:stretch>
            <a:fillRect/>
          </a:stretch>
        </p:blipFill>
        <p:spPr>
          <a:xfrm>
            <a:off x="1219200" y="2374231"/>
            <a:ext cx="4038600" cy="3721768"/>
          </a:xfrm>
          <a:prstGeom prst="rect">
            <a:avLst/>
          </a:prstGeom>
          <a:ln w="3175">
            <a:solidFill>
              <a:schemeClr val="tx1"/>
            </a:solidFill>
          </a:ln>
        </p:spPr>
      </p:pic>
      <p:sp>
        <p:nvSpPr>
          <p:cNvPr id="7" name="Text Placeholder 6"/>
          <p:cNvSpPr>
            <a:spLocks noGrp="1"/>
          </p:cNvSpPr>
          <p:nvPr>
            <p:ph type="body" sz="quarter" idx="3"/>
          </p:nvPr>
        </p:nvSpPr>
        <p:spPr>
          <a:xfrm>
            <a:off x="7010401" y="1739304"/>
            <a:ext cx="4071215" cy="634927"/>
          </a:xfrm>
        </p:spPr>
        <p:txBody>
          <a:bodyPr/>
          <a:lstStyle/>
          <a:p>
            <a:pPr algn="ctr"/>
            <a:r>
              <a:rPr lang="en-US" dirty="0">
                <a:solidFill>
                  <a:schemeClr val="tx1"/>
                </a:solidFill>
              </a:rPr>
              <a:t>Client plan template</a:t>
            </a:r>
          </a:p>
        </p:txBody>
      </p:sp>
      <p:pic>
        <p:nvPicPr>
          <p:cNvPr id="9" name="Content Placeholder 8"/>
          <p:cNvPicPr>
            <a:picLocks noGrp="1" noChangeAspect="1"/>
          </p:cNvPicPr>
          <p:nvPr>
            <p:ph sz="quarter" idx="4"/>
          </p:nvPr>
        </p:nvPicPr>
        <p:blipFill>
          <a:blip r:embed="rId3"/>
          <a:stretch>
            <a:fillRect/>
          </a:stretch>
        </p:blipFill>
        <p:spPr>
          <a:xfrm>
            <a:off x="7010401" y="2364376"/>
            <a:ext cx="4075570" cy="3731623"/>
          </a:xfrm>
          <a:prstGeom prst="rect">
            <a:avLst/>
          </a:prstGeom>
          <a:ln w="6350">
            <a:solidFill>
              <a:schemeClr val="tx1"/>
            </a:solidFill>
          </a:ln>
        </p:spPr>
      </p:pic>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14</a:t>
            </a:fld>
            <a:endParaRPr lang="en-US" dirty="0"/>
          </a:p>
        </p:txBody>
      </p:sp>
    </p:spTree>
    <p:extLst>
      <p:ext uri="{BB962C8B-B14F-4D97-AF65-F5344CB8AC3E}">
        <p14:creationId xmlns:p14="http://schemas.microsoft.com/office/powerpoint/2010/main" val="30729608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140</a:t>
            </a:fld>
            <a:endParaRPr lang="en-US" dirty="0"/>
          </a:p>
        </p:txBody>
      </p:sp>
      <p:sp>
        <p:nvSpPr>
          <p:cNvPr id="6" name="Content Placeholder 5"/>
          <p:cNvSpPr>
            <a:spLocks noGrp="1"/>
          </p:cNvSpPr>
          <p:nvPr>
            <p:ph idx="4294967295"/>
          </p:nvPr>
        </p:nvSpPr>
        <p:spPr>
          <a:xfrm>
            <a:off x="864322" y="990600"/>
            <a:ext cx="10344150" cy="4876800"/>
          </a:xfrm>
        </p:spPr>
        <p:txBody>
          <a:bodyPr>
            <a:noAutofit/>
          </a:bodyPr>
          <a:lstStyle/>
          <a:p>
            <a:pPr marL="0" indent="0">
              <a:buNone/>
            </a:pPr>
            <a:r>
              <a:rPr lang="en-US" sz="2200" dirty="0">
                <a:latin typeface="+mj-lt"/>
              </a:rPr>
              <a:t>You’ve been referred a client from ACCESS for family therapy. In the second session you finish the Assessment and start discussing the client plan. The session ends before you have a chance to write up the plan and get client’s signature.</a:t>
            </a:r>
          </a:p>
          <a:p>
            <a:pPr marL="0" indent="0">
              <a:buNone/>
            </a:pPr>
            <a:r>
              <a:rPr lang="en-US" sz="2200" b="1" i="1" dirty="0">
                <a:latin typeface="+mj-lt"/>
              </a:rPr>
              <a:t>What should you do?</a:t>
            </a:r>
          </a:p>
          <a:p>
            <a:pPr marL="0" indent="0">
              <a:buNone/>
            </a:pPr>
            <a:r>
              <a:rPr lang="en-US" sz="2400" dirty="0"/>
              <a:t>This session counts as one of the assessment/plan development sessions. The time the therapist spends writing up the plan is included in the Psychiatric Diagnostic Evaluation rate. The therapist needs to get the plan signed at the beginning of the next session. The next session would be billed as Family Therapy.</a:t>
            </a:r>
          </a:p>
          <a:p>
            <a:pPr marL="0" indent="0">
              <a:buNone/>
            </a:pPr>
            <a:endParaRPr lang="en-US" sz="2200" b="1" i="1" dirty="0"/>
          </a:p>
          <a:p>
            <a:pPr marL="0" indent="0">
              <a:buNone/>
            </a:pPr>
            <a:endParaRPr lang="en-US" sz="2200" b="1" dirty="0">
              <a:latin typeface="+mj-lt"/>
            </a:endParaRPr>
          </a:p>
        </p:txBody>
      </p:sp>
    </p:spTree>
    <p:extLst>
      <p:ext uri="{BB962C8B-B14F-4D97-AF65-F5344CB8AC3E}">
        <p14:creationId xmlns:p14="http://schemas.microsoft.com/office/powerpoint/2010/main" val="36892087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141</a:t>
            </a:fld>
            <a:endParaRPr lang="en-US" dirty="0"/>
          </a:p>
        </p:txBody>
      </p:sp>
      <p:sp>
        <p:nvSpPr>
          <p:cNvPr id="6" name="Content Placeholder 5"/>
          <p:cNvSpPr>
            <a:spLocks noGrp="1"/>
          </p:cNvSpPr>
          <p:nvPr>
            <p:ph idx="4294967295"/>
          </p:nvPr>
        </p:nvSpPr>
        <p:spPr>
          <a:xfrm>
            <a:off x="925512" y="304800"/>
            <a:ext cx="10344150" cy="5746750"/>
          </a:xfrm>
        </p:spPr>
        <p:txBody>
          <a:bodyPr>
            <a:noAutofit/>
          </a:bodyPr>
          <a:lstStyle/>
          <a:p>
            <a:pPr marL="0" indent="0">
              <a:buNone/>
            </a:pPr>
            <a:r>
              <a:rPr lang="en-US" sz="2200" dirty="0">
                <a:latin typeface="+mj-lt"/>
              </a:rPr>
              <a:t>You’re meeting with a client who suffers from severe anxiety for an individual therapy session when they disclose that they use prescription painkillers regularly. They share that they were initially prescribed them after a car accident, but they help the client feel less anxious. They discuss how that their doctor won’t prescribe them any more but they still, “need them to take the edge off.” They tell you they have “a guy” who helps them get some, but they’re starting to need more and more and it’s getting very expensive. The “guy” has suggested they try a more potent version he has that’s cheaper, but the client is concerned what that might mean. </a:t>
            </a:r>
          </a:p>
          <a:p>
            <a:pPr marL="0" indent="0">
              <a:lnSpc>
                <a:spcPct val="100000"/>
              </a:lnSpc>
              <a:spcAft>
                <a:spcPts val="0"/>
              </a:spcAft>
              <a:buNone/>
            </a:pPr>
            <a:endParaRPr lang="en-US" sz="2200" b="1" dirty="0">
              <a:latin typeface="+mj-lt"/>
            </a:endParaRPr>
          </a:p>
          <a:p>
            <a:pPr marL="0" indent="0">
              <a:lnSpc>
                <a:spcPct val="100000"/>
              </a:lnSpc>
              <a:spcAft>
                <a:spcPts val="0"/>
              </a:spcAft>
              <a:buNone/>
            </a:pPr>
            <a:r>
              <a:rPr lang="en-US" sz="2200" b="1" dirty="0">
                <a:latin typeface="+mj-lt"/>
              </a:rPr>
              <a:t>What should you do?</a:t>
            </a:r>
          </a:p>
          <a:p>
            <a:pPr marL="0" indent="0">
              <a:lnSpc>
                <a:spcPct val="100000"/>
              </a:lnSpc>
              <a:spcAft>
                <a:spcPts val="0"/>
              </a:spcAft>
              <a:buNone/>
            </a:pPr>
            <a:r>
              <a:rPr lang="en-US" sz="2200" dirty="0"/>
              <a:t>Bill this service as Individual Therapy. </a:t>
            </a:r>
            <a:r>
              <a:rPr lang="en-US" sz="2400" dirty="0"/>
              <a:t>Client should be assessed for the need for substance use services. If the plan is updated then it would still be coded as individual therapy and this would count as one of the individual therapy sessions.  Make sure to refer the client to substance use services.</a:t>
            </a:r>
          </a:p>
          <a:p>
            <a:pPr marL="0" indent="0">
              <a:lnSpc>
                <a:spcPct val="100000"/>
              </a:lnSpc>
              <a:spcAft>
                <a:spcPts val="0"/>
              </a:spcAft>
              <a:buNone/>
            </a:pPr>
            <a:endParaRPr lang="en-US" sz="2400" dirty="0"/>
          </a:p>
          <a:p>
            <a:pPr marL="0" indent="0">
              <a:lnSpc>
                <a:spcPct val="100000"/>
              </a:lnSpc>
              <a:spcAft>
                <a:spcPts val="0"/>
              </a:spcAft>
              <a:buNone/>
            </a:pPr>
            <a:endParaRPr lang="en-US" sz="2200" b="1" i="1" dirty="0">
              <a:latin typeface="+mj-lt"/>
            </a:endParaRPr>
          </a:p>
        </p:txBody>
      </p:sp>
    </p:spTree>
    <p:extLst>
      <p:ext uri="{BB962C8B-B14F-4D97-AF65-F5344CB8AC3E}">
        <p14:creationId xmlns:p14="http://schemas.microsoft.com/office/powerpoint/2010/main" val="38573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142</a:t>
            </a:fld>
            <a:endParaRPr lang="en-US" dirty="0"/>
          </a:p>
        </p:txBody>
      </p:sp>
      <p:sp>
        <p:nvSpPr>
          <p:cNvPr id="3" name="Content Placeholder 2"/>
          <p:cNvSpPr>
            <a:spLocks noGrp="1"/>
          </p:cNvSpPr>
          <p:nvPr>
            <p:ph idx="4294967295"/>
          </p:nvPr>
        </p:nvSpPr>
        <p:spPr>
          <a:xfrm>
            <a:off x="609600" y="381000"/>
            <a:ext cx="10883900" cy="4651375"/>
          </a:xfrm>
        </p:spPr>
        <p:txBody>
          <a:bodyPr>
            <a:normAutofit/>
          </a:bodyPr>
          <a:lstStyle/>
          <a:p>
            <a:pPr marL="0" indent="0">
              <a:buNone/>
            </a:pPr>
            <a:r>
              <a:rPr lang="en-US" sz="2400" dirty="0">
                <a:latin typeface="+mj-lt"/>
              </a:rPr>
              <a:t>At the start of an individual therapy session, your client looks severely agitated. When you ask the client they report feeling suicidal. You start to assess the client for self-harm they abruptly get up and leave </a:t>
            </a:r>
            <a:r>
              <a:rPr lang="en-US" sz="2400" dirty="0"/>
              <a:t>your office</a:t>
            </a:r>
            <a:r>
              <a:rPr lang="en-US" sz="2400" dirty="0">
                <a:latin typeface="+mj-lt"/>
              </a:rPr>
              <a:t>. You call their phone, but there is no answer. You don’t have any emergency contacts listed on file. You are concerned that client has a high risk for self-harm and contact the police to request a safety check. In total you spent 45 minutes for this service.</a:t>
            </a:r>
            <a:endParaRPr lang="en-US" sz="2400" b="1" i="1" dirty="0">
              <a:latin typeface="+mj-lt"/>
            </a:endParaRPr>
          </a:p>
          <a:p>
            <a:pPr marL="0" indent="0">
              <a:buNone/>
            </a:pPr>
            <a:r>
              <a:rPr lang="en-US" sz="2400" b="1" dirty="0">
                <a:latin typeface="+mj-lt"/>
              </a:rPr>
              <a:t>What should you do?</a:t>
            </a:r>
          </a:p>
          <a:p>
            <a:pPr marL="0" indent="0">
              <a:buNone/>
            </a:pPr>
            <a:r>
              <a:rPr lang="en-US" sz="2400" dirty="0">
                <a:latin typeface="+mj-lt"/>
              </a:rPr>
              <a:t>Bill this session as Individual Therapy.  At your next session, you would develop a safety plan with the client and discuss whether any changes to the treatment plan are necessary.  All of these service activities would be billed as individual therapy.  </a:t>
            </a:r>
          </a:p>
          <a:p>
            <a:pPr marL="0" indent="0">
              <a:buNone/>
            </a:pPr>
            <a:endParaRPr lang="en-US" sz="2400" dirty="0"/>
          </a:p>
        </p:txBody>
      </p:sp>
      <p:pic>
        <p:nvPicPr>
          <p:cNvPr id="2050" name="Picture 2" descr="http://restrail.eu/toolbox/IMG/jpg/helpline_golden_gate_brid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 t="26778" r="-2" b="17900"/>
          <a:stretch/>
        </p:blipFill>
        <p:spPr bwMode="auto">
          <a:xfrm>
            <a:off x="7315200" y="4419600"/>
            <a:ext cx="4403725" cy="160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89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834192"/>
            <a:ext cx="10058400" cy="899160"/>
          </a:xfrm>
        </p:spPr>
        <p:txBody>
          <a:bodyPr>
            <a:normAutofit/>
          </a:bodyPr>
          <a:lstStyle/>
          <a:p>
            <a:r>
              <a:rPr lang="en-US" sz="4400" dirty="0"/>
              <a:t>Reminders </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143</a:t>
            </a:fld>
            <a:endParaRPr lang="en-US" dirty="0"/>
          </a:p>
        </p:txBody>
      </p:sp>
      <p:sp>
        <p:nvSpPr>
          <p:cNvPr id="7" name="Content Placeholder 3"/>
          <p:cNvSpPr txBox="1">
            <a:spLocks/>
          </p:cNvSpPr>
          <p:nvPr/>
        </p:nvSpPr>
        <p:spPr>
          <a:xfrm>
            <a:off x="1097280" y="1887785"/>
            <a:ext cx="100584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solidFill>
                  <a:schemeClr val="tx1"/>
                </a:solidFill>
                <a:latin typeface="+mj-lt"/>
              </a:rPr>
              <a:t>Providers are expected to carry a minimum caseload of three (3) MHP FFS Provider Network clients (some exceptions apply.)</a:t>
            </a:r>
          </a:p>
          <a:p>
            <a:pPr marL="228600" indent="-228600">
              <a:buFont typeface="Arial" panose="020B0604020202020204" pitchFamily="34" charset="0"/>
              <a:buChar char="•"/>
            </a:pPr>
            <a:endParaRPr lang="en-US" dirty="0">
              <a:solidFill>
                <a:schemeClr val="tx1"/>
              </a:solidFill>
              <a:latin typeface="+mj-lt"/>
            </a:endParaRPr>
          </a:p>
          <a:p>
            <a:pPr marL="228600" indent="-228600">
              <a:buFont typeface="Arial" panose="020B0604020202020204" pitchFamily="34" charset="0"/>
              <a:buChar char="•"/>
            </a:pPr>
            <a:r>
              <a:rPr lang="en-US" dirty="0">
                <a:solidFill>
                  <a:schemeClr val="tx1"/>
                </a:solidFill>
                <a:latin typeface="+mj-lt"/>
              </a:rPr>
              <a:t>Because our beneficiaries typically benefit from connection to additional community resources, providers are expected to use the “Brokerage/Linkage” billable service for </a:t>
            </a:r>
            <a:r>
              <a:rPr lang="en-US" u="sng" dirty="0">
                <a:solidFill>
                  <a:schemeClr val="tx1"/>
                </a:solidFill>
                <a:latin typeface="+mj-lt"/>
              </a:rPr>
              <a:t>assisting clients in connecting with community resources </a:t>
            </a:r>
            <a:r>
              <a:rPr lang="en-US" dirty="0">
                <a:solidFill>
                  <a:schemeClr val="tx1"/>
                </a:solidFill>
                <a:latin typeface="+mj-lt"/>
              </a:rPr>
              <a:t>such as primary care physician, housing resources and social services.</a:t>
            </a:r>
          </a:p>
          <a:p>
            <a:pPr marL="228600" indent="-228600">
              <a:buFont typeface="Arial" panose="020B0604020202020204" pitchFamily="34" charset="0"/>
              <a:buChar char="•"/>
            </a:pPr>
            <a:endParaRPr lang="en-US" dirty="0">
              <a:solidFill>
                <a:schemeClr val="tx1"/>
              </a:solidFill>
              <a:latin typeface="+mj-lt"/>
            </a:endParaRPr>
          </a:p>
          <a:p>
            <a:pPr marL="228600" indent="-228600">
              <a:buFont typeface="Arial" panose="020B0604020202020204" pitchFamily="34" charset="0"/>
              <a:buChar char="•"/>
            </a:pPr>
            <a:r>
              <a:rPr lang="en-US" dirty="0">
                <a:solidFill>
                  <a:schemeClr val="tx1"/>
                </a:solidFill>
                <a:latin typeface="+mj-lt"/>
              </a:rPr>
              <a:t>Organizational Providers must comply with the OIG and Other Exclusion List Monitoring, Oversite and Reporting Policy</a:t>
            </a:r>
          </a:p>
        </p:txBody>
      </p:sp>
    </p:spTree>
    <p:extLst>
      <p:ext uri="{BB962C8B-B14F-4D97-AF65-F5344CB8AC3E}">
        <p14:creationId xmlns:p14="http://schemas.microsoft.com/office/powerpoint/2010/main" val="27063269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Who you </a:t>
            </a:r>
            <a:r>
              <a:rPr lang="en-US" dirty="0" err="1"/>
              <a:t>gonna</a:t>
            </a:r>
            <a:r>
              <a:rPr lang="en-US" dirty="0"/>
              <a:t> call….</a:t>
            </a:r>
          </a:p>
        </p:txBody>
      </p:sp>
      <p:sp>
        <p:nvSpPr>
          <p:cNvPr id="5" name="Content Placeholder 4"/>
          <p:cNvSpPr>
            <a:spLocks noGrp="1"/>
          </p:cNvSpPr>
          <p:nvPr>
            <p:ph idx="1"/>
          </p:nvPr>
        </p:nvSpPr>
        <p:spPr/>
        <p:txBody>
          <a:bodyPr>
            <a:noAutofit/>
          </a:bodyPr>
          <a:lstStyle/>
          <a:p>
            <a:pPr marL="349250" indent="-349250">
              <a:buFont typeface="Wingdings" panose="05000000000000000000" pitchFamily="2" charset="2"/>
              <a:buChar char="Ø"/>
            </a:pPr>
            <a:r>
              <a:rPr lang="en-US" sz="2600" b="1" dirty="0">
                <a:latin typeface="+mj-lt"/>
              </a:rPr>
              <a:t>ACCESS</a:t>
            </a:r>
            <a:r>
              <a:rPr lang="en-US" sz="2600" dirty="0">
                <a:latin typeface="+mj-lt"/>
              </a:rPr>
              <a:t> for referral questions, (510) 346-1010 </a:t>
            </a:r>
          </a:p>
          <a:p>
            <a:pPr marL="349250" indent="-349250">
              <a:buFont typeface="Wingdings" panose="05000000000000000000" pitchFamily="2" charset="2"/>
              <a:buChar char="Ø"/>
            </a:pPr>
            <a:r>
              <a:rPr lang="en-US" sz="2600" b="1" dirty="0">
                <a:latin typeface="+mj-lt"/>
              </a:rPr>
              <a:t>Utilization Management Program Daily Coordinator</a:t>
            </a:r>
            <a:r>
              <a:rPr lang="en-US" sz="2600" dirty="0">
                <a:latin typeface="+mj-lt"/>
              </a:rPr>
              <a:t> </a:t>
            </a:r>
            <a:r>
              <a:rPr lang="fr-FR" sz="2600" dirty="0">
                <a:latin typeface="+mj-lt"/>
              </a:rPr>
              <a:t>for RCS &amp; Attestation questions, (510) 567-8141</a:t>
            </a:r>
          </a:p>
          <a:p>
            <a:pPr marL="349250" indent="-349250">
              <a:spcAft>
                <a:spcPts val="0"/>
              </a:spcAft>
              <a:buFont typeface="Wingdings" panose="05000000000000000000" pitchFamily="2" charset="2"/>
              <a:buChar char="Ø"/>
            </a:pPr>
            <a:r>
              <a:rPr lang="en-US" sz="2600" b="1" dirty="0">
                <a:latin typeface="+mj-lt"/>
              </a:rPr>
              <a:t>Provider Relations </a:t>
            </a:r>
            <a:r>
              <a:rPr lang="en-US" sz="2600" dirty="0">
                <a:latin typeface="+mj-lt"/>
              </a:rPr>
              <a:t>for claims processing questions, (800) 878-1313</a:t>
            </a:r>
          </a:p>
          <a:p>
            <a:pPr marL="349250" indent="-349250">
              <a:lnSpc>
                <a:spcPct val="100000"/>
              </a:lnSpc>
              <a:spcAft>
                <a:spcPts val="0"/>
              </a:spcAft>
              <a:buFont typeface="Wingdings" panose="05000000000000000000" pitchFamily="2" charset="2"/>
              <a:buChar char="Ø"/>
            </a:pPr>
            <a:r>
              <a:rPr lang="en-US" sz="2600" b="1" dirty="0">
                <a:latin typeface="+mj-lt"/>
              </a:rPr>
              <a:t>Network Office </a:t>
            </a:r>
            <a:r>
              <a:rPr lang="en-US" sz="2600" dirty="0">
                <a:latin typeface="+mj-lt"/>
              </a:rPr>
              <a:t>for contract questions, (510) 567-8296</a:t>
            </a:r>
          </a:p>
          <a:p>
            <a:pPr marL="349250" indent="-349250">
              <a:lnSpc>
                <a:spcPct val="100000"/>
              </a:lnSpc>
              <a:spcAft>
                <a:spcPts val="0"/>
              </a:spcAft>
              <a:buFont typeface="Wingdings" panose="05000000000000000000" pitchFamily="2" charset="2"/>
              <a:buChar char="Ø"/>
            </a:pPr>
            <a:r>
              <a:rPr lang="en-US" sz="2600" b="1" dirty="0">
                <a:latin typeface="+mj-lt"/>
              </a:rPr>
              <a:t>Quality Assurance </a:t>
            </a:r>
            <a:r>
              <a:rPr lang="en-US" sz="2600" dirty="0">
                <a:latin typeface="+mj-lt"/>
              </a:rPr>
              <a:t>for documentation questions, (510) 567-8105</a:t>
            </a:r>
          </a:p>
          <a:p>
            <a:pPr marL="641858" lvl="1" indent="-349250">
              <a:lnSpc>
                <a:spcPct val="100000"/>
              </a:lnSpc>
              <a:spcBef>
                <a:spcPts val="0"/>
              </a:spcBef>
              <a:spcAft>
                <a:spcPts val="0"/>
              </a:spcAft>
            </a:pPr>
            <a:r>
              <a:rPr lang="en-US" sz="2200" dirty="0">
                <a:latin typeface="+mj-lt"/>
              </a:rPr>
              <a:t>QATA@acgov.org</a:t>
            </a:r>
            <a:endParaRPr lang="en-US" sz="2400" dirty="0">
              <a:latin typeface="+mj-lt"/>
            </a:endParaRPr>
          </a:p>
          <a:p>
            <a:pPr marL="0" indent="0">
              <a:buNone/>
            </a:pPr>
            <a:endParaRPr lang="en-US" sz="3200" dirty="0">
              <a:latin typeface="+mj-lt"/>
            </a:endParaRPr>
          </a:p>
          <a:p>
            <a:pPr marL="0" indent="0">
              <a:buNone/>
            </a:pPr>
            <a:endParaRPr lang="en-US" sz="3200" dirty="0">
              <a:latin typeface="+mj-lt"/>
            </a:endParaRPr>
          </a:p>
          <a:p>
            <a:endParaRPr lang="en-US" sz="2800" dirty="0">
              <a:latin typeface="+mj-lt"/>
            </a:endParaRPr>
          </a:p>
        </p:txBody>
      </p:sp>
      <p:sp>
        <p:nvSpPr>
          <p:cNvPr id="3" name="Footer Placeholder 2"/>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144</a:t>
            </a:fld>
            <a:endParaRPr lang="en-US" dirty="0"/>
          </a:p>
        </p:txBody>
      </p:sp>
      <p:sp>
        <p:nvSpPr>
          <p:cNvPr id="4" name="AutoShape 2" descr="Image result for ghostbusters pic"/>
          <p:cNvSpPr>
            <a:spLocks noChangeAspect="1" noChangeArrowheads="1"/>
          </p:cNvSpPr>
          <p:nvPr/>
        </p:nvSpPr>
        <p:spPr bwMode="auto">
          <a:xfrm>
            <a:off x="155575" y="-144463"/>
            <a:ext cx="982660" cy="982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Image result for ghostbuster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04425"/>
            <a:ext cx="2164080" cy="162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11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145</a:t>
            </a:fld>
            <a:endParaRPr lang="en-US" dirty="0"/>
          </a:p>
        </p:txBody>
      </p:sp>
      <p:sp>
        <p:nvSpPr>
          <p:cNvPr id="6" name="Rectangle 5"/>
          <p:cNvSpPr/>
          <p:nvPr/>
        </p:nvSpPr>
        <p:spPr>
          <a:xfrm>
            <a:off x="762000" y="1836851"/>
            <a:ext cx="9619488" cy="2677656"/>
          </a:xfrm>
          <a:prstGeom prst="rect">
            <a:avLst/>
          </a:prstGeom>
        </p:spPr>
        <p:txBody>
          <a:bodyPr wrap="square">
            <a:spAutoFit/>
          </a:bodyPr>
          <a:lstStyle/>
          <a:p>
            <a:r>
              <a:rPr lang="en-US" sz="2400" dirty="0">
                <a:latin typeface="+mj-lt"/>
              </a:rPr>
              <a:t>To stay up to date with Quality Assurance announcements:  Sign up for QA updates at:</a:t>
            </a:r>
          </a:p>
          <a:p>
            <a:r>
              <a:rPr lang="en-US" sz="2400" u="sng" dirty="0">
                <a:latin typeface="+mj-lt"/>
                <a:hlinkClick r:id="rId2"/>
              </a:rPr>
              <a:t>http://www.acbhcs.org/providers/QA/QA.htm</a:t>
            </a:r>
            <a:r>
              <a:rPr lang="en-US" sz="2400" dirty="0">
                <a:latin typeface="+mj-lt"/>
              </a:rPr>
              <a:t>  </a:t>
            </a:r>
          </a:p>
          <a:p>
            <a:endParaRPr lang="en-US" sz="2400" dirty="0">
              <a:latin typeface="+mj-lt"/>
            </a:endParaRPr>
          </a:p>
          <a:p>
            <a:endParaRPr lang="en-US" sz="2400" dirty="0">
              <a:latin typeface="+mj-lt"/>
            </a:endParaRPr>
          </a:p>
          <a:p>
            <a:r>
              <a:rPr lang="en-US" sz="2400" dirty="0">
                <a:latin typeface="+mj-lt"/>
              </a:rPr>
              <a:t>Scroll down to “stay in touch with QA”, click on “e-subscribe” and enter your email contact information.</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185" y="5129141"/>
            <a:ext cx="8278285" cy="685529"/>
          </a:xfrm>
          <a:prstGeom prst="rect">
            <a:avLst/>
          </a:prstGeom>
          <a:ln>
            <a:solidFill>
              <a:schemeClr val="tx1"/>
            </a:solidFill>
          </a:ln>
        </p:spPr>
      </p:pic>
      <p:pic>
        <p:nvPicPr>
          <p:cNvPr id="7" name="Picture 6" descr="ACBH_full"/>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
            <a:ext cx="2286000" cy="762000"/>
          </a:xfrm>
          <a:prstGeom prst="rect">
            <a:avLst/>
          </a:prstGeom>
          <a:noFill/>
          <a:ln>
            <a:noFill/>
          </a:ln>
        </p:spPr>
      </p:pic>
    </p:spTree>
    <p:extLst>
      <p:ext uri="{BB962C8B-B14F-4D97-AF65-F5344CB8AC3E}">
        <p14:creationId xmlns:p14="http://schemas.microsoft.com/office/powerpoint/2010/main" val="18801730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Thank you for coming!</a:t>
            </a: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146</a:t>
            </a:fld>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105" y="381000"/>
            <a:ext cx="44767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1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a:t>Request for Continued Services (RCS)</a:t>
            </a:r>
            <a:br>
              <a:rPr lang="en-US" sz="4300" dirty="0"/>
            </a:br>
            <a:endParaRPr lang="en-US" sz="4300" dirty="0">
              <a:solidFill>
                <a:srgbClr val="FF0000"/>
              </a:solidFill>
            </a:endParaRPr>
          </a:p>
        </p:txBody>
      </p:sp>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15</a:t>
            </a:fld>
            <a:endParaRPr lang="en-US" dirty="0"/>
          </a:p>
        </p:txBody>
      </p:sp>
      <p:pic>
        <p:nvPicPr>
          <p:cNvPr id="5" name="Picture 4"/>
          <p:cNvPicPr>
            <a:picLocks noChangeAspect="1"/>
          </p:cNvPicPr>
          <p:nvPr/>
        </p:nvPicPr>
        <p:blipFill>
          <a:blip r:embed="rId2"/>
          <a:stretch>
            <a:fillRect/>
          </a:stretch>
        </p:blipFill>
        <p:spPr>
          <a:xfrm>
            <a:off x="6248399" y="1907223"/>
            <a:ext cx="4851389" cy="4343399"/>
          </a:xfrm>
          <a:prstGeom prst="rect">
            <a:avLst/>
          </a:prstGeom>
          <a:ln w="6350">
            <a:solidFill>
              <a:schemeClr val="tx1"/>
            </a:solidFill>
          </a:ln>
        </p:spPr>
      </p:pic>
      <p:sp>
        <p:nvSpPr>
          <p:cNvPr id="6" name="TextBox 5"/>
          <p:cNvSpPr txBox="1"/>
          <p:nvPr/>
        </p:nvSpPr>
        <p:spPr>
          <a:xfrm>
            <a:off x="1097280" y="1919867"/>
            <a:ext cx="4922520" cy="3293209"/>
          </a:xfrm>
          <a:prstGeom prst="rect">
            <a:avLst/>
          </a:prstGeom>
          <a:noFill/>
        </p:spPr>
        <p:txBody>
          <a:bodyPr wrap="square" rtlCol="0">
            <a:spAutoFit/>
          </a:bodyPr>
          <a:lstStyle/>
          <a:p>
            <a:r>
              <a:rPr lang="en-US" sz="1600" dirty="0">
                <a:latin typeface="+mj-lt"/>
              </a:rPr>
              <a:t>This form is required whenever an extension of services is being requested. </a:t>
            </a:r>
          </a:p>
          <a:p>
            <a:endParaRPr lang="en-US" sz="1600" dirty="0">
              <a:latin typeface="+mj-lt"/>
            </a:endParaRPr>
          </a:p>
          <a:p>
            <a:r>
              <a:rPr lang="en-US" sz="1600" dirty="0">
                <a:latin typeface="+mj-lt"/>
              </a:rPr>
              <a:t>The RCS can be submitted up to 2 weeks before the 6 months from the </a:t>
            </a:r>
            <a:r>
              <a:rPr lang="en-US" sz="1600" b="1" i="1" dirty="0">
                <a:latin typeface="+mj-lt"/>
              </a:rPr>
              <a:t>Referral Letter Date</a:t>
            </a:r>
            <a:r>
              <a:rPr lang="en-US" sz="1600" dirty="0">
                <a:latin typeface="+mj-lt"/>
              </a:rPr>
              <a:t>. </a:t>
            </a:r>
          </a:p>
          <a:p>
            <a:endParaRPr lang="en-US" sz="1600" dirty="0">
              <a:latin typeface="+mj-lt"/>
            </a:endParaRPr>
          </a:p>
          <a:p>
            <a:r>
              <a:rPr lang="en-US" sz="1600" dirty="0">
                <a:latin typeface="+mj-lt"/>
              </a:rPr>
              <a:t>Follow the instructions on the form and submit to Utilization Management.</a:t>
            </a:r>
          </a:p>
          <a:p>
            <a:endParaRPr lang="en-US" sz="1600" dirty="0">
              <a:latin typeface="+mj-lt"/>
            </a:endParaRPr>
          </a:p>
          <a:p>
            <a:r>
              <a:rPr lang="en-US" sz="1600" dirty="0">
                <a:latin typeface="+mj-lt"/>
              </a:rPr>
              <a:t>If no extension is requested or approved, all remaining services will expire 6 months from </a:t>
            </a:r>
            <a:r>
              <a:rPr lang="en-US" sz="1600" b="1" i="1" dirty="0">
                <a:latin typeface="+mj-lt"/>
              </a:rPr>
              <a:t>Referral Letter Date </a:t>
            </a:r>
            <a:r>
              <a:rPr lang="en-US" sz="1600" dirty="0">
                <a:latin typeface="+mj-lt"/>
              </a:rPr>
              <a:t>(even if not all the sessions were used).</a:t>
            </a:r>
          </a:p>
          <a:p>
            <a:endParaRPr lang="en-US" sz="1600" dirty="0">
              <a:latin typeface="+mj-lt"/>
            </a:endParaRPr>
          </a:p>
        </p:txBody>
      </p:sp>
    </p:spTree>
    <p:extLst>
      <p:ext uri="{BB962C8B-B14F-4D97-AF65-F5344CB8AC3E}">
        <p14:creationId xmlns:p14="http://schemas.microsoft.com/office/powerpoint/2010/main" val="313638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16</a:t>
            </a:fld>
            <a:endParaRPr lang="en-US" dirty="0"/>
          </a:p>
        </p:txBody>
      </p:sp>
      <p:sp>
        <p:nvSpPr>
          <p:cNvPr id="11" name="Title 1"/>
          <p:cNvSpPr>
            <a:spLocks noGrp="1"/>
          </p:cNvSpPr>
          <p:nvPr>
            <p:ph type="title" idx="4294967295"/>
          </p:nvPr>
        </p:nvSpPr>
        <p:spPr>
          <a:xfrm>
            <a:off x="1117232" y="489288"/>
            <a:ext cx="10095252" cy="1238250"/>
          </a:xfrm>
        </p:spPr>
        <p:txBody>
          <a:bodyPr>
            <a:normAutofit/>
          </a:bodyPr>
          <a:lstStyle/>
          <a:p>
            <a:r>
              <a:rPr lang="en-US" sz="4000" dirty="0"/>
              <a:t>ACBH Clinical Documentation Standards </a:t>
            </a:r>
            <a:br>
              <a:rPr lang="en-US" sz="4000" dirty="0"/>
            </a:br>
            <a:r>
              <a:rPr lang="en-US" sz="4000" dirty="0"/>
              <a:t>Manual for Network Providers</a:t>
            </a:r>
          </a:p>
        </p:txBody>
      </p:sp>
      <p:pic>
        <p:nvPicPr>
          <p:cNvPr id="12" name="Picture 11"/>
          <p:cNvPicPr>
            <a:picLocks noChangeAspect="1"/>
          </p:cNvPicPr>
          <p:nvPr/>
        </p:nvPicPr>
        <p:blipFill>
          <a:blip r:embed="rId3"/>
          <a:stretch>
            <a:fillRect/>
          </a:stretch>
        </p:blipFill>
        <p:spPr>
          <a:xfrm>
            <a:off x="1219200" y="1897965"/>
            <a:ext cx="3733800" cy="4350435"/>
          </a:xfrm>
          <a:prstGeom prst="rect">
            <a:avLst/>
          </a:prstGeom>
          <a:ln w="12700">
            <a:solidFill>
              <a:schemeClr val="tx1"/>
            </a:solidFill>
          </a:ln>
        </p:spPr>
      </p:pic>
      <p:sp>
        <p:nvSpPr>
          <p:cNvPr id="13" name="Rectangle 12"/>
          <p:cNvSpPr/>
          <p:nvPr/>
        </p:nvSpPr>
        <p:spPr>
          <a:xfrm>
            <a:off x="5124504" y="2362200"/>
            <a:ext cx="6096000" cy="923330"/>
          </a:xfrm>
          <a:prstGeom prst="rect">
            <a:avLst/>
          </a:prstGeom>
        </p:spPr>
        <p:txBody>
          <a:bodyPr>
            <a:spAutoFit/>
          </a:bodyPr>
          <a:lstStyle/>
          <a:p>
            <a:r>
              <a:rPr lang="en-US" dirty="0">
                <a:solidFill>
                  <a:srgbClr val="0070C0"/>
                </a:solidFill>
                <a:latin typeface="Calibri Light" panose="020F0302020204030204" pitchFamily="34" charset="0"/>
                <a:hlinkClick r:id="rId4"/>
              </a:rPr>
              <a:t>http://www.acbhcs.org/providers/QA/docs/qa_manual/7-2_MHP_NETWK_PROVIDER_DOC_STANDARDS.pdf</a:t>
            </a:r>
            <a:endParaRPr lang="en-US" dirty="0">
              <a:solidFill>
                <a:srgbClr val="0070C0"/>
              </a:solidFill>
              <a:latin typeface="Calibri Light" panose="020F0302020204030204" pitchFamily="34" charset="0"/>
            </a:endParaRPr>
          </a:p>
          <a:p>
            <a:endParaRPr lang="en-US" dirty="0">
              <a:solidFill>
                <a:srgbClr val="0070C0"/>
              </a:solidFill>
              <a:latin typeface="Calibri Light" panose="020F0302020204030204" pitchFamily="34" charset="0"/>
            </a:endParaRPr>
          </a:p>
        </p:txBody>
      </p:sp>
      <p:sp>
        <p:nvSpPr>
          <p:cNvPr id="14" name="Rectangle 13"/>
          <p:cNvSpPr/>
          <p:nvPr/>
        </p:nvSpPr>
        <p:spPr>
          <a:xfrm>
            <a:off x="5116483" y="3285530"/>
            <a:ext cx="6096000" cy="923330"/>
          </a:xfrm>
          <a:prstGeom prst="rect">
            <a:avLst/>
          </a:prstGeom>
        </p:spPr>
        <p:txBody>
          <a:bodyPr>
            <a:spAutoFit/>
          </a:bodyPr>
          <a:lstStyle/>
          <a:p>
            <a:pPr marL="285750" indent="-285750">
              <a:buClr>
                <a:schemeClr val="accent1"/>
              </a:buClr>
              <a:buFont typeface="Arial" panose="020B0604020202020204" pitchFamily="34" charset="0"/>
              <a:buChar char="•"/>
            </a:pPr>
            <a:r>
              <a:rPr lang="en-US" dirty="0">
                <a:latin typeface="Calibri Light" panose="020F0302020204030204" pitchFamily="34" charset="0"/>
              </a:rPr>
              <a:t>Documentation Standards manual for all providers that claim using the form CMS 1500</a:t>
            </a:r>
          </a:p>
          <a:p>
            <a:endParaRPr lang="en-US" dirty="0">
              <a:latin typeface="Calibri Light" panose="020F0302020204030204" pitchFamily="34" charset="0"/>
            </a:endParaRPr>
          </a:p>
        </p:txBody>
      </p:sp>
    </p:spTree>
    <p:extLst>
      <p:ext uri="{BB962C8B-B14F-4D97-AF65-F5344CB8AC3E}">
        <p14:creationId xmlns:p14="http://schemas.microsoft.com/office/powerpoint/2010/main" val="177766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5803"/>
            <a:ext cx="10058400" cy="1450757"/>
          </a:xfrm>
        </p:spPr>
        <p:txBody>
          <a:bodyPr>
            <a:normAutofit/>
          </a:bodyPr>
          <a:lstStyle/>
          <a:p>
            <a:r>
              <a:rPr lang="en-US" dirty="0"/>
              <a:t>Insurance Eligibility Verification </a:t>
            </a:r>
          </a:p>
        </p:txBody>
      </p:sp>
      <p:sp>
        <p:nvSpPr>
          <p:cNvPr id="2" name="Content Placeholder 1"/>
          <p:cNvSpPr>
            <a:spLocks noGrp="1"/>
          </p:cNvSpPr>
          <p:nvPr>
            <p:ph idx="1"/>
          </p:nvPr>
        </p:nvSpPr>
        <p:spPr>
          <a:xfrm>
            <a:off x="1097280" y="1812637"/>
            <a:ext cx="10058400" cy="4023360"/>
          </a:xfrm>
        </p:spPr>
        <p:txBody>
          <a:bodyPr>
            <a:noAutofit/>
          </a:bodyPr>
          <a:lstStyle/>
          <a:p>
            <a:pPr marL="0" indent="0">
              <a:lnSpc>
                <a:spcPct val="100000"/>
              </a:lnSpc>
              <a:spcBef>
                <a:spcPts val="0"/>
              </a:spcBef>
              <a:spcAft>
                <a:spcPts val="0"/>
              </a:spcAft>
              <a:buNone/>
            </a:pPr>
            <a:r>
              <a:rPr lang="en-US" sz="1750" dirty="0">
                <a:solidFill>
                  <a:schemeClr val="tx1"/>
                </a:solidFill>
              </a:rPr>
              <a:t>Alameda County is currently a retrospective payment authorization county. Service authorization is given for 6 months into the future but is not a guarantee of payment. Payment of claims is dependent on continued insurance eligibility, medical necessity, and timeliness of claim submission.</a:t>
            </a:r>
          </a:p>
          <a:p>
            <a:pPr marL="0" indent="0">
              <a:lnSpc>
                <a:spcPct val="100000"/>
              </a:lnSpc>
              <a:spcBef>
                <a:spcPts val="0"/>
              </a:spcBef>
              <a:spcAft>
                <a:spcPts val="0"/>
              </a:spcAft>
              <a:buNone/>
            </a:pPr>
            <a:endParaRPr lang="en-US" sz="1750" dirty="0">
              <a:solidFill>
                <a:schemeClr val="tx1"/>
              </a:solidFill>
            </a:endParaRPr>
          </a:p>
          <a:p>
            <a:pPr marL="0" indent="0">
              <a:lnSpc>
                <a:spcPct val="100000"/>
              </a:lnSpc>
              <a:spcBef>
                <a:spcPts val="0"/>
              </a:spcBef>
              <a:spcAft>
                <a:spcPts val="0"/>
              </a:spcAft>
              <a:buNone/>
            </a:pPr>
            <a:r>
              <a:rPr lang="en-US" sz="1750" dirty="0">
                <a:solidFill>
                  <a:schemeClr val="tx1"/>
                </a:solidFill>
              </a:rPr>
              <a:t>It is the provider’s responsibility to check insurance eligibility monthly and understand medical necessity criteria for SMHS. Remember to verify eligibility prior to initially providing services and then on the first of each calendar month.</a:t>
            </a:r>
          </a:p>
          <a:p>
            <a:pPr marL="0" indent="0">
              <a:lnSpc>
                <a:spcPct val="100000"/>
              </a:lnSpc>
              <a:spcBef>
                <a:spcPts val="0"/>
              </a:spcBef>
              <a:spcAft>
                <a:spcPts val="0"/>
              </a:spcAft>
              <a:buNone/>
            </a:pPr>
            <a:endParaRPr lang="en-US" sz="1750" dirty="0">
              <a:solidFill>
                <a:schemeClr val="tx1"/>
              </a:solidFill>
            </a:endParaRPr>
          </a:p>
          <a:p>
            <a:pPr marL="0" indent="0">
              <a:lnSpc>
                <a:spcPct val="100000"/>
              </a:lnSpc>
              <a:spcBef>
                <a:spcPts val="0"/>
              </a:spcBef>
              <a:spcAft>
                <a:spcPts val="0"/>
              </a:spcAft>
              <a:buNone/>
            </a:pPr>
            <a:r>
              <a:rPr lang="en-US" sz="1750" dirty="0">
                <a:solidFill>
                  <a:schemeClr val="tx1"/>
                </a:solidFill>
              </a:rPr>
              <a:t>If </a:t>
            </a:r>
            <a:r>
              <a:rPr lang="en-US" sz="1750" dirty="0" err="1">
                <a:solidFill>
                  <a:schemeClr val="tx1"/>
                </a:solidFill>
              </a:rPr>
              <a:t>Medi</a:t>
            </a:r>
            <a:r>
              <a:rPr lang="en-US" sz="1750" dirty="0">
                <a:solidFill>
                  <a:schemeClr val="tx1"/>
                </a:solidFill>
              </a:rPr>
              <a:t>-Cal has been discontinued, alert the beneficiary to follow-up with the </a:t>
            </a:r>
            <a:r>
              <a:rPr lang="en-US" sz="1750" dirty="0" err="1">
                <a:solidFill>
                  <a:schemeClr val="tx1"/>
                </a:solidFill>
              </a:rPr>
              <a:t>Medi</a:t>
            </a:r>
            <a:r>
              <a:rPr lang="en-US" sz="1750" dirty="0">
                <a:solidFill>
                  <a:schemeClr val="tx1"/>
                </a:solidFill>
              </a:rPr>
              <a:t>-Cal Office so that hopefully their benefit will be reinstated (usually retroactively if alerted same/next month from discontinuation).</a:t>
            </a:r>
          </a:p>
          <a:p>
            <a:pPr marL="0" indent="0">
              <a:lnSpc>
                <a:spcPct val="100000"/>
              </a:lnSpc>
              <a:spcBef>
                <a:spcPts val="0"/>
              </a:spcBef>
              <a:spcAft>
                <a:spcPts val="0"/>
              </a:spcAft>
              <a:buNone/>
            </a:pPr>
            <a:br>
              <a:rPr lang="en-US" sz="1750" dirty="0">
                <a:solidFill>
                  <a:schemeClr val="tx1"/>
                </a:solidFill>
              </a:rPr>
            </a:br>
            <a:r>
              <a:rPr lang="en-US" sz="1750" dirty="0">
                <a:solidFill>
                  <a:schemeClr val="tx1"/>
                </a:solidFill>
              </a:rPr>
              <a:t>It is strongly recommended for the provider to know each of their beneficiary’s </a:t>
            </a:r>
            <a:r>
              <a:rPr lang="en-US" sz="1750" dirty="0" err="1">
                <a:solidFill>
                  <a:schemeClr val="tx1"/>
                </a:solidFill>
              </a:rPr>
              <a:t>Medi</a:t>
            </a:r>
            <a:r>
              <a:rPr lang="en-US" sz="1750" dirty="0">
                <a:solidFill>
                  <a:schemeClr val="tx1"/>
                </a:solidFill>
              </a:rPr>
              <a:t>-Cal Managed Care Plan (MCP) to help ensure continuity of care as a beneficiary's condition improves from moderate-to-severe to mild-to-moderate.</a:t>
            </a:r>
          </a:p>
          <a:p>
            <a:pPr marL="0" indent="0">
              <a:lnSpc>
                <a:spcPct val="100000"/>
              </a:lnSpc>
              <a:spcBef>
                <a:spcPts val="0"/>
              </a:spcBef>
              <a:spcAft>
                <a:spcPts val="0"/>
              </a:spcAft>
              <a:buNone/>
            </a:pPr>
            <a:endParaRPr lang="en-US" sz="1750" dirty="0"/>
          </a:p>
          <a:p>
            <a:pPr marL="0" indent="0">
              <a:lnSpc>
                <a:spcPct val="100000"/>
              </a:lnSpc>
              <a:spcBef>
                <a:spcPts val="0"/>
              </a:spcBef>
              <a:spcAft>
                <a:spcPts val="0"/>
              </a:spcAft>
              <a:buNone/>
            </a:pPr>
            <a:r>
              <a:rPr lang="en-US" sz="1750" i="1" dirty="0">
                <a:solidFill>
                  <a:schemeClr val="tx1"/>
                </a:solidFill>
              </a:rPr>
              <a:t>See MHP FFS Documentation Standards Manual for more information.</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17</a:t>
            </a:fld>
            <a:endParaRPr lang="en-US" dirty="0"/>
          </a:p>
        </p:txBody>
      </p:sp>
    </p:spTree>
    <p:extLst>
      <p:ext uri="{BB962C8B-B14F-4D97-AF65-F5344CB8AC3E}">
        <p14:creationId xmlns:p14="http://schemas.microsoft.com/office/powerpoint/2010/main" val="269576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5803"/>
            <a:ext cx="10058400" cy="1450757"/>
          </a:xfrm>
        </p:spPr>
        <p:txBody>
          <a:bodyPr>
            <a:normAutofit/>
          </a:bodyPr>
          <a:lstStyle/>
          <a:p>
            <a:r>
              <a:rPr lang="en-US" dirty="0"/>
              <a:t>Insurance Eligibility Verification </a:t>
            </a:r>
          </a:p>
        </p:txBody>
      </p:sp>
      <p:sp>
        <p:nvSpPr>
          <p:cNvPr id="2" name="Content Placeholder 1"/>
          <p:cNvSpPr>
            <a:spLocks noGrp="1"/>
          </p:cNvSpPr>
          <p:nvPr>
            <p:ph idx="1"/>
          </p:nvPr>
        </p:nvSpPr>
        <p:spPr>
          <a:xfrm>
            <a:off x="1219200" y="1812637"/>
            <a:ext cx="6477000" cy="4023360"/>
          </a:xfrm>
        </p:spPr>
        <p:txBody>
          <a:bodyPr>
            <a:noAutofit/>
          </a:bodyPr>
          <a:lstStyle/>
          <a:p>
            <a:pPr>
              <a:lnSpc>
                <a:spcPct val="100000"/>
              </a:lnSpc>
              <a:spcBef>
                <a:spcPts val="0"/>
              </a:spcBef>
              <a:spcAft>
                <a:spcPts val="0"/>
              </a:spcAft>
              <a:buFont typeface="Wingdings" panose="05000000000000000000" pitchFamily="2" charset="2"/>
              <a:buChar char="Ø"/>
            </a:pPr>
            <a:r>
              <a:rPr lang="en-US" dirty="0">
                <a:solidFill>
                  <a:schemeClr val="tx1"/>
                </a:solidFill>
              </a:rPr>
              <a:t>DHCS provides several options to verify </a:t>
            </a:r>
            <a:r>
              <a:rPr lang="en-US" dirty="0" err="1">
                <a:solidFill>
                  <a:schemeClr val="tx1"/>
                </a:solidFill>
              </a:rPr>
              <a:t>Medi</a:t>
            </a:r>
            <a:r>
              <a:rPr lang="en-US" dirty="0">
                <a:solidFill>
                  <a:schemeClr val="tx1"/>
                </a:solidFill>
              </a:rPr>
              <a:t>-Cal eligibility</a:t>
            </a:r>
          </a:p>
          <a:p>
            <a:pPr>
              <a:lnSpc>
                <a:spcPct val="100000"/>
              </a:lnSpc>
              <a:spcBef>
                <a:spcPts val="0"/>
              </a:spcBef>
              <a:spcAft>
                <a:spcPts val="0"/>
              </a:spcAft>
              <a:buFont typeface="Wingdings" panose="05000000000000000000" pitchFamily="2" charset="2"/>
              <a:buChar char="Ø"/>
            </a:pPr>
            <a:endParaRPr lang="en-US" dirty="0"/>
          </a:p>
          <a:p>
            <a:pPr>
              <a:lnSpc>
                <a:spcPct val="100000"/>
              </a:lnSpc>
              <a:spcBef>
                <a:spcPts val="0"/>
              </a:spcBef>
              <a:spcAft>
                <a:spcPts val="0"/>
              </a:spcAft>
              <a:buFont typeface="Wingdings" panose="05000000000000000000" pitchFamily="2" charset="2"/>
              <a:buChar char="Ø"/>
            </a:pPr>
            <a:r>
              <a:rPr lang="en-US" dirty="0">
                <a:solidFill>
                  <a:schemeClr val="tx1"/>
                </a:solidFill>
              </a:rPr>
              <a:t>Automatic Eligibility Verification System (AEVS):</a:t>
            </a:r>
          </a:p>
          <a:p>
            <a:pPr lvl="1">
              <a:lnSpc>
                <a:spcPct val="100000"/>
              </a:lnSpc>
              <a:spcBef>
                <a:spcPts val="0"/>
              </a:spcBef>
              <a:spcAft>
                <a:spcPts val="0"/>
              </a:spcAft>
              <a:buFont typeface="Wingdings" panose="05000000000000000000" pitchFamily="2" charset="2"/>
              <a:buChar char="Ø"/>
            </a:pPr>
            <a:r>
              <a:rPr lang="en-US" dirty="0">
                <a:solidFill>
                  <a:schemeClr val="tx1"/>
                </a:solidFill>
                <a:hlinkClick r:id="rId2"/>
              </a:rPr>
              <a:t>https://files.medi-cal.ca.gov/pubsdoco/AEVS_home.asp</a:t>
            </a:r>
            <a:endParaRPr lang="en-US" dirty="0">
              <a:solidFill>
                <a:schemeClr val="tx1"/>
              </a:solidFill>
            </a:endParaRPr>
          </a:p>
          <a:p>
            <a:pPr lvl="1">
              <a:lnSpc>
                <a:spcPct val="100000"/>
              </a:lnSpc>
              <a:spcBef>
                <a:spcPts val="0"/>
              </a:spcBef>
              <a:spcAft>
                <a:spcPts val="0"/>
              </a:spcAft>
              <a:buFont typeface="Wingdings" panose="05000000000000000000" pitchFamily="2" charset="2"/>
              <a:buChar char="Ø"/>
            </a:pPr>
            <a:r>
              <a:rPr lang="en-US" dirty="0">
                <a:solidFill>
                  <a:schemeClr val="tx1"/>
                </a:solidFill>
              </a:rPr>
              <a:t>Or call 1-800-427-1295 and enter your PIN</a:t>
            </a:r>
          </a:p>
          <a:p>
            <a:pPr>
              <a:lnSpc>
                <a:spcPct val="100000"/>
              </a:lnSpc>
              <a:spcBef>
                <a:spcPts val="0"/>
              </a:spcBef>
              <a:spcAft>
                <a:spcPts val="0"/>
              </a:spcAft>
              <a:buFont typeface="Wingdings" panose="05000000000000000000" pitchFamily="2" charset="2"/>
              <a:buChar char="Ø"/>
            </a:pPr>
            <a:endParaRPr lang="en-US" dirty="0">
              <a:solidFill>
                <a:schemeClr val="tx1"/>
              </a:solidFill>
            </a:endParaRPr>
          </a:p>
          <a:p>
            <a:pPr>
              <a:lnSpc>
                <a:spcPct val="100000"/>
              </a:lnSpc>
              <a:spcBef>
                <a:spcPts val="0"/>
              </a:spcBef>
              <a:spcAft>
                <a:spcPts val="0"/>
              </a:spcAft>
              <a:buFont typeface="Wingdings" panose="05000000000000000000" pitchFamily="2" charset="2"/>
              <a:buChar char="Ø"/>
            </a:pPr>
            <a:r>
              <a:rPr lang="en-US" dirty="0">
                <a:solidFill>
                  <a:schemeClr val="tx1"/>
                </a:solidFill>
              </a:rPr>
              <a:t>Or using the online DHCS system:</a:t>
            </a:r>
          </a:p>
          <a:p>
            <a:pPr lvl="1">
              <a:lnSpc>
                <a:spcPct val="100000"/>
              </a:lnSpc>
              <a:spcBef>
                <a:spcPts val="0"/>
              </a:spcBef>
              <a:spcAft>
                <a:spcPts val="0"/>
              </a:spcAft>
              <a:buFont typeface="Wingdings" panose="05000000000000000000" pitchFamily="2" charset="2"/>
              <a:buChar char="Ø"/>
            </a:pPr>
            <a:r>
              <a:rPr lang="en-US" dirty="0">
                <a:solidFill>
                  <a:schemeClr val="tx1"/>
                </a:solidFill>
                <a:hlinkClick r:id="rId3"/>
              </a:rPr>
              <a:t>https://www.medi-cal.ca.gov/eligibility/login.asp</a:t>
            </a:r>
            <a:endParaRPr lang="en-US" dirty="0">
              <a:solidFill>
                <a:schemeClr val="tx1"/>
              </a:solidFill>
            </a:endParaRPr>
          </a:p>
          <a:p>
            <a:pPr>
              <a:lnSpc>
                <a:spcPct val="100000"/>
              </a:lnSpc>
              <a:spcBef>
                <a:spcPts val="0"/>
              </a:spcBef>
              <a:spcAft>
                <a:spcPts val="0"/>
              </a:spcAft>
              <a:buFont typeface="Wingdings" panose="05000000000000000000" pitchFamily="2" charset="2"/>
              <a:buChar char="Ø"/>
            </a:pPr>
            <a:endParaRPr lang="en-US" i="1" dirty="0">
              <a:solidFill>
                <a:schemeClr val="tx1"/>
              </a:solidFill>
            </a:endParaRPr>
          </a:p>
          <a:p>
            <a:pPr>
              <a:lnSpc>
                <a:spcPct val="100000"/>
              </a:lnSpc>
              <a:spcBef>
                <a:spcPts val="0"/>
              </a:spcBef>
              <a:spcAft>
                <a:spcPts val="0"/>
              </a:spcAft>
              <a:buFont typeface="Wingdings" panose="05000000000000000000" pitchFamily="2" charset="2"/>
              <a:buChar char="Ø"/>
            </a:pPr>
            <a:r>
              <a:rPr lang="en-US" dirty="0">
                <a:solidFill>
                  <a:schemeClr val="tx1"/>
                </a:solidFill>
              </a:rPr>
              <a:t>Use the AEVS system provider number that you were assigned.  Contact your QA Technical Assistance contact if you need help.</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18</a:t>
            </a:fld>
            <a:endParaRPr lang="en-US" dirty="0"/>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533" y="1812637"/>
            <a:ext cx="3124200" cy="4274172"/>
          </a:xfrm>
          <a:prstGeom prst="rect">
            <a:avLst/>
          </a:prstGeom>
          <a:ln>
            <a:solidFill>
              <a:schemeClr val="tx1"/>
            </a:solidFill>
          </a:ln>
        </p:spPr>
      </p:pic>
      <p:pic>
        <p:nvPicPr>
          <p:cNvPr id="3074" name="Picture 2" descr="Welcome to the Department of Health Care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95972"/>
            <a:ext cx="504825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0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10363200" cy="2524184"/>
          </a:xfrm>
        </p:spPr>
        <p:txBody>
          <a:bodyPr anchor="t">
            <a:normAutofit fontScale="90000"/>
          </a:bodyPr>
          <a:lstStyle/>
          <a:p>
            <a:br>
              <a:rPr lang="en-US" dirty="0"/>
            </a:br>
            <a:r>
              <a:rPr lang="en-US" dirty="0"/>
              <a:t>Initial Authorization &amp; </a:t>
            </a:r>
            <a:br>
              <a:rPr lang="en-US" dirty="0"/>
            </a:br>
            <a:r>
              <a:rPr lang="en-US" dirty="0"/>
              <a:t>Re-Authorization </a:t>
            </a:r>
            <a:br>
              <a:rPr lang="en-US" dirty="0"/>
            </a:b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19</a:t>
            </a:fld>
            <a:endParaRPr lang="en-US" dirty="0"/>
          </a:p>
        </p:txBody>
      </p:sp>
    </p:spTree>
    <p:extLst>
      <p:ext uri="{BB962C8B-B14F-4D97-AF65-F5344CB8AC3E}">
        <p14:creationId xmlns:p14="http://schemas.microsoft.com/office/powerpoint/2010/main" val="82609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6" name="Content Placeholder 5"/>
          <p:cNvSpPr>
            <a:spLocks noGrp="1"/>
          </p:cNvSpPr>
          <p:nvPr>
            <p:ph idx="1"/>
          </p:nvPr>
        </p:nvSpPr>
        <p:spPr>
          <a:xfrm>
            <a:off x="1219200" y="2042160"/>
            <a:ext cx="9936480" cy="3825240"/>
          </a:xfrm>
        </p:spPr>
        <p:txBody>
          <a:bodyPr>
            <a:normAutofit/>
          </a:bodyPr>
          <a:lstStyle/>
          <a:p>
            <a:pPr marL="338138" indent="-338138">
              <a:buFont typeface="Wingdings" panose="05000000000000000000" pitchFamily="2" charset="2"/>
              <a:buChar char="Ø"/>
            </a:pPr>
            <a:r>
              <a:rPr lang="en-US" sz="2400" dirty="0"/>
              <a:t> </a:t>
            </a:r>
            <a:r>
              <a:rPr lang="en-US" sz="2800" dirty="0"/>
              <a:t>What is your name?</a:t>
            </a:r>
          </a:p>
          <a:p>
            <a:pPr marL="338138" indent="-338138">
              <a:buFont typeface="Wingdings" panose="05000000000000000000" pitchFamily="2" charset="2"/>
              <a:buChar char="Ø"/>
            </a:pPr>
            <a:r>
              <a:rPr lang="en-US" sz="2800" dirty="0"/>
              <a:t>Are you in the right training?</a:t>
            </a:r>
          </a:p>
          <a:p>
            <a:pPr marL="338138" indent="-338138">
              <a:buFont typeface="Wingdings" panose="05000000000000000000" pitchFamily="2" charset="2"/>
              <a:buChar char="Ø"/>
            </a:pPr>
            <a:r>
              <a:rPr lang="en-US" sz="2800" dirty="0"/>
              <a:t>What type of Mental Health Fee for Service Provider are you? (formerly known as Level III Network)</a:t>
            </a:r>
          </a:p>
          <a:p>
            <a:pPr marL="739775" lvl="2" indent="-339725">
              <a:buFont typeface="Arial" panose="020B0604020202020204" pitchFamily="34" charset="0"/>
              <a:buChar char="•"/>
            </a:pPr>
            <a:r>
              <a:rPr lang="en-US" sz="2400" dirty="0"/>
              <a:t>Individual, Group, or Organization</a:t>
            </a:r>
          </a:p>
          <a:p>
            <a:pPr marL="338138" lvl="0" indent="-338138">
              <a:buClr>
                <a:srgbClr val="4A66AC"/>
              </a:buClr>
              <a:buFont typeface="Wingdings" panose="05000000000000000000" pitchFamily="2" charset="2"/>
              <a:buChar char="Ø"/>
            </a:pPr>
            <a:r>
              <a:rPr lang="en-US" sz="2800" dirty="0">
                <a:solidFill>
                  <a:prstClr val="black">
                    <a:lumMod val="75000"/>
                    <a:lumOff val="25000"/>
                  </a:prstClr>
                </a:solidFill>
              </a:rPr>
              <a:t>Peak of the week?</a:t>
            </a:r>
            <a:endParaRPr lang="en-US" sz="2400" dirty="0"/>
          </a:p>
          <a:p>
            <a:pPr marL="338138" indent="-338138">
              <a:buFont typeface="Wingdings" panose="05000000000000000000" pitchFamily="2" charset="2"/>
              <a:buChar char="Ø"/>
            </a:pPr>
            <a:endParaRPr lang="en-US" sz="2800" dirty="0"/>
          </a:p>
          <a:p>
            <a:pPr marL="0" indent="0">
              <a:buNone/>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2</a:t>
            </a:fld>
            <a:endParaRPr lang="en-US" dirty="0"/>
          </a:p>
        </p:txBody>
      </p:sp>
    </p:spTree>
    <p:extLst>
      <p:ext uri="{BB962C8B-B14F-4D97-AF65-F5344CB8AC3E}">
        <p14:creationId xmlns:p14="http://schemas.microsoft.com/office/powerpoint/2010/main" val="277179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MHP FFS Overview – </a:t>
            </a:r>
            <a:br>
              <a:rPr lang="en-US" dirty="0"/>
            </a:br>
            <a:r>
              <a:rPr lang="en-US" dirty="0"/>
              <a:t>For outpatient services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593021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20</a:t>
            </a:fld>
            <a:endParaRPr lang="en-US" dirty="0"/>
          </a:p>
        </p:txBody>
      </p:sp>
    </p:spTree>
    <p:extLst>
      <p:ext uri="{BB962C8B-B14F-4D97-AF65-F5344CB8AC3E}">
        <p14:creationId xmlns:p14="http://schemas.microsoft.com/office/powerpoint/2010/main" val="384232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10258" y="4294782"/>
            <a:ext cx="2277184"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UM approves or denies Extension or Annual Package of Service authorization</a:t>
            </a:r>
          </a:p>
        </p:txBody>
      </p:sp>
      <p:sp>
        <p:nvSpPr>
          <p:cNvPr id="8" name="Rounded Rectangle 7"/>
          <p:cNvSpPr/>
          <p:nvPr/>
        </p:nvSpPr>
        <p:spPr>
          <a:xfrm>
            <a:off x="512449" y="1828800"/>
            <a:ext cx="2279532"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Access authorizes the Initial package of Service.</a:t>
            </a:r>
          </a:p>
        </p:txBody>
      </p:sp>
      <p:sp>
        <p:nvSpPr>
          <p:cNvPr id="10" name="Rounded Rectangle 9"/>
          <p:cNvSpPr/>
          <p:nvPr/>
        </p:nvSpPr>
        <p:spPr>
          <a:xfrm>
            <a:off x="6334467" y="1828800"/>
            <a:ext cx="2268646"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Initial Assessment by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4" name="Rounded Rectangle 13"/>
          <p:cNvSpPr/>
          <p:nvPr/>
        </p:nvSpPr>
        <p:spPr>
          <a:xfrm>
            <a:off x="9313753" y="1828800"/>
            <a:ext cx="2268646"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Client Plan prior to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5" name="Rounded Rectangle 14"/>
          <p:cNvSpPr/>
          <p:nvPr/>
        </p:nvSpPr>
        <p:spPr>
          <a:xfrm>
            <a:off x="9313754" y="4294782"/>
            <a:ext cx="2268646"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Medical Necessity Attestation Form and faxes to UM prior to providing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6" name="Rounded Rectangle 15"/>
          <p:cNvSpPr/>
          <p:nvPr/>
        </p:nvSpPr>
        <p:spPr>
          <a:xfrm>
            <a:off x="6334467" y="4294782"/>
            <a:ext cx="2268646"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libri Light" panose="020F0302020204030204" pitchFamily="34" charset="0"/>
              </a:rPr>
              <a:t>Provider submits RCS Form to UM for any subsequent authorization requests 2 weeks prior to current </a:t>
            </a:r>
            <a:r>
              <a:rPr lang="en-US" sz="1600" dirty="0" err="1">
                <a:solidFill>
                  <a:schemeClr val="bg1"/>
                </a:solidFill>
                <a:latin typeface="Calibri Light" panose="020F0302020204030204" pitchFamily="34" charset="0"/>
              </a:rPr>
              <a:t>auth</a:t>
            </a:r>
            <a:r>
              <a:rPr lang="en-US" sz="1600" dirty="0">
                <a:solidFill>
                  <a:schemeClr val="bg1"/>
                </a:solidFill>
                <a:latin typeface="Calibri Light" panose="020F0302020204030204" pitchFamily="34" charset="0"/>
              </a:rPr>
              <a:t> expiration</a:t>
            </a:r>
          </a:p>
        </p:txBody>
      </p:sp>
      <p:sp>
        <p:nvSpPr>
          <p:cNvPr id="17" name="Rounded Rectangle 16"/>
          <p:cNvSpPr/>
          <p:nvPr/>
        </p:nvSpPr>
        <p:spPr>
          <a:xfrm>
            <a:off x="512449" y="4294782"/>
            <a:ext cx="2279532"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must update client plan the next session after extension approval. No additional services can be provided until plan is updated.</a:t>
            </a:r>
            <a:endParaRPr lang="en-US" sz="1600" i="1" dirty="0">
              <a:latin typeface="Calibri Light" panose="020F0302020204030204" pitchFamily="34" charset="0"/>
            </a:endParaRPr>
          </a:p>
        </p:txBody>
      </p:sp>
      <p:sp>
        <p:nvSpPr>
          <p:cNvPr id="19" name="Rounded Rectangle 18"/>
          <p:cNvSpPr/>
          <p:nvPr/>
        </p:nvSpPr>
        <p:spPr>
          <a:xfrm>
            <a:off x="3410258" y="1828801"/>
            <a:ext cx="2279532"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offers client an appointment date within 10 business days of referral letter/authorization date</a:t>
            </a:r>
          </a:p>
        </p:txBody>
      </p:sp>
      <p:sp>
        <p:nvSpPr>
          <p:cNvPr id="2" name="Title 1"/>
          <p:cNvSpPr>
            <a:spLocks noGrp="1"/>
          </p:cNvSpPr>
          <p:nvPr>
            <p:ph type="title"/>
          </p:nvPr>
        </p:nvSpPr>
        <p:spPr>
          <a:xfrm>
            <a:off x="1162104" y="277783"/>
            <a:ext cx="10058400" cy="1450757"/>
          </a:xfrm>
        </p:spPr>
        <p:txBody>
          <a:bodyPr>
            <a:normAutofit/>
          </a:bodyPr>
          <a:lstStyle/>
          <a:p>
            <a:r>
              <a:rPr lang="en-US" sz="4300" dirty="0"/>
              <a:t>Authorization/Documentation Timeline </a:t>
            </a:r>
            <a:br>
              <a:rPr lang="en-US" sz="4300" dirty="0"/>
            </a:br>
            <a:endParaRPr lang="en-US" sz="43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21</a:t>
            </a:fld>
            <a:endParaRPr lang="en-US" dirty="0"/>
          </a:p>
        </p:txBody>
      </p:sp>
      <p:sp>
        <p:nvSpPr>
          <p:cNvPr id="9" name="Right Arrow 8"/>
          <p:cNvSpPr/>
          <p:nvPr/>
        </p:nvSpPr>
        <p:spPr>
          <a:xfrm>
            <a:off x="5749079" y="2597648"/>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43" name="Down Arrow 42"/>
          <p:cNvSpPr/>
          <p:nvPr/>
        </p:nvSpPr>
        <p:spPr>
          <a:xfrm>
            <a:off x="10258251" y="3834064"/>
            <a:ext cx="391008" cy="420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46" name="Left Arrow 45"/>
          <p:cNvSpPr/>
          <p:nvPr/>
        </p:nvSpPr>
        <p:spPr>
          <a:xfrm>
            <a:off x="2819400" y="5038346"/>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1" name="Left Arrow 20"/>
          <p:cNvSpPr/>
          <p:nvPr/>
        </p:nvSpPr>
        <p:spPr>
          <a:xfrm>
            <a:off x="8691878" y="5037712"/>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2" name="Left Arrow 21"/>
          <p:cNvSpPr/>
          <p:nvPr/>
        </p:nvSpPr>
        <p:spPr>
          <a:xfrm>
            <a:off x="5733540" y="5037712"/>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3" name="Right Arrow 22"/>
          <p:cNvSpPr/>
          <p:nvPr/>
        </p:nvSpPr>
        <p:spPr>
          <a:xfrm>
            <a:off x="8706177" y="2596934"/>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4" name="Right Arrow 23"/>
          <p:cNvSpPr/>
          <p:nvPr/>
        </p:nvSpPr>
        <p:spPr>
          <a:xfrm>
            <a:off x="2838070" y="2560856"/>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Tree>
    <p:extLst>
      <p:ext uri="{BB962C8B-B14F-4D97-AF65-F5344CB8AC3E}">
        <p14:creationId xmlns:p14="http://schemas.microsoft.com/office/powerpoint/2010/main" val="329457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ACBH Brief Screening Tool</a:t>
            </a:r>
          </a:p>
        </p:txBody>
      </p:sp>
      <p:sp>
        <p:nvSpPr>
          <p:cNvPr id="3" name="Content Placeholder 2"/>
          <p:cNvSpPr>
            <a:spLocks noGrp="1"/>
          </p:cNvSpPr>
          <p:nvPr>
            <p:ph idx="1"/>
          </p:nvPr>
        </p:nvSpPr>
        <p:spPr>
          <a:xfrm>
            <a:off x="1097280" y="1845734"/>
            <a:ext cx="10058400" cy="4478866"/>
          </a:xfrm>
        </p:spPr>
        <p:txBody>
          <a:bodyPr>
            <a:normAutofit fontScale="92500" lnSpcReduction="20000"/>
          </a:bodyPr>
          <a:lstStyle/>
          <a:p>
            <a:r>
              <a:rPr lang="en-US" sz="1800" dirty="0"/>
              <a:t>For every new client, the ACBH Screening Tool is </a:t>
            </a:r>
            <a:r>
              <a:rPr lang="en-US" sz="1800" u="sng" dirty="0"/>
              <a:t>required</a:t>
            </a:r>
            <a:r>
              <a:rPr lang="en-US" sz="1800" dirty="0"/>
              <a:t>, regardless if ACCESS has included a completed screening tool or not.</a:t>
            </a:r>
          </a:p>
          <a:p>
            <a:r>
              <a:rPr lang="en-US" sz="1800" dirty="0"/>
              <a:t>An abbreviated version of these tools are embedded in the RCS form and are </a:t>
            </a:r>
            <a:r>
              <a:rPr lang="en-US" sz="1800" u="sng" dirty="0"/>
              <a:t>required</a:t>
            </a:r>
            <a:r>
              <a:rPr lang="en-US" sz="1800" dirty="0"/>
              <a:t> at each extension request. </a:t>
            </a:r>
          </a:p>
          <a:p>
            <a:r>
              <a:rPr lang="en-US" sz="1800" dirty="0"/>
              <a:t>A copy of these forms must be kept in the chart.</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r>
              <a:rPr lang="en-US" sz="1800" dirty="0"/>
              <a:t>There are three (3) age specific versions for this tool; 0-5, 6-17, and Adult. Choose the one for the age of the client. If a client is determined to have mild-moderate severity or lower, they must be referred to a lower level of care, such as Beacon Health Options.</a:t>
            </a:r>
          </a:p>
          <a:p>
            <a:pPr marL="0" indent="0">
              <a:buNone/>
            </a:pPr>
            <a:r>
              <a:rPr lang="en-US" sz="1800" dirty="0"/>
              <a:t>ACBH Screening Tools found here: http://www.acbhcs.org/providers/Access/referral.htm</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22</a:t>
            </a:fld>
            <a:endParaRPr lang="en-US" dirty="0"/>
          </a:p>
        </p:txBody>
      </p:sp>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955" y="3051025"/>
            <a:ext cx="1603049" cy="2086988"/>
          </a:xfrm>
          <a:prstGeom prst="rect">
            <a:avLst/>
          </a:prstGeom>
          <a:ln>
            <a:solidFill>
              <a:schemeClr val="tx1"/>
            </a:solidFill>
          </a:ln>
        </p:spPr>
      </p:pic>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13" y="3050311"/>
            <a:ext cx="1622951" cy="2086988"/>
          </a:xfrm>
          <a:prstGeom prst="rect">
            <a:avLst/>
          </a:prstGeom>
          <a:ln>
            <a:solidFill>
              <a:schemeClr val="tx1"/>
            </a:solidFill>
          </a:ln>
        </p:spPr>
      </p:pic>
      <p:pic>
        <p:nvPicPr>
          <p:cNvPr id="11" name="Picture 1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985" y="3032320"/>
            <a:ext cx="1676400" cy="2105693"/>
          </a:xfrm>
          <a:prstGeom prst="rect">
            <a:avLst/>
          </a:prstGeom>
          <a:ln>
            <a:solidFill>
              <a:schemeClr val="tx1"/>
            </a:solidFill>
          </a:ln>
        </p:spPr>
      </p:pic>
    </p:spTree>
    <p:extLst>
      <p:ext uri="{BB962C8B-B14F-4D97-AF65-F5344CB8AC3E}">
        <p14:creationId xmlns:p14="http://schemas.microsoft.com/office/powerpoint/2010/main" val="115048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23</a:t>
            </a:fld>
            <a:endParaRPr lang="en-US" dirty="0"/>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8" name="Title 5"/>
          <p:cNvSpPr txBox="1">
            <a:spLocks/>
          </p:cNvSpPr>
          <p:nvPr/>
        </p:nvSpPr>
        <p:spPr>
          <a:xfrm>
            <a:off x="1143000" y="285803"/>
            <a:ext cx="10439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Initial/Annual Package of Services </a:t>
            </a:r>
            <a:endParaRPr lang="en-US" sz="4400" dirty="0">
              <a:solidFill>
                <a:srgbClr val="0070C0"/>
              </a:solidFill>
            </a:endParaRPr>
          </a:p>
        </p:txBody>
      </p:sp>
      <p:sp>
        <p:nvSpPr>
          <p:cNvPr id="6" name="Content Placeholder 5"/>
          <p:cNvSpPr>
            <a:spLocks noGrp="1"/>
          </p:cNvSpPr>
          <p:nvPr>
            <p:ph idx="1"/>
          </p:nvPr>
        </p:nvSpPr>
        <p:spPr>
          <a:xfrm>
            <a:off x="1097280" y="1845734"/>
            <a:ext cx="10058400" cy="4326466"/>
          </a:xfrm>
        </p:spPr>
        <p:txBody>
          <a:bodyPr>
            <a:noAutofit/>
          </a:bodyPr>
          <a:lstStyle/>
          <a:p>
            <a:pPr>
              <a:buFont typeface="Arial" panose="020B0604020202020204" pitchFamily="34" charset="0"/>
              <a:buChar char="•"/>
            </a:pPr>
            <a:r>
              <a:rPr lang="en-US" sz="1600" dirty="0">
                <a:solidFill>
                  <a:schemeClr val="tx1"/>
                </a:solidFill>
              </a:rPr>
              <a:t> Two units of service to complete both the Assessment and Plan (code 90791)</a:t>
            </a:r>
          </a:p>
          <a:p>
            <a:pPr marL="627063" indent="-176213">
              <a:buFont typeface="Wingdings" panose="05000000000000000000" pitchFamily="2" charset="2"/>
              <a:buChar char="Ø"/>
            </a:pPr>
            <a:r>
              <a:rPr lang="en-US" sz="1600" dirty="0"/>
              <a:t> </a:t>
            </a:r>
            <a:r>
              <a:rPr lang="en-US" sz="1600" dirty="0">
                <a:solidFill>
                  <a:schemeClr val="tx1"/>
                </a:solidFill>
              </a:rPr>
              <a:t>Assessment must be completed before the 3rd unit of service</a:t>
            </a:r>
          </a:p>
          <a:p>
            <a:pPr marL="627063" indent="-176213">
              <a:buFont typeface="Wingdings" panose="05000000000000000000" pitchFamily="2" charset="2"/>
              <a:buChar char="Ø"/>
            </a:pPr>
            <a:r>
              <a:rPr lang="en-US" sz="1600" dirty="0">
                <a:solidFill>
                  <a:schemeClr val="tx1"/>
                </a:solidFill>
              </a:rPr>
              <a:t> Plan must be completed before the 3rd unit of service</a:t>
            </a:r>
          </a:p>
          <a:p>
            <a:pPr marL="627063" indent="-176213">
              <a:buFont typeface="Wingdings" panose="05000000000000000000" pitchFamily="2" charset="2"/>
              <a:buChar char="Ø"/>
            </a:pPr>
            <a:r>
              <a:rPr lang="en-US" sz="1600" dirty="0">
                <a:solidFill>
                  <a:schemeClr val="tx1"/>
                </a:solidFill>
              </a:rPr>
              <a:t> Providers may not provide therapy services before the initial/annual assessment and client plan are completed</a:t>
            </a:r>
          </a:p>
          <a:p>
            <a:pPr marL="627063" indent="-176213">
              <a:buFont typeface="Wingdings" panose="05000000000000000000" pitchFamily="2" charset="2"/>
              <a:buChar char="Ø"/>
            </a:pPr>
            <a:r>
              <a:rPr lang="en-US" sz="1600" dirty="0">
                <a:solidFill>
                  <a:schemeClr val="tx1"/>
                </a:solidFill>
              </a:rPr>
              <a:t> Short-form assessment template may be used for your initial assessment; however, the long-form is required for  your annual assessments.</a:t>
            </a:r>
          </a:p>
          <a:p>
            <a:pPr marL="174625" indent="-174625">
              <a:buFont typeface="Arial" panose="020B0604020202020204" pitchFamily="34" charset="0"/>
              <a:buChar char="•"/>
            </a:pPr>
            <a:r>
              <a:rPr lang="en-US" sz="1600" dirty="0">
                <a:solidFill>
                  <a:schemeClr val="tx1"/>
                </a:solidFill>
              </a:rPr>
              <a:t>Attestation must be submitted to Utilization Management (UM) before the 3rd unit of service. FAX to 510-567-8148.</a:t>
            </a:r>
          </a:p>
        </p:txBody>
      </p:sp>
    </p:spTree>
    <p:extLst>
      <p:ext uri="{BB962C8B-B14F-4D97-AF65-F5344CB8AC3E}">
        <p14:creationId xmlns:p14="http://schemas.microsoft.com/office/powerpoint/2010/main" val="208341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7672"/>
            <a:ext cx="10515600" cy="4420728"/>
          </a:xfrm>
          <a:solidFill>
            <a:schemeClr val="bg1"/>
          </a:solidFill>
        </p:spPr>
        <p:txBody>
          <a:bodyPr>
            <a:normAutofit lnSpcReduction="10000"/>
          </a:bodyPr>
          <a:lstStyle/>
          <a:p>
            <a:pPr marL="0" indent="0">
              <a:buNone/>
            </a:pPr>
            <a:r>
              <a:rPr lang="en-US" sz="2400" dirty="0">
                <a:solidFill>
                  <a:schemeClr val="tx1"/>
                </a:solidFill>
                <a:latin typeface="+mj-lt"/>
              </a:rPr>
              <a:t>The package of 26 services (over a 6 month period) consists of:</a:t>
            </a:r>
          </a:p>
          <a:p>
            <a:pPr>
              <a:buFont typeface="Arial" panose="020B0604020202020204" pitchFamily="34" charset="0"/>
              <a:buChar char="•"/>
            </a:pPr>
            <a:r>
              <a:rPr lang="en-US" sz="2400" dirty="0">
                <a:solidFill>
                  <a:schemeClr val="tx1"/>
                </a:solidFill>
                <a:latin typeface="+mj-lt"/>
              </a:rPr>
              <a:t> 20 therapy sessions (combination of Individual, Family &amp;/or Group Therapy)</a:t>
            </a:r>
          </a:p>
          <a:p>
            <a:pPr lvl="1">
              <a:buFont typeface="Arial" panose="020B0604020202020204" pitchFamily="34" charset="0"/>
              <a:buChar char="•"/>
            </a:pPr>
            <a:r>
              <a:rPr lang="en-US" sz="2200" dirty="0">
                <a:solidFill>
                  <a:schemeClr val="tx1"/>
                </a:solidFill>
                <a:latin typeface="+mj-lt"/>
              </a:rPr>
              <a:t>Individual Therapy - indicate: 90832-30”, 90834-60”, or 90837-90”(contact UM if 90 minute sessions are needed)</a:t>
            </a:r>
          </a:p>
          <a:p>
            <a:pPr lvl="2">
              <a:buFont typeface="Arial" panose="020B0604020202020204" pitchFamily="34" charset="0"/>
              <a:buChar char="•"/>
            </a:pPr>
            <a:r>
              <a:rPr lang="en-US" sz="1600" dirty="0">
                <a:solidFill>
                  <a:schemeClr val="tx1"/>
                </a:solidFill>
                <a:latin typeface="+mj-lt"/>
              </a:rPr>
              <a:t>Code Crisis Therapy (additional visit) as Individual Therapy—call UM if additional sessions required.</a:t>
            </a:r>
          </a:p>
          <a:p>
            <a:pPr lvl="1">
              <a:buFont typeface="Arial" panose="020B0604020202020204" pitchFamily="34" charset="0"/>
              <a:buChar char="•"/>
            </a:pPr>
            <a:r>
              <a:rPr lang="en-US" sz="2200" dirty="0">
                <a:solidFill>
                  <a:schemeClr val="tx1"/>
                </a:solidFill>
                <a:latin typeface="+mj-lt"/>
              </a:rPr>
              <a:t>Family  Therapy - indicate: 90846-60” or X9510-90” </a:t>
            </a:r>
          </a:p>
          <a:p>
            <a:pPr lvl="1">
              <a:buFont typeface="Arial" panose="020B0604020202020204" pitchFamily="34" charset="0"/>
              <a:buChar char="•"/>
            </a:pPr>
            <a:r>
              <a:rPr lang="en-US" sz="2200" dirty="0">
                <a:solidFill>
                  <a:schemeClr val="tx1"/>
                </a:solidFill>
                <a:latin typeface="+mj-lt"/>
              </a:rPr>
              <a:t>Group Therapy </a:t>
            </a:r>
            <a:r>
              <a:rPr lang="en-US" sz="2200" dirty="0">
                <a:solidFill>
                  <a:schemeClr val="tx1"/>
                </a:solidFill>
              </a:rPr>
              <a:t>- </a:t>
            </a:r>
            <a:r>
              <a:rPr lang="en-US" sz="2200" dirty="0">
                <a:solidFill>
                  <a:schemeClr val="tx1"/>
                </a:solidFill>
                <a:latin typeface="+mj-lt"/>
              </a:rPr>
              <a:t>indicate: 90853-60” or Y9506-90”</a:t>
            </a:r>
          </a:p>
          <a:p>
            <a:pPr lvl="1">
              <a:buFont typeface="Arial" panose="020B0604020202020204" pitchFamily="34" charset="0"/>
              <a:buChar char="•"/>
            </a:pPr>
            <a:r>
              <a:rPr lang="en-US" sz="2200" dirty="0">
                <a:solidFill>
                  <a:schemeClr val="tx1"/>
                </a:solidFill>
                <a:latin typeface="+mj-lt"/>
              </a:rPr>
              <a:t>Each session regardless of length (30, 60, or 90) = 1 of 20 allowed sessions</a:t>
            </a:r>
            <a:endParaRPr lang="en-US" sz="2000" dirty="0">
              <a:solidFill>
                <a:schemeClr val="tx1"/>
              </a:solidFill>
              <a:latin typeface="+mj-lt"/>
            </a:endParaRPr>
          </a:p>
          <a:p>
            <a:pPr marL="0" lvl="1" indent="0" algn="ctr">
              <a:buNone/>
            </a:pPr>
            <a:r>
              <a:rPr lang="en-US" sz="2400" dirty="0">
                <a:solidFill>
                  <a:schemeClr val="tx1"/>
                </a:solidFill>
                <a:latin typeface="+mj-lt"/>
              </a:rPr>
              <a:t>PLUS</a:t>
            </a:r>
          </a:p>
          <a:p>
            <a:pPr marL="277813" lvl="1" indent="-277813">
              <a:buFont typeface="Arial" panose="020B0604020202020204" pitchFamily="34" charset="0"/>
              <a:buChar char="•"/>
            </a:pPr>
            <a:r>
              <a:rPr lang="en-US" sz="2400" dirty="0">
                <a:solidFill>
                  <a:schemeClr val="tx1"/>
                </a:solidFill>
                <a:latin typeface="+mj-lt"/>
              </a:rPr>
              <a:t>*Up to 120 minutes of Brokerage/Linkage in increments of 30” or 60”. Up to 120 minutes of Collateral in increments of 10” (90887-10”) or 45” (90888-45”). </a:t>
            </a:r>
          </a:p>
          <a:p>
            <a:pPr marL="0" lvl="1" indent="0">
              <a:buNone/>
            </a:pPr>
            <a:r>
              <a:rPr lang="en-US" sz="2400" dirty="0">
                <a:latin typeface="+mj-lt"/>
              </a:rPr>
              <a:t>	</a:t>
            </a:r>
            <a:endParaRPr lang="en-US" sz="2800" dirty="0">
              <a:solidFill>
                <a:schemeClr val="tx1"/>
              </a:solidFill>
              <a:latin typeface="+mj-lt"/>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24</a:t>
            </a:fld>
            <a:endParaRPr lang="en-US" dirty="0"/>
          </a:p>
        </p:txBody>
      </p:sp>
      <p:sp>
        <p:nvSpPr>
          <p:cNvPr id="7" name="Title 5"/>
          <p:cNvSpPr txBox="1">
            <a:spLocks/>
          </p:cNvSpPr>
          <p:nvPr/>
        </p:nvSpPr>
        <p:spPr>
          <a:xfrm>
            <a:off x="1143000" y="285803"/>
            <a:ext cx="10439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Initial/Annual Package of Services </a:t>
            </a:r>
            <a:endParaRPr lang="en-US" sz="4400" dirty="0">
              <a:solidFill>
                <a:srgbClr val="0070C0"/>
              </a:solidFill>
            </a:endParaRPr>
          </a:p>
        </p:txBody>
      </p:sp>
    </p:spTree>
    <p:extLst>
      <p:ext uri="{BB962C8B-B14F-4D97-AF65-F5344CB8AC3E}">
        <p14:creationId xmlns:p14="http://schemas.microsoft.com/office/powerpoint/2010/main" val="27376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104" y="1740999"/>
            <a:ext cx="10058400" cy="4559537"/>
          </a:xfrm>
          <a:noFill/>
        </p:spPr>
        <p:txBody>
          <a:bodyPr>
            <a:normAutofit/>
          </a:bodyPr>
          <a:lstStyle/>
          <a:p>
            <a:pPr marL="0" indent="0" algn="ctr">
              <a:lnSpc>
                <a:spcPct val="120000"/>
              </a:lnSpc>
              <a:spcBef>
                <a:spcPts val="0"/>
              </a:spcBef>
              <a:spcAft>
                <a:spcPts val="1200"/>
              </a:spcAft>
              <a:buNone/>
            </a:pPr>
            <a:r>
              <a:rPr lang="en-US" b="1" u="sng" dirty="0">
                <a:solidFill>
                  <a:schemeClr val="tx1"/>
                </a:solidFill>
              </a:rPr>
              <a:t>Unit 1</a:t>
            </a:r>
            <a:endParaRPr lang="en-US" dirty="0">
              <a:solidFill>
                <a:schemeClr val="tx1"/>
              </a:solidFill>
            </a:endParaRPr>
          </a:p>
          <a:p>
            <a:pPr>
              <a:lnSpc>
                <a:spcPct val="120000"/>
              </a:lnSpc>
              <a:spcBef>
                <a:spcPts val="0"/>
              </a:spcBef>
              <a:spcAft>
                <a:spcPts val="0"/>
              </a:spcAft>
              <a:buFont typeface="Arial" panose="020B0604020202020204" pitchFamily="34" charset="0"/>
              <a:buChar char="•"/>
            </a:pPr>
            <a:r>
              <a:rPr lang="en-US" dirty="0">
                <a:solidFill>
                  <a:schemeClr val="tx1"/>
                </a:solidFill>
              </a:rPr>
              <a:t> Use first unit of service and meet with client face-to-face for 45 minutes focused on Assessment and developing Plan. Spend 15-30 minutes writing Assessment/Plan. If you don’t complete Assessment or Plan in the first session, document in the session’s Progress Note that you, “completed pages 1 &amp; 2 in Plan” or “completed sections X, Y, &amp; Z of Assessment.” Claim one unit of 90791.</a:t>
            </a:r>
          </a:p>
          <a:p>
            <a:pPr marL="0" indent="0" algn="ctr">
              <a:lnSpc>
                <a:spcPct val="120000"/>
              </a:lnSpc>
              <a:spcBef>
                <a:spcPts val="600"/>
              </a:spcBef>
              <a:spcAft>
                <a:spcPts val="600"/>
              </a:spcAft>
              <a:buNone/>
            </a:pPr>
            <a:r>
              <a:rPr lang="en-US" b="1" u="sng" dirty="0">
                <a:solidFill>
                  <a:schemeClr val="tx1"/>
                </a:solidFill>
              </a:rPr>
              <a:t>Unit 2</a:t>
            </a:r>
          </a:p>
          <a:p>
            <a:pPr>
              <a:lnSpc>
                <a:spcPct val="120000"/>
              </a:lnSpc>
              <a:spcBef>
                <a:spcPts val="0"/>
              </a:spcBef>
              <a:spcAft>
                <a:spcPts val="0"/>
              </a:spcAft>
              <a:buFont typeface="Arial" panose="020B0604020202020204" pitchFamily="34" charset="0"/>
              <a:buChar char="•"/>
            </a:pPr>
            <a:r>
              <a:rPr lang="en-US" dirty="0">
                <a:solidFill>
                  <a:schemeClr val="tx1"/>
                </a:solidFill>
              </a:rPr>
              <a:t> Without client present, complete assessment and plan.  Claim a unit of 90791.  Document that the client will sign the plan at the next visit.</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25</a:t>
            </a:fld>
            <a:endParaRPr lang="en-US" dirty="0"/>
          </a:p>
        </p:txBody>
      </p:sp>
      <p:sp>
        <p:nvSpPr>
          <p:cNvPr id="8" name="Title 5"/>
          <p:cNvSpPr txBox="1">
            <a:spLocks/>
          </p:cNvSpPr>
          <p:nvPr/>
        </p:nvSpPr>
        <p:spPr>
          <a:xfrm>
            <a:off x="1143000" y="276728"/>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t>Recommended Procedure for Completing Assessment/Plan with one client visit</a:t>
            </a:r>
            <a:endParaRPr lang="en-US" sz="4200" dirty="0">
              <a:solidFill>
                <a:srgbClr val="0070C0"/>
              </a:solidFill>
            </a:endParaRPr>
          </a:p>
        </p:txBody>
      </p:sp>
    </p:spTree>
    <p:extLst>
      <p:ext uri="{BB962C8B-B14F-4D97-AF65-F5344CB8AC3E}">
        <p14:creationId xmlns:p14="http://schemas.microsoft.com/office/powerpoint/2010/main" val="329840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104" y="1740999"/>
            <a:ext cx="10058400" cy="4559537"/>
          </a:xfrm>
          <a:noFill/>
        </p:spPr>
        <p:txBody>
          <a:bodyPr>
            <a:normAutofit/>
          </a:bodyPr>
          <a:lstStyle/>
          <a:p>
            <a:pPr marL="0" indent="0" algn="ctr">
              <a:lnSpc>
                <a:spcPct val="120000"/>
              </a:lnSpc>
              <a:spcBef>
                <a:spcPts val="0"/>
              </a:spcBef>
              <a:spcAft>
                <a:spcPts val="600"/>
              </a:spcAft>
              <a:buNone/>
            </a:pPr>
            <a:r>
              <a:rPr lang="en-US" b="1" u="sng" dirty="0"/>
              <a:t>Unit 1</a:t>
            </a:r>
          </a:p>
          <a:p>
            <a:pPr>
              <a:lnSpc>
                <a:spcPct val="120000"/>
              </a:lnSpc>
              <a:spcBef>
                <a:spcPts val="0"/>
              </a:spcBef>
              <a:spcAft>
                <a:spcPts val="0"/>
              </a:spcAft>
              <a:buFont typeface="Arial" panose="020B0604020202020204" pitchFamily="34" charset="0"/>
              <a:buChar char="•"/>
            </a:pPr>
            <a:r>
              <a:rPr lang="en-US" dirty="0"/>
              <a:t> </a:t>
            </a:r>
            <a:r>
              <a:rPr lang="en-US" dirty="0">
                <a:solidFill>
                  <a:schemeClr val="tx1"/>
                </a:solidFill>
              </a:rPr>
              <a:t>Use one unit of service to meet with client face-to-face for 45 minutes focused on Assessment and developing Plan. Spend 15-45 minutes completing the Assessment and Plan without client present.  Claim one unit of 90791.  Obtain verbal consent and document this in the session’s progress note. </a:t>
            </a:r>
          </a:p>
          <a:p>
            <a:pPr>
              <a:lnSpc>
                <a:spcPct val="120000"/>
              </a:lnSpc>
              <a:spcBef>
                <a:spcPts val="0"/>
              </a:spcBef>
              <a:spcAft>
                <a:spcPts val="0"/>
              </a:spcAft>
              <a:buFont typeface="Arial" panose="020B0604020202020204" pitchFamily="34" charset="0"/>
              <a:buChar char="•"/>
            </a:pPr>
            <a:endParaRPr lang="en-US" b="1" dirty="0">
              <a:solidFill>
                <a:schemeClr val="tx1"/>
              </a:solidFill>
            </a:endParaRPr>
          </a:p>
          <a:p>
            <a:pPr marL="0" indent="0" algn="ctr">
              <a:lnSpc>
                <a:spcPct val="120000"/>
              </a:lnSpc>
              <a:spcBef>
                <a:spcPts val="0"/>
              </a:spcBef>
              <a:spcAft>
                <a:spcPts val="0"/>
              </a:spcAft>
              <a:buNone/>
            </a:pPr>
            <a:r>
              <a:rPr lang="en-US" b="1" u="sng" dirty="0">
                <a:solidFill>
                  <a:schemeClr val="tx1"/>
                </a:solidFill>
              </a:rPr>
              <a:t>Unit 2</a:t>
            </a:r>
            <a:r>
              <a:rPr lang="en-US" b="1" dirty="0">
                <a:solidFill>
                  <a:schemeClr val="tx1"/>
                </a:solidFill>
              </a:rPr>
              <a:t> </a:t>
            </a:r>
          </a:p>
          <a:p>
            <a:pPr>
              <a:lnSpc>
                <a:spcPct val="120000"/>
              </a:lnSpc>
              <a:spcBef>
                <a:spcPts val="0"/>
              </a:spcBef>
              <a:spcAft>
                <a:spcPts val="0"/>
              </a:spcAft>
              <a:buFont typeface="Arial" panose="020B0604020202020204" pitchFamily="34" charset="0"/>
              <a:buChar char="•"/>
            </a:pPr>
            <a:r>
              <a:rPr lang="en-US" dirty="0">
                <a:solidFill>
                  <a:schemeClr val="tx1"/>
                </a:solidFill>
              </a:rPr>
              <a:t> Use second unit of service to meet with client face-to-face for 60 minutes doing collaborative documentation and complete the Assessment and Plan. Obtain client’s approval and signature on client plan </a:t>
            </a:r>
            <a:r>
              <a:rPr lang="en-US" b="1" u="sng" dirty="0">
                <a:solidFill>
                  <a:schemeClr val="tx1"/>
                </a:solidFill>
              </a:rPr>
              <a:t>at end of session</a:t>
            </a:r>
            <a:r>
              <a:rPr lang="en-US" dirty="0">
                <a:solidFill>
                  <a:schemeClr val="tx1"/>
                </a:solidFill>
              </a:rPr>
              <a:t>. Claim one unit of 90791.</a:t>
            </a:r>
          </a:p>
          <a:p>
            <a:pPr>
              <a:lnSpc>
                <a:spcPct val="120000"/>
              </a:lnSpc>
              <a:spcBef>
                <a:spcPts val="0"/>
              </a:spcBef>
              <a:spcAft>
                <a:spcPts val="0"/>
              </a:spcAft>
              <a:buFont typeface="Wingdings" panose="05000000000000000000" pitchFamily="2" charset="2"/>
              <a:buChar char="q"/>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26</a:t>
            </a:fld>
            <a:endParaRPr lang="en-US" dirty="0"/>
          </a:p>
        </p:txBody>
      </p:sp>
      <p:sp>
        <p:nvSpPr>
          <p:cNvPr id="8" name="Title 5"/>
          <p:cNvSpPr txBox="1">
            <a:spLocks/>
          </p:cNvSpPr>
          <p:nvPr/>
        </p:nvSpPr>
        <p:spPr>
          <a:xfrm>
            <a:off x="1143000" y="276728"/>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t>Recommended Procedure for Completing Assessment/Plan in two visits with client present</a:t>
            </a:r>
            <a:endParaRPr lang="en-US" sz="4200" dirty="0">
              <a:solidFill>
                <a:srgbClr val="0070C0"/>
              </a:solidFill>
            </a:endParaRPr>
          </a:p>
        </p:txBody>
      </p:sp>
    </p:spTree>
    <p:extLst>
      <p:ext uri="{BB962C8B-B14F-4D97-AF65-F5344CB8AC3E}">
        <p14:creationId xmlns:p14="http://schemas.microsoft.com/office/powerpoint/2010/main" val="982895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Re-Authorization</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27</a:t>
            </a:fld>
            <a:endParaRPr lang="en-US" dirty="0"/>
          </a:p>
        </p:txBody>
      </p:sp>
    </p:spTree>
    <p:extLst>
      <p:ext uri="{BB962C8B-B14F-4D97-AF65-F5344CB8AC3E}">
        <p14:creationId xmlns:p14="http://schemas.microsoft.com/office/powerpoint/2010/main" val="250368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79312"/>
            <a:ext cx="10058400" cy="1450757"/>
          </a:xfrm>
        </p:spPr>
        <p:txBody>
          <a:bodyPr>
            <a:normAutofit/>
          </a:bodyPr>
          <a:lstStyle/>
          <a:p>
            <a:r>
              <a:rPr lang="en-US" dirty="0"/>
              <a:t>Request for Continued Service (RCS) </a:t>
            </a:r>
            <a:endParaRPr lang="en-US" dirty="0">
              <a:solidFill>
                <a:srgbClr val="0070C0"/>
              </a:solidFill>
            </a:endParaRPr>
          </a:p>
        </p:txBody>
      </p:sp>
      <p:sp>
        <p:nvSpPr>
          <p:cNvPr id="3" name="Content Placeholder 2"/>
          <p:cNvSpPr>
            <a:spLocks noGrp="1"/>
          </p:cNvSpPr>
          <p:nvPr>
            <p:ph idx="1"/>
          </p:nvPr>
        </p:nvSpPr>
        <p:spPr>
          <a:xfrm>
            <a:off x="1097280" y="1845734"/>
            <a:ext cx="10058400" cy="4326466"/>
          </a:xfrm>
          <a:solidFill>
            <a:schemeClr val="bg1"/>
          </a:solidFill>
        </p:spPr>
        <p:txBody>
          <a:bodyPr>
            <a:noAutofit/>
          </a:bodyPr>
          <a:lstStyle/>
          <a:p>
            <a:pPr marL="61913" indent="0">
              <a:buNone/>
            </a:pPr>
            <a:r>
              <a:rPr lang="en-US" sz="1800" dirty="0">
                <a:solidFill>
                  <a:schemeClr val="tx1"/>
                </a:solidFill>
                <a:latin typeface="+mj-lt"/>
              </a:rPr>
              <a:t>If additional services are needed beyond the initial 6 month authorization by ACCESS, complete the Request for Continued Service (RCS form) two weeks prior to the authorization expiration date. </a:t>
            </a:r>
          </a:p>
          <a:p>
            <a:pPr marL="61913" indent="0">
              <a:buNone/>
            </a:pPr>
            <a:r>
              <a:rPr lang="en-US" sz="1800" dirty="0">
                <a:solidFill>
                  <a:schemeClr val="tx1"/>
                </a:solidFill>
                <a:latin typeface="+mj-lt"/>
              </a:rPr>
              <a:t>submit to UM via FAX: (510) 567-8148 or (888)860-8068</a:t>
            </a:r>
          </a:p>
          <a:p>
            <a:pPr marL="404813" indent="-342900">
              <a:buFont typeface="Arial" panose="020B0604020202020204" pitchFamily="34" charset="0"/>
              <a:buChar char="•"/>
            </a:pPr>
            <a:r>
              <a:rPr lang="en-US" sz="1800" dirty="0">
                <a:solidFill>
                  <a:schemeClr val="tx1"/>
                </a:solidFill>
                <a:latin typeface="+mj-lt"/>
              </a:rPr>
              <a:t>The RCS must document medical necessity for SMHS with </a:t>
            </a:r>
            <a:r>
              <a:rPr lang="en-US" sz="1800" b="1" dirty="0">
                <a:solidFill>
                  <a:schemeClr val="tx1"/>
                </a:solidFill>
                <a:latin typeface="+mj-lt"/>
              </a:rPr>
              <a:t>current</a:t>
            </a:r>
            <a:r>
              <a:rPr lang="en-US" sz="1800" dirty="0">
                <a:solidFill>
                  <a:schemeClr val="tx1"/>
                </a:solidFill>
                <a:latin typeface="+mj-lt"/>
              </a:rPr>
              <a:t> significant impairment.</a:t>
            </a:r>
          </a:p>
          <a:p>
            <a:pPr marL="404813" indent="-342900">
              <a:buFont typeface="Arial" panose="020B0604020202020204" pitchFamily="34" charset="0"/>
              <a:buChar char="•"/>
            </a:pPr>
            <a:r>
              <a:rPr lang="en-US" sz="1800" dirty="0">
                <a:solidFill>
                  <a:schemeClr val="tx1"/>
                </a:solidFill>
                <a:latin typeface="+mj-lt"/>
              </a:rPr>
              <a:t>The RCS has a screening form and algorithm to help you make impairment severity determinations (i.e. moderate-to-severe vs. mild-to-moderate). </a:t>
            </a:r>
          </a:p>
          <a:p>
            <a:pPr marL="697421" lvl="1" indent="-342900">
              <a:buFont typeface="Arial" panose="020B0604020202020204" pitchFamily="34" charset="0"/>
              <a:buChar char="•"/>
            </a:pPr>
            <a:r>
              <a:rPr lang="en-US" dirty="0">
                <a:solidFill>
                  <a:schemeClr val="tx1"/>
                </a:solidFill>
                <a:latin typeface="+mj-lt"/>
              </a:rPr>
              <a:t>Use the age appropriate screening form and fax all pages to UM</a:t>
            </a:r>
          </a:p>
          <a:p>
            <a:pPr marL="697421" lvl="1" indent="-342900">
              <a:buFont typeface="Arial" panose="020B0604020202020204" pitchFamily="34" charset="0"/>
              <a:buChar char="•"/>
            </a:pPr>
            <a:r>
              <a:rPr lang="en-US" dirty="0">
                <a:solidFill>
                  <a:schemeClr val="tx1"/>
                </a:solidFill>
                <a:latin typeface="+mj-lt"/>
              </a:rPr>
              <a:t>Must refer out if client is determined to be mild-moderate</a:t>
            </a:r>
          </a:p>
          <a:p>
            <a:pPr marL="404813" indent="-342900">
              <a:buFont typeface="Arial" panose="020B0604020202020204" pitchFamily="34" charset="0"/>
              <a:buChar char="•"/>
            </a:pPr>
            <a:r>
              <a:rPr lang="en-US" sz="1800" dirty="0">
                <a:solidFill>
                  <a:schemeClr val="tx1"/>
                </a:solidFill>
                <a:latin typeface="+mj-lt"/>
              </a:rPr>
              <a:t>Four pages of the RCS are required, including the signature block, which requires a signature of a licensed individual and group providers (MHP FFS Organizations may use Registered/Waivered for completion—but must be co-signed by Licensed).</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28</a:t>
            </a:fld>
            <a:endParaRPr lang="en-US" dirty="0"/>
          </a:p>
        </p:txBody>
      </p:sp>
    </p:spTree>
    <p:extLst>
      <p:ext uri="{BB962C8B-B14F-4D97-AF65-F5344CB8AC3E}">
        <p14:creationId xmlns:p14="http://schemas.microsoft.com/office/powerpoint/2010/main" val="263577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7182"/>
            <a:ext cx="10287000" cy="1450757"/>
          </a:xfrm>
          <a:noFill/>
        </p:spPr>
        <p:txBody>
          <a:bodyPr>
            <a:normAutofit/>
          </a:bodyPr>
          <a:lstStyle/>
          <a:p>
            <a:r>
              <a:rPr lang="en-US" dirty="0"/>
              <a:t>Request for Continued Service (RCS) </a:t>
            </a:r>
            <a:endParaRPr lang="en-US" sz="4400" dirty="0"/>
          </a:p>
        </p:txBody>
      </p:sp>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29</a:t>
            </a:fld>
            <a:endParaRPr lang="en-US" dirty="0"/>
          </a:p>
        </p:txBody>
      </p:sp>
      <p:sp>
        <p:nvSpPr>
          <p:cNvPr id="6" name="Rectangle 5"/>
          <p:cNvSpPr/>
          <p:nvPr/>
        </p:nvSpPr>
        <p:spPr>
          <a:xfrm>
            <a:off x="1219200" y="1846003"/>
            <a:ext cx="9936480" cy="3373231"/>
          </a:xfrm>
          <a:prstGeom prst="rect">
            <a:avLst/>
          </a:prstGeom>
          <a:solidFill>
            <a:schemeClr val="bg1"/>
          </a:solidFill>
        </p:spPr>
        <p:txBody>
          <a:bodyPr wrap="square">
            <a:spAutoFit/>
          </a:bodyPr>
          <a:lstStyle/>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In response to the RCS, providers will receive a letter of approval or denial by a UM Clinical Review Specialist (CRS). Notification will also be sent to the beneficiary. Authorization is usually for a 6 month time span unless otherwise specified. </a:t>
            </a:r>
          </a:p>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 A UM CRS may request responses for additional information that does not impact the current authorization, such as “For beneficiary’s current medications, please list dosage and frequency.” These requests will be highlighted in yellow on the approval letter; </a:t>
            </a:r>
            <a:r>
              <a:rPr lang="en-US" i="1" u="sng" dirty="0">
                <a:latin typeface="+mj-lt"/>
              </a:rPr>
              <a:t>responses expected on the next RCS</a:t>
            </a:r>
            <a:r>
              <a:rPr lang="en-US" dirty="0">
                <a:latin typeface="+mj-lt"/>
              </a:rPr>
              <a:t>. </a:t>
            </a:r>
          </a:p>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A Provider may receive a phone call requesting case consultation if continued need for services is not clearly documented on the RCS. </a:t>
            </a:r>
          </a:p>
          <a:p>
            <a:pPr marL="744538" lvl="1"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If, by the 14th calendar day, the Provider fails to respond to a telephone request to help determine medical necessity, the RCS will be considered withdrawn and no authorization will be processed. This will most likely result in returned claims. </a:t>
            </a:r>
          </a:p>
        </p:txBody>
      </p:sp>
    </p:spTree>
    <p:extLst>
      <p:ext uri="{BB962C8B-B14F-4D97-AF65-F5344CB8AC3E}">
        <p14:creationId xmlns:p14="http://schemas.microsoft.com/office/powerpoint/2010/main" val="268312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Testing</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Assessment and treatment plans are not required for psych testing only cases.</a:t>
            </a:r>
          </a:p>
          <a:p>
            <a:pPr>
              <a:buFont typeface="Wingdings" panose="05000000000000000000" pitchFamily="2" charset="2"/>
              <a:buChar char="Ø"/>
            </a:pPr>
            <a:endParaRPr lang="en-US" dirty="0"/>
          </a:p>
          <a:p>
            <a:pPr>
              <a:buFont typeface="Wingdings" panose="05000000000000000000" pitchFamily="2" charset="2"/>
              <a:buChar char="Ø"/>
            </a:pPr>
            <a:r>
              <a:rPr lang="en-US" dirty="0"/>
              <a:t>Progress notes should detail which psychological tests were administered at each session. </a:t>
            </a:r>
          </a:p>
          <a:p>
            <a:pPr>
              <a:buFont typeface="Wingdings" panose="05000000000000000000" pitchFamily="2" charset="2"/>
              <a:buChar char="Ø"/>
            </a:pPr>
            <a:endParaRPr lang="en-US" dirty="0"/>
          </a:p>
          <a:p>
            <a:pPr>
              <a:buFont typeface="Wingdings" panose="05000000000000000000" pitchFamily="2" charset="2"/>
              <a:buChar char="Ø"/>
            </a:pPr>
            <a:r>
              <a:rPr lang="en-US" dirty="0"/>
              <a:t>Time spent writing report is claimable and this should be documented within progress notes.</a:t>
            </a:r>
          </a:p>
          <a:p>
            <a:pPr>
              <a:buFont typeface="Wingdings" panose="05000000000000000000" pitchFamily="2" charset="2"/>
              <a:buChar char="Ø"/>
            </a:pPr>
            <a:endParaRPr lang="en-US" dirty="0"/>
          </a:p>
          <a:p>
            <a:pPr>
              <a:buFont typeface="Wingdings" panose="05000000000000000000" pitchFamily="2" charset="2"/>
              <a:buChar char="Ø"/>
            </a:pPr>
            <a:r>
              <a:rPr lang="en-US" dirty="0"/>
              <a:t>If you only conduct psychological testing, the rest of this training will not be relevant to you. If you would like to leave at this time you may. Thank you for all of the great work you do for our consumers.</a:t>
            </a:r>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a:t>
            </a:fld>
            <a:endParaRPr lang="en-US" dirty="0"/>
          </a:p>
        </p:txBody>
      </p:sp>
    </p:spTree>
    <p:extLst>
      <p:ext uri="{BB962C8B-B14F-4D97-AF65-F5344CB8AC3E}">
        <p14:creationId xmlns:p14="http://schemas.microsoft.com/office/powerpoint/2010/main" val="417038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906000" cy="1295400"/>
          </a:xfrm>
        </p:spPr>
        <p:txBody>
          <a:bodyPr>
            <a:normAutofit fontScale="90000"/>
          </a:bodyPr>
          <a:lstStyle/>
          <a:p>
            <a:pPr algn="ctr"/>
            <a:br>
              <a:rPr lang="en-US" sz="2700" dirty="0"/>
            </a:br>
            <a:br>
              <a:rPr lang="en-US" sz="2700" dirty="0"/>
            </a:br>
            <a:endParaRPr lang="en-US" dirty="0">
              <a:solidFill>
                <a:srgbClr val="FF0000"/>
              </a:solidFill>
            </a:endParaRPr>
          </a:p>
        </p:txBody>
      </p:sp>
      <p:sp>
        <p:nvSpPr>
          <p:cNvPr id="3" name="Slide Number Placeholder 2"/>
          <p:cNvSpPr>
            <a:spLocks noGrp="1"/>
          </p:cNvSpPr>
          <p:nvPr>
            <p:ph type="sldNum" sz="quarter" idx="12"/>
          </p:nvPr>
        </p:nvSpPr>
        <p:spPr/>
        <p:txBody>
          <a:bodyPr/>
          <a:lstStyle/>
          <a:p>
            <a:fld id="{700861E1-0C85-490F-A709-222B40EEEBBE}" type="slidenum">
              <a:rPr lang="en-US" smtClean="0"/>
              <a:t>30</a:t>
            </a:fld>
            <a:endParaRPr lang="en-US" dirty="0"/>
          </a:p>
        </p:txBody>
      </p:sp>
      <p:sp>
        <p:nvSpPr>
          <p:cNvPr id="4" name="Content Placeholder 3"/>
          <p:cNvSpPr>
            <a:spLocks noGrp="1"/>
          </p:cNvSpPr>
          <p:nvPr>
            <p:ph sz="quarter" idx="1"/>
          </p:nvPr>
        </p:nvSpPr>
        <p:spPr>
          <a:xfrm>
            <a:off x="1143000" y="1905000"/>
            <a:ext cx="10069484" cy="4343400"/>
          </a:xfrm>
          <a:solidFill>
            <a:schemeClr val="bg1"/>
          </a:solidFill>
        </p:spPr>
        <p:txBody>
          <a:bodyPr>
            <a:noAutofit/>
          </a:bodyPr>
          <a:lstStyle/>
          <a:p>
            <a:pPr marL="61913" indent="0">
              <a:buNone/>
            </a:pPr>
            <a:r>
              <a:rPr lang="en-US" dirty="0">
                <a:solidFill>
                  <a:schemeClr val="tx1"/>
                </a:solidFill>
              </a:rPr>
              <a:t>Providers have o</a:t>
            </a:r>
            <a:r>
              <a:rPr lang="en-US" dirty="0">
                <a:solidFill>
                  <a:schemeClr val="tx1"/>
                </a:solidFill>
                <a:latin typeface="+mj-lt"/>
              </a:rPr>
              <a:t>ne unit of service to complete the updated Client Plan (use Psychiatric Diagnostic Eval code)</a:t>
            </a:r>
          </a:p>
          <a:p>
            <a:pPr lvl="1">
              <a:buFont typeface="Arial" panose="020B0604020202020204" pitchFamily="34" charset="0"/>
              <a:buChar char="•"/>
            </a:pPr>
            <a:r>
              <a:rPr lang="en-US" sz="2000" dirty="0">
                <a:solidFill>
                  <a:schemeClr val="tx1"/>
                </a:solidFill>
                <a:latin typeface="+mj-lt"/>
              </a:rPr>
              <a:t>A new client plan must be completed in the first session after extension authorization.</a:t>
            </a:r>
          </a:p>
          <a:p>
            <a:pPr>
              <a:buFont typeface="Arial" panose="020B0604020202020204" pitchFamily="34" charset="0"/>
              <a:buChar char="•"/>
            </a:pPr>
            <a:r>
              <a:rPr lang="en-US" sz="2400" dirty="0">
                <a:solidFill>
                  <a:schemeClr val="tx1"/>
                </a:solidFill>
                <a:latin typeface="+mj-lt"/>
              </a:rPr>
              <a:t> For next six months:</a:t>
            </a:r>
          </a:p>
          <a:p>
            <a:pPr lvl="1">
              <a:buFont typeface="Arial" panose="020B0604020202020204" pitchFamily="34" charset="0"/>
              <a:buChar char="•"/>
            </a:pPr>
            <a:r>
              <a:rPr lang="en-US" sz="2000" dirty="0">
                <a:solidFill>
                  <a:schemeClr val="tx1"/>
                </a:solidFill>
                <a:latin typeface="+mj-lt"/>
              </a:rPr>
              <a:t>20 Therapy sessions – Any combination of Individual, Family &amp;/or Group Therapy as long as the modality is specified in the plan.</a:t>
            </a:r>
          </a:p>
          <a:p>
            <a:pPr lvl="2">
              <a:buFont typeface="Arial" panose="020B0604020202020204" pitchFamily="34" charset="0"/>
              <a:buChar char="•"/>
            </a:pPr>
            <a:r>
              <a:rPr lang="en-US" sz="1600" dirty="0">
                <a:solidFill>
                  <a:schemeClr val="tx1"/>
                </a:solidFill>
                <a:latin typeface="+mj-lt"/>
              </a:rPr>
              <a:t>Individual (30, 60, 90 minutes – if approved by UM)</a:t>
            </a:r>
          </a:p>
          <a:p>
            <a:pPr lvl="2">
              <a:buFont typeface="Arial" panose="020B0604020202020204" pitchFamily="34" charset="0"/>
              <a:buChar char="•"/>
            </a:pPr>
            <a:r>
              <a:rPr lang="en-US" sz="1600" dirty="0">
                <a:solidFill>
                  <a:schemeClr val="tx1"/>
                </a:solidFill>
                <a:latin typeface="+mj-lt"/>
              </a:rPr>
              <a:t>Family Therapy (60 or 90 minutes)</a:t>
            </a:r>
          </a:p>
          <a:p>
            <a:pPr lvl="2">
              <a:buFont typeface="Arial" panose="020B0604020202020204" pitchFamily="34" charset="0"/>
              <a:buChar char="•"/>
            </a:pPr>
            <a:r>
              <a:rPr lang="en-US" sz="1600" dirty="0">
                <a:solidFill>
                  <a:schemeClr val="tx1"/>
                </a:solidFill>
                <a:latin typeface="+mj-lt"/>
              </a:rPr>
              <a:t>Group Therapy (90 minutes) </a:t>
            </a:r>
          </a:p>
          <a:p>
            <a:pPr lvl="1">
              <a:buFont typeface="Arial" panose="020B0604020202020204" pitchFamily="34" charset="0"/>
              <a:buChar char="•"/>
            </a:pPr>
            <a:r>
              <a:rPr lang="en-US" sz="2000" dirty="0">
                <a:solidFill>
                  <a:schemeClr val="tx1"/>
                </a:solidFill>
                <a:latin typeface="+mj-lt"/>
              </a:rPr>
              <a:t>3 hours - Brokerage/Linkage (30 and 60 minutes increments) </a:t>
            </a:r>
          </a:p>
          <a:p>
            <a:pPr lvl="1">
              <a:buFont typeface="Arial" panose="020B0604020202020204" pitchFamily="34" charset="0"/>
              <a:buChar char="•"/>
            </a:pPr>
            <a:r>
              <a:rPr lang="en-US" sz="2000" dirty="0">
                <a:solidFill>
                  <a:schemeClr val="tx1"/>
                </a:solidFill>
                <a:latin typeface="+mj-lt"/>
              </a:rPr>
              <a:t>2 hours – Collateral (10 and 45 minutes increments) </a:t>
            </a:r>
          </a:p>
          <a:p>
            <a:pPr marL="0" indent="0">
              <a:buNone/>
            </a:pPr>
            <a:endParaRPr lang="en-US" dirty="0">
              <a:latin typeface="+mj-lt"/>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Title 5"/>
          <p:cNvSpPr txBox="1">
            <a:spLocks/>
          </p:cNvSpPr>
          <p:nvPr/>
        </p:nvSpPr>
        <p:spPr>
          <a:xfrm>
            <a:off x="1143000" y="285803"/>
            <a:ext cx="8768499"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Standard 6 Month Extension Package</a:t>
            </a:r>
          </a:p>
        </p:txBody>
      </p:sp>
    </p:spTree>
    <p:extLst>
      <p:ext uri="{BB962C8B-B14F-4D97-AF65-F5344CB8AC3E}">
        <p14:creationId xmlns:p14="http://schemas.microsoft.com/office/powerpoint/2010/main" val="69989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39850" y="1998899"/>
            <a:ext cx="9961550" cy="4023360"/>
          </a:xfrm>
          <a:solidFill>
            <a:schemeClr val="bg1"/>
          </a:solidFill>
        </p:spPr>
        <p:txBody>
          <a:bodyPr>
            <a:normAutofit lnSpcReduction="10000"/>
          </a:bodyPr>
          <a:lstStyle/>
          <a:p>
            <a:pPr marL="338138" indent="-276225">
              <a:buFont typeface="Wingdings" panose="05000000000000000000" pitchFamily="2" charset="2"/>
              <a:buChar char="q"/>
            </a:pPr>
            <a:r>
              <a:rPr lang="en-US" dirty="0">
                <a:solidFill>
                  <a:schemeClr val="tx1"/>
                </a:solidFill>
                <a:latin typeface="+mj-lt"/>
              </a:rPr>
              <a:t>Document medical necessity with current functional impairment directly related to mental health symptoms on the RCS.</a:t>
            </a:r>
          </a:p>
          <a:p>
            <a:pPr marL="338138" indent="-276225">
              <a:buFont typeface="Wingdings" panose="05000000000000000000" pitchFamily="2" charset="2"/>
              <a:buChar char="q"/>
            </a:pPr>
            <a:r>
              <a:rPr lang="en-US" dirty="0">
                <a:solidFill>
                  <a:schemeClr val="tx1"/>
                </a:solidFill>
                <a:latin typeface="+mj-lt"/>
              </a:rPr>
              <a:t>Complete only the age appropriate screening form on the RCS. </a:t>
            </a:r>
          </a:p>
          <a:p>
            <a:pPr marL="338138" indent="-276225">
              <a:buFont typeface="Wingdings" panose="05000000000000000000" pitchFamily="2" charset="2"/>
              <a:buChar char="q"/>
            </a:pPr>
            <a:endParaRPr lang="en-US" dirty="0">
              <a:solidFill>
                <a:schemeClr val="tx1"/>
              </a:solidFill>
              <a:latin typeface="+mj-lt"/>
            </a:endParaRPr>
          </a:p>
          <a:p>
            <a:pPr marL="338138" indent="-276225">
              <a:buFont typeface="Wingdings" panose="05000000000000000000" pitchFamily="2" charset="2"/>
              <a:buChar char="q"/>
            </a:pPr>
            <a:r>
              <a:rPr lang="en-US" dirty="0">
                <a:solidFill>
                  <a:schemeClr val="tx1"/>
                </a:solidFill>
                <a:latin typeface="+mj-lt"/>
              </a:rPr>
              <a:t>Sign the RCS &amp; submit all pages 2 weeks before the expiration date of current authorization.</a:t>
            </a:r>
            <a:r>
              <a:rPr lang="en-US" dirty="0">
                <a:latin typeface="+mj-lt"/>
              </a:rPr>
              <a:t> </a:t>
            </a:r>
          </a:p>
          <a:p>
            <a:pPr marL="354521" lvl="1" indent="0">
              <a:buNone/>
            </a:pPr>
            <a:r>
              <a:rPr lang="en-US" b="1" dirty="0">
                <a:solidFill>
                  <a:srgbClr val="00B0F0"/>
                </a:solidFill>
                <a:latin typeface="+mj-lt"/>
              </a:rPr>
              <a:t>	</a:t>
            </a:r>
            <a:endParaRPr lang="en-US" dirty="0">
              <a:latin typeface="+mj-lt"/>
            </a:endParaRPr>
          </a:p>
          <a:p>
            <a:pPr marL="338138" indent="-276225">
              <a:buFont typeface="Wingdings" panose="05000000000000000000" pitchFamily="2" charset="2"/>
              <a:buChar char="q"/>
            </a:pPr>
            <a:r>
              <a:rPr lang="en-US" dirty="0">
                <a:solidFill>
                  <a:schemeClr val="tx1"/>
                </a:solidFill>
                <a:latin typeface="+mj-lt"/>
              </a:rPr>
              <a:t>If there has been a lapse in service or a new service is being requested, indicate the start date for the requested 6 month authorization period </a:t>
            </a:r>
          </a:p>
          <a:p>
            <a:pPr marL="338138" indent="-276225">
              <a:buFont typeface="Wingdings" panose="05000000000000000000" pitchFamily="2" charset="2"/>
              <a:buChar char="q"/>
            </a:pPr>
            <a:r>
              <a:rPr lang="en-US" dirty="0">
                <a:solidFill>
                  <a:schemeClr val="tx1"/>
                </a:solidFill>
                <a:latin typeface="+mj-lt"/>
              </a:rPr>
              <a:t>Once authorization is approved, update the Client Plan with new goals/objectives for the next 6 months. Client must sign plan. File in chart – do not send. Use your one Psychiatric Diagnostic </a:t>
            </a:r>
            <a:r>
              <a:rPr lang="en-US" dirty="0" err="1">
                <a:solidFill>
                  <a:schemeClr val="tx1"/>
                </a:solidFill>
                <a:latin typeface="+mj-lt"/>
              </a:rPr>
              <a:t>Eval</a:t>
            </a:r>
            <a:r>
              <a:rPr lang="en-US" dirty="0">
                <a:solidFill>
                  <a:schemeClr val="tx1"/>
                </a:solidFill>
                <a:latin typeface="+mj-lt"/>
              </a:rPr>
              <a:t> code to update Assessment / Plan.  Client need not be present for this write-up.  Claim one unit of 90791.</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31</a:t>
            </a:fld>
            <a:endParaRPr lang="en-US" dirty="0"/>
          </a:p>
        </p:txBody>
      </p:sp>
      <p:sp>
        <p:nvSpPr>
          <p:cNvPr id="8" name="Title 5"/>
          <p:cNvSpPr>
            <a:spLocks noGrp="1"/>
          </p:cNvSpPr>
          <p:nvPr>
            <p:ph type="title"/>
          </p:nvPr>
        </p:nvSpPr>
        <p:spPr>
          <a:xfrm>
            <a:off x="1143000" y="278230"/>
            <a:ext cx="10058400" cy="1450757"/>
          </a:xfrm>
          <a:solidFill>
            <a:schemeClr val="bg1"/>
          </a:solidFill>
        </p:spPr>
        <p:txBody>
          <a:bodyPr>
            <a:normAutofit/>
          </a:bodyPr>
          <a:lstStyle/>
          <a:p>
            <a:r>
              <a:rPr lang="en-US" dirty="0"/>
              <a:t>Checklist for 6 Month Reauthorization </a:t>
            </a:r>
            <a:endParaRPr lang="en-US" dirty="0">
              <a:solidFill>
                <a:srgbClr val="0070C0"/>
              </a:solidFill>
            </a:endParaRPr>
          </a:p>
        </p:txBody>
      </p:sp>
    </p:spTree>
    <p:extLst>
      <p:ext uri="{BB962C8B-B14F-4D97-AF65-F5344CB8AC3E}">
        <p14:creationId xmlns:p14="http://schemas.microsoft.com/office/powerpoint/2010/main" val="311662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906000" cy="1295400"/>
          </a:xfrm>
        </p:spPr>
        <p:txBody>
          <a:bodyPr>
            <a:normAutofit fontScale="90000"/>
          </a:bodyPr>
          <a:lstStyle/>
          <a:p>
            <a:pPr algn="ctr"/>
            <a:br>
              <a:rPr lang="en-US" sz="2700" dirty="0"/>
            </a:br>
            <a:br>
              <a:rPr lang="en-US" sz="2700" dirty="0"/>
            </a:br>
            <a:endParaRPr lang="en-US" dirty="0">
              <a:solidFill>
                <a:srgbClr val="FF0000"/>
              </a:solidFill>
            </a:endParaRPr>
          </a:p>
        </p:txBody>
      </p:sp>
      <p:sp>
        <p:nvSpPr>
          <p:cNvPr id="3" name="Slide Number Placeholder 2"/>
          <p:cNvSpPr>
            <a:spLocks noGrp="1"/>
          </p:cNvSpPr>
          <p:nvPr>
            <p:ph type="sldNum" sz="quarter" idx="12"/>
          </p:nvPr>
        </p:nvSpPr>
        <p:spPr/>
        <p:txBody>
          <a:bodyPr/>
          <a:lstStyle/>
          <a:p>
            <a:fld id="{700861E1-0C85-490F-A709-222B40EEEBBE}" type="slidenum">
              <a:rPr lang="en-US" smtClean="0"/>
              <a:t>32</a:t>
            </a:fld>
            <a:endParaRPr lang="en-US" dirty="0"/>
          </a:p>
        </p:txBody>
      </p:sp>
      <p:sp>
        <p:nvSpPr>
          <p:cNvPr id="4" name="Content Placeholder 3"/>
          <p:cNvSpPr>
            <a:spLocks noGrp="1"/>
          </p:cNvSpPr>
          <p:nvPr>
            <p:ph sz="quarter" idx="1"/>
          </p:nvPr>
        </p:nvSpPr>
        <p:spPr>
          <a:xfrm>
            <a:off x="1143000" y="1758309"/>
            <a:ext cx="9982200" cy="4566291"/>
          </a:xfrm>
          <a:solidFill>
            <a:schemeClr val="bg1"/>
          </a:solidFill>
        </p:spPr>
        <p:txBody>
          <a:bodyPr>
            <a:noAutofit/>
          </a:bodyPr>
          <a:lstStyle/>
          <a:p>
            <a:pPr marL="61913" indent="0">
              <a:buNone/>
            </a:pPr>
            <a:r>
              <a:rPr lang="en-US" dirty="0">
                <a:solidFill>
                  <a:schemeClr val="tx1"/>
                </a:solidFill>
              </a:rPr>
              <a:t>T</a:t>
            </a:r>
            <a:r>
              <a:rPr lang="en-US" dirty="0">
                <a:solidFill>
                  <a:schemeClr val="tx1"/>
                </a:solidFill>
                <a:latin typeface="+mj-lt"/>
              </a:rPr>
              <a:t>wo units of service to complete Annual Assessment &amp; Client Plan (use Psychiatric Diagnostic Eval code)</a:t>
            </a:r>
          </a:p>
          <a:p>
            <a:pPr lvl="1">
              <a:buFont typeface="Arial" panose="020B0604020202020204" pitchFamily="34" charset="0"/>
              <a:buChar char="•"/>
            </a:pPr>
            <a:r>
              <a:rPr lang="en-US" sz="2200" dirty="0">
                <a:solidFill>
                  <a:schemeClr val="tx1"/>
                </a:solidFill>
              </a:rPr>
              <a:t>Assessment update and new client plan must be completed in the first two units of service after extension authorization.</a:t>
            </a:r>
          </a:p>
          <a:p>
            <a:pPr lvl="1">
              <a:buFont typeface="Arial" panose="020B0604020202020204" pitchFamily="34" charset="0"/>
              <a:buChar char="•"/>
            </a:pPr>
            <a:r>
              <a:rPr lang="en-US" sz="2200" dirty="0">
                <a:solidFill>
                  <a:schemeClr val="tx1"/>
                </a:solidFill>
                <a:latin typeface="+mj-lt"/>
              </a:rPr>
              <a:t>For next six months:</a:t>
            </a:r>
          </a:p>
          <a:p>
            <a:pPr lvl="1">
              <a:buFont typeface="Arial" panose="020B0604020202020204" pitchFamily="34" charset="0"/>
              <a:buChar char="•"/>
            </a:pPr>
            <a:r>
              <a:rPr lang="en-US" sz="2200" dirty="0">
                <a:solidFill>
                  <a:schemeClr val="tx1"/>
                </a:solidFill>
                <a:latin typeface="+mj-lt"/>
              </a:rPr>
              <a:t>20 Therapy sessions – </a:t>
            </a:r>
            <a:r>
              <a:rPr lang="en-US" sz="2200" dirty="0">
                <a:solidFill>
                  <a:schemeClr val="tx1"/>
                </a:solidFill>
              </a:rPr>
              <a:t>Any combination of </a:t>
            </a:r>
            <a:r>
              <a:rPr lang="en-US" sz="2200" dirty="0">
                <a:solidFill>
                  <a:schemeClr val="tx1"/>
                </a:solidFill>
                <a:latin typeface="+mj-lt"/>
              </a:rPr>
              <a:t>Individual, Family &amp;/or Group Therapy as long as the modality is specified in the plan.</a:t>
            </a:r>
          </a:p>
          <a:p>
            <a:pPr lvl="2">
              <a:buFont typeface="Arial" panose="020B0604020202020204" pitchFamily="34" charset="0"/>
              <a:buChar char="•"/>
            </a:pPr>
            <a:r>
              <a:rPr lang="en-US" sz="1800" dirty="0">
                <a:solidFill>
                  <a:schemeClr val="tx1"/>
                </a:solidFill>
                <a:latin typeface="+mj-lt"/>
              </a:rPr>
              <a:t>Individual (30, 60, 90 minutes – if approved by UM)</a:t>
            </a:r>
          </a:p>
          <a:p>
            <a:pPr lvl="2">
              <a:buFont typeface="Arial" panose="020B0604020202020204" pitchFamily="34" charset="0"/>
              <a:buChar char="•"/>
            </a:pPr>
            <a:r>
              <a:rPr lang="en-US" sz="1800" dirty="0">
                <a:solidFill>
                  <a:schemeClr val="tx1"/>
                </a:solidFill>
                <a:latin typeface="+mj-lt"/>
              </a:rPr>
              <a:t>Family Therapy (60, 90 minutes)</a:t>
            </a:r>
          </a:p>
          <a:p>
            <a:pPr lvl="2">
              <a:buFont typeface="Arial" panose="020B0604020202020204" pitchFamily="34" charset="0"/>
              <a:buChar char="•"/>
            </a:pPr>
            <a:r>
              <a:rPr lang="en-US" sz="1800" dirty="0">
                <a:solidFill>
                  <a:schemeClr val="tx1"/>
                </a:solidFill>
                <a:latin typeface="+mj-lt"/>
              </a:rPr>
              <a:t>Group Therapy (90 minutes) </a:t>
            </a:r>
          </a:p>
          <a:p>
            <a:pPr lvl="1">
              <a:buFont typeface="Arial" panose="020B0604020202020204" pitchFamily="34" charset="0"/>
              <a:buChar char="•"/>
            </a:pPr>
            <a:r>
              <a:rPr lang="en-US" sz="2200" dirty="0">
                <a:solidFill>
                  <a:schemeClr val="tx1"/>
                </a:solidFill>
                <a:latin typeface="+mj-lt"/>
              </a:rPr>
              <a:t>2 hours - Brokerage/Linkage (30 and 60 minutes increments) </a:t>
            </a:r>
          </a:p>
          <a:p>
            <a:pPr lvl="1">
              <a:buFont typeface="Arial" panose="020B0604020202020204" pitchFamily="34" charset="0"/>
              <a:buChar char="•"/>
            </a:pPr>
            <a:r>
              <a:rPr lang="en-US" sz="2200" dirty="0">
                <a:solidFill>
                  <a:schemeClr val="tx1"/>
                </a:solidFill>
                <a:latin typeface="+mj-lt"/>
              </a:rPr>
              <a:t>2 hours – Collateral (10 and 45 minutes increments) </a:t>
            </a:r>
          </a:p>
          <a:p>
            <a:pPr marL="0" indent="0">
              <a:buNone/>
            </a:pPr>
            <a:endParaRPr lang="en-US" dirty="0">
              <a:solidFill>
                <a:schemeClr val="tx1"/>
              </a:solidFill>
              <a:latin typeface="+mj-lt"/>
            </a:endParaRP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Title 5"/>
          <p:cNvSpPr txBox="1">
            <a:spLocks/>
          </p:cNvSpPr>
          <p:nvPr/>
        </p:nvSpPr>
        <p:spPr>
          <a:xfrm>
            <a:off x="1066800" y="285803"/>
            <a:ext cx="9911499"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Standard Annual Extension Package:</a:t>
            </a:r>
          </a:p>
          <a:p>
            <a:r>
              <a:rPr lang="en-US" sz="4400" dirty="0"/>
              <a:t>For an additional 6 months</a:t>
            </a:r>
          </a:p>
        </p:txBody>
      </p:sp>
    </p:spTree>
    <p:extLst>
      <p:ext uri="{BB962C8B-B14F-4D97-AF65-F5344CB8AC3E}">
        <p14:creationId xmlns:p14="http://schemas.microsoft.com/office/powerpoint/2010/main" val="1130787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33</a:t>
            </a:fld>
            <a:endParaRPr lang="en-US" dirty="0"/>
          </a:p>
        </p:txBody>
      </p:sp>
      <p:sp>
        <p:nvSpPr>
          <p:cNvPr id="9" name="Title 5"/>
          <p:cNvSpPr>
            <a:spLocks noGrp="1"/>
          </p:cNvSpPr>
          <p:nvPr>
            <p:ph type="title"/>
          </p:nvPr>
        </p:nvSpPr>
        <p:spPr>
          <a:xfrm>
            <a:off x="1126160" y="287407"/>
            <a:ext cx="10380040" cy="1450757"/>
          </a:xfrm>
          <a:noFill/>
        </p:spPr>
        <p:txBody>
          <a:bodyPr>
            <a:normAutofit/>
          </a:bodyPr>
          <a:lstStyle/>
          <a:p>
            <a:r>
              <a:rPr lang="en-US" dirty="0"/>
              <a:t>Checklist for Annual Reauthorization</a:t>
            </a:r>
            <a:endParaRPr lang="en-US" dirty="0">
              <a:solidFill>
                <a:srgbClr val="0070C0"/>
              </a:solidFill>
            </a:endParaRPr>
          </a:p>
        </p:txBody>
      </p:sp>
      <p:sp>
        <p:nvSpPr>
          <p:cNvPr id="11" name="Content Placeholder 6"/>
          <p:cNvSpPr txBox="1">
            <a:spLocks/>
          </p:cNvSpPr>
          <p:nvPr/>
        </p:nvSpPr>
        <p:spPr>
          <a:xfrm>
            <a:off x="1239850" y="1998899"/>
            <a:ext cx="9972633" cy="4023360"/>
          </a:xfrm>
          <a:prstGeom prst="rect">
            <a:avLst/>
          </a:prstGeom>
          <a:solidFill>
            <a:schemeClr val="bg1"/>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96875" indent="-334963">
              <a:buFont typeface="Wingdings" panose="05000000000000000000" pitchFamily="2" charset="2"/>
              <a:buChar char="q"/>
            </a:pPr>
            <a:r>
              <a:rPr lang="en-US" dirty="0">
                <a:solidFill>
                  <a:schemeClr val="tx1"/>
                </a:solidFill>
                <a:latin typeface="+mj-lt"/>
              </a:rPr>
              <a:t>Document medical necessity with current functional impairment directly related to mental health symptoms on the RCS.</a:t>
            </a:r>
          </a:p>
          <a:p>
            <a:pPr marL="396875" indent="-334963">
              <a:buFont typeface="Wingdings" panose="05000000000000000000" pitchFamily="2" charset="2"/>
              <a:buChar char="q"/>
            </a:pPr>
            <a:r>
              <a:rPr lang="en-US" dirty="0">
                <a:solidFill>
                  <a:schemeClr val="tx1"/>
                </a:solidFill>
                <a:latin typeface="+mj-lt"/>
              </a:rPr>
              <a:t>Complete only the applicable screening form on the RCS. Choose one according to age of client. </a:t>
            </a:r>
          </a:p>
          <a:p>
            <a:pPr marL="396875" indent="-334963">
              <a:buFont typeface="Wingdings" panose="05000000000000000000" pitchFamily="2" charset="2"/>
              <a:buChar char="q"/>
            </a:pPr>
            <a:r>
              <a:rPr lang="en-US" dirty="0">
                <a:solidFill>
                  <a:schemeClr val="tx1"/>
                </a:solidFill>
                <a:latin typeface="+mj-lt"/>
              </a:rPr>
              <a:t>Sign the RCS &amp; Submit all pages 15 days prior to expiration date of current authorization. </a:t>
            </a:r>
          </a:p>
          <a:p>
            <a:pPr marL="396875" lvl="1" indent="-334963">
              <a:buNone/>
            </a:pPr>
            <a:r>
              <a:rPr lang="en-US" b="1" dirty="0">
                <a:solidFill>
                  <a:schemeClr val="tx1"/>
                </a:solidFill>
                <a:latin typeface="+mj-lt"/>
              </a:rPr>
              <a:t>	</a:t>
            </a:r>
            <a:r>
              <a:rPr lang="en-US" dirty="0">
                <a:solidFill>
                  <a:schemeClr val="tx1"/>
                </a:solidFill>
                <a:latin typeface="+mj-lt"/>
              </a:rPr>
              <a:t>MHP FFS Providers fax RCS to (510) 567-8148</a:t>
            </a:r>
          </a:p>
          <a:p>
            <a:pPr marL="396875" indent="-334963">
              <a:buFont typeface="Wingdings" panose="05000000000000000000" pitchFamily="2" charset="2"/>
              <a:buChar char="q"/>
            </a:pPr>
            <a:r>
              <a:rPr lang="en-US" dirty="0">
                <a:solidFill>
                  <a:schemeClr val="tx1"/>
                </a:solidFill>
                <a:latin typeface="+mj-lt"/>
              </a:rPr>
              <a:t>If there has been a lapse in service or a new service is being requested, indicate the start date for the requested 6 month authorization period </a:t>
            </a:r>
          </a:p>
          <a:p>
            <a:pPr marL="396875" indent="-334963">
              <a:buFont typeface="Wingdings" panose="05000000000000000000" pitchFamily="2" charset="2"/>
              <a:buChar char="q"/>
            </a:pPr>
            <a:r>
              <a:rPr lang="en-US" dirty="0">
                <a:solidFill>
                  <a:schemeClr val="tx1"/>
                </a:solidFill>
                <a:latin typeface="+mj-lt"/>
              </a:rPr>
              <a:t>Once authorization is received complete a new assessment using the Long Form and new Client Plan.  One or two Assessment/Plan units could be used for the write up for Annual Assessment and Annual Plan. Each unit must be claimed on a separate day.  File in chart – do not send. </a:t>
            </a:r>
          </a:p>
        </p:txBody>
      </p:sp>
    </p:spTree>
    <p:extLst>
      <p:ext uri="{BB962C8B-B14F-4D97-AF65-F5344CB8AC3E}">
        <p14:creationId xmlns:p14="http://schemas.microsoft.com/office/powerpoint/2010/main" val="170726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2092"/>
            <a:ext cx="9144000" cy="1450757"/>
          </a:xfrm>
        </p:spPr>
        <p:txBody>
          <a:bodyPr>
            <a:normAutofit/>
          </a:bodyPr>
          <a:lstStyle/>
          <a:p>
            <a:r>
              <a:rPr lang="en-US" sz="4400" dirty="0"/>
              <a:t>Assessment and Plan </a:t>
            </a:r>
            <a:br>
              <a:rPr lang="en-US" sz="4400" dirty="0"/>
            </a:br>
            <a:r>
              <a:rPr lang="en-US" dirty="0"/>
              <a:t>D</a:t>
            </a:r>
            <a:r>
              <a:rPr lang="en-US" sz="4400" dirty="0"/>
              <a:t>ue </a:t>
            </a:r>
            <a:r>
              <a:rPr lang="en-US" dirty="0"/>
              <a:t>D</a:t>
            </a:r>
            <a:r>
              <a:rPr lang="en-US" sz="4400" dirty="0"/>
              <a:t>ates </a:t>
            </a:r>
          </a:p>
        </p:txBody>
      </p:sp>
      <p:sp>
        <p:nvSpPr>
          <p:cNvPr id="3" name="Text Placeholder 2"/>
          <p:cNvSpPr>
            <a:spLocks noGrp="1"/>
          </p:cNvSpPr>
          <p:nvPr>
            <p:ph type="body" idx="1"/>
          </p:nvPr>
        </p:nvSpPr>
        <p:spPr>
          <a:ln w="28575">
            <a:solidFill>
              <a:schemeClr val="bg1"/>
            </a:solidFill>
          </a:ln>
        </p:spPr>
        <p:txBody>
          <a:bodyPr/>
          <a:lstStyle/>
          <a:p>
            <a:pPr algn="ctr"/>
            <a:r>
              <a:rPr lang="en-US" b="1" dirty="0"/>
              <a:t>At every 6 month Re-authorization</a:t>
            </a:r>
          </a:p>
        </p:txBody>
      </p:sp>
      <p:sp>
        <p:nvSpPr>
          <p:cNvPr id="4" name="Content Placeholder 3"/>
          <p:cNvSpPr>
            <a:spLocks noGrp="1"/>
          </p:cNvSpPr>
          <p:nvPr>
            <p:ph sz="half" idx="2"/>
          </p:nvPr>
        </p:nvSpPr>
        <p:spPr>
          <a:solidFill>
            <a:schemeClr val="bg1"/>
          </a:solidFill>
        </p:spPr>
        <p:txBody>
          <a:bodyPr/>
          <a:lstStyle/>
          <a:p>
            <a:pPr marL="288925" indent="-288925">
              <a:buClr>
                <a:srgbClr val="00B050"/>
              </a:buClr>
              <a:buFont typeface="Wingdings" panose="05000000000000000000" pitchFamily="2" charset="2"/>
              <a:buChar char="ü"/>
            </a:pPr>
            <a:r>
              <a:rPr lang="en-US" dirty="0"/>
              <a:t>Make sure RCS is submitted in time to ensure that authorization to provide services is approved. RCS can be submitted up to two (2) weeks prior to 6 months from previous authorization date.</a:t>
            </a:r>
          </a:p>
          <a:p>
            <a:pPr marL="288925" indent="-288925">
              <a:buClr>
                <a:srgbClr val="00B050"/>
              </a:buClr>
              <a:buFont typeface="Wingdings" panose="05000000000000000000" pitchFamily="2" charset="2"/>
              <a:buChar char="ü"/>
            </a:pPr>
            <a:r>
              <a:rPr lang="en-US" dirty="0"/>
              <a:t>New Plan with client approval and signature</a:t>
            </a:r>
          </a:p>
          <a:p>
            <a:pPr marL="288925" indent="-288925">
              <a:buClr>
                <a:srgbClr val="00B050"/>
              </a:buClr>
              <a:buFont typeface="Wingdings" panose="05000000000000000000" pitchFamily="2" charset="2"/>
              <a:buChar char="ü"/>
            </a:pPr>
            <a:r>
              <a:rPr lang="en-US" dirty="0"/>
              <a:t>New Assessment is </a:t>
            </a:r>
            <a:r>
              <a:rPr lang="en-US" b="1" dirty="0"/>
              <a:t>not</a:t>
            </a:r>
            <a:r>
              <a:rPr lang="en-US" dirty="0"/>
              <a:t> required </a:t>
            </a:r>
          </a:p>
        </p:txBody>
      </p:sp>
      <p:sp>
        <p:nvSpPr>
          <p:cNvPr id="5" name="Text Placeholder 4"/>
          <p:cNvSpPr>
            <a:spLocks noGrp="1"/>
          </p:cNvSpPr>
          <p:nvPr>
            <p:ph type="body" sz="quarter" idx="3"/>
          </p:nvPr>
        </p:nvSpPr>
        <p:spPr>
          <a:ln w="28575">
            <a:solidFill>
              <a:schemeClr val="bg1"/>
            </a:solidFill>
          </a:ln>
        </p:spPr>
        <p:txBody>
          <a:bodyPr/>
          <a:lstStyle/>
          <a:p>
            <a:pPr algn="ctr"/>
            <a:r>
              <a:rPr lang="en-US" b="1" dirty="0"/>
              <a:t>At every 12 month/Annual Re-authorization</a:t>
            </a:r>
          </a:p>
        </p:txBody>
      </p:sp>
      <p:sp>
        <p:nvSpPr>
          <p:cNvPr id="6" name="Content Placeholder 5"/>
          <p:cNvSpPr>
            <a:spLocks noGrp="1"/>
          </p:cNvSpPr>
          <p:nvPr>
            <p:ph sz="quarter" idx="4"/>
          </p:nvPr>
        </p:nvSpPr>
        <p:spPr>
          <a:solidFill>
            <a:schemeClr val="bg1"/>
          </a:solidFill>
        </p:spPr>
        <p:txBody>
          <a:bodyPr/>
          <a:lstStyle/>
          <a:p>
            <a:pPr marL="288925" indent="-288925">
              <a:buClr>
                <a:srgbClr val="00B050"/>
              </a:buClr>
              <a:buFont typeface="Wingdings" panose="05000000000000000000" pitchFamily="2" charset="2"/>
              <a:buChar char="ü"/>
            </a:pPr>
            <a:r>
              <a:rPr lang="en-US" dirty="0"/>
              <a:t>Make sure RCS is submitted in time to ensure that authorization to provide services is approved. RCS can be submitted up to two (2) weeks prior to 6 months from previous authorization date.</a:t>
            </a:r>
          </a:p>
          <a:p>
            <a:pPr marL="288925" indent="-288925">
              <a:buClr>
                <a:srgbClr val="00B050"/>
              </a:buClr>
              <a:buFont typeface="Wingdings" panose="05000000000000000000" pitchFamily="2" charset="2"/>
              <a:buChar char="ü"/>
            </a:pPr>
            <a:r>
              <a:rPr lang="en-US" dirty="0"/>
              <a:t> New Plan with client approval and signature</a:t>
            </a:r>
          </a:p>
          <a:p>
            <a:pPr marL="288925" indent="-288925">
              <a:buClr>
                <a:srgbClr val="00B050"/>
              </a:buClr>
              <a:buFont typeface="Wingdings" panose="05000000000000000000" pitchFamily="2" charset="2"/>
              <a:buChar char="ü"/>
            </a:pPr>
            <a:r>
              <a:rPr lang="en-US" dirty="0"/>
              <a:t> New Assessment (that includes any relevant updates). </a:t>
            </a:r>
            <a:r>
              <a:rPr lang="en-US" dirty="0">
                <a:solidFill>
                  <a:srgbClr val="FF0000"/>
                </a:solidFill>
              </a:rPr>
              <a:t>ACBH Long Form Assessment  REQUIRED</a:t>
            </a:r>
          </a:p>
        </p:txBody>
      </p:sp>
      <p:sp>
        <p:nvSpPr>
          <p:cNvPr id="7" name="Footer Placeholder 6"/>
          <p:cNvSpPr>
            <a:spLocks noGrp="1"/>
          </p:cNvSpPr>
          <p:nvPr>
            <p:ph type="ftr" sz="quarter" idx="11"/>
          </p:nvPr>
        </p:nvSpPr>
        <p:spPr/>
        <p:txBody>
          <a:bodyPr/>
          <a:lstStyle/>
          <a:p>
            <a:r>
              <a:rPr lang="en-US"/>
              <a:t>MHP FFS - Version 06.4.19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t>34</a:t>
            </a:fld>
            <a:endParaRPr lang="en-US" dirty="0"/>
          </a:p>
        </p:txBody>
      </p:sp>
    </p:spTree>
    <p:extLst>
      <p:ext uri="{BB962C8B-B14F-4D97-AF65-F5344CB8AC3E}">
        <p14:creationId xmlns:p14="http://schemas.microsoft.com/office/powerpoint/2010/main" val="326722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Services</a:t>
            </a:r>
          </a:p>
        </p:txBody>
      </p:sp>
      <p:sp>
        <p:nvSpPr>
          <p:cNvPr id="4" name="Content Placeholder 3"/>
          <p:cNvSpPr>
            <a:spLocks noGrp="1"/>
          </p:cNvSpPr>
          <p:nvPr>
            <p:ph sz="half" idx="2"/>
          </p:nvPr>
        </p:nvSpPr>
        <p:spPr>
          <a:xfrm>
            <a:off x="1097280" y="1740568"/>
            <a:ext cx="10058400" cy="4343400"/>
          </a:xfrm>
        </p:spPr>
        <p:txBody>
          <a:bodyPr>
            <a:noAutofit/>
          </a:bodyPr>
          <a:lstStyle/>
          <a:p>
            <a:pPr marL="228600" indent="-228600">
              <a:lnSpc>
                <a:spcPct val="100000"/>
              </a:lnSpc>
              <a:buFont typeface="Arial" panose="020B0604020202020204" pitchFamily="34" charset="0"/>
              <a:buChar char="•"/>
            </a:pPr>
            <a:r>
              <a:rPr lang="en-US" sz="2200" dirty="0"/>
              <a:t>The package of services is expected to cover the six month authorization period. Services might need to be rationed in order to adequately provide coverage until reauthorization.</a:t>
            </a:r>
          </a:p>
          <a:p>
            <a:pPr marL="228600" indent="-228600">
              <a:buFont typeface="Arial" panose="020B0604020202020204" pitchFamily="34" charset="0"/>
              <a:buChar char="•"/>
            </a:pPr>
            <a:r>
              <a:rPr lang="en-US" sz="2200" dirty="0"/>
              <a:t>Additional services (i.e. services beyond the package) can only be related to crisis situations. Depending on when the crisis happens, services frequency might need to be adjusted to provide consistent (but less frequent) therapy until reauthorization. Crisis services should be claimed as therapy.</a:t>
            </a:r>
          </a:p>
          <a:p>
            <a:pPr marL="228600" indent="-228600">
              <a:buFont typeface="Arial" panose="020B0604020202020204" pitchFamily="34" charset="0"/>
              <a:buChar char="•"/>
            </a:pPr>
            <a:r>
              <a:rPr lang="en-US" sz="2200" dirty="0"/>
              <a:t>It is expected that 50% of clients served by providers will be extended beyond the initial 6 month authorization period.</a:t>
            </a:r>
          </a:p>
          <a:p>
            <a:pPr marL="228600" indent="-228600">
              <a:buFont typeface="Arial" panose="020B0604020202020204" pitchFamily="34" charset="0"/>
              <a:buChar char="•"/>
            </a:pPr>
            <a:r>
              <a:rPr lang="en-US" sz="2200" dirty="0"/>
              <a:t>If services in addition to the standard package are clinically required and remaining services cannot be adjusted, please contact Utilization Management at </a:t>
            </a:r>
            <a:r>
              <a:rPr lang="fr-FR" sz="2200" dirty="0"/>
              <a:t>(510) 567-8141 </a:t>
            </a:r>
            <a:r>
              <a:rPr lang="en-US" sz="2200" dirty="0"/>
              <a:t>for approval.</a:t>
            </a:r>
          </a:p>
        </p:txBody>
      </p:sp>
      <p:sp>
        <p:nvSpPr>
          <p:cNvPr id="7" name="Footer Placeholder 6"/>
          <p:cNvSpPr>
            <a:spLocks noGrp="1"/>
          </p:cNvSpPr>
          <p:nvPr>
            <p:ph type="ftr" sz="quarter" idx="11"/>
          </p:nvPr>
        </p:nvSpPr>
        <p:spPr/>
        <p:txBody>
          <a:bodyPr/>
          <a:lstStyle/>
          <a:p>
            <a:r>
              <a:rPr lang="en-US"/>
              <a:t>MHP FFS - Version 06.4.19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t>35</a:t>
            </a:fld>
            <a:endParaRPr lang="en-US" dirty="0"/>
          </a:p>
        </p:txBody>
      </p:sp>
    </p:spTree>
    <p:extLst>
      <p:ext uri="{BB962C8B-B14F-4D97-AF65-F5344CB8AC3E}">
        <p14:creationId xmlns:p14="http://schemas.microsoft.com/office/powerpoint/2010/main" val="422586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5803"/>
            <a:ext cx="10058400" cy="1450757"/>
          </a:xfrm>
        </p:spPr>
        <p:txBody>
          <a:bodyPr>
            <a:normAutofit/>
          </a:bodyPr>
          <a:lstStyle/>
          <a:p>
            <a:r>
              <a:rPr lang="en-US" dirty="0"/>
              <a:t>Specialty Services</a:t>
            </a:r>
          </a:p>
        </p:txBody>
      </p:sp>
      <p:sp>
        <p:nvSpPr>
          <p:cNvPr id="6" name="Content Placeholder 5"/>
          <p:cNvSpPr>
            <a:spLocks noGrp="1"/>
          </p:cNvSpPr>
          <p:nvPr>
            <p:ph idx="1"/>
          </p:nvPr>
        </p:nvSpPr>
        <p:spPr>
          <a:xfrm>
            <a:off x="1212676" y="1844040"/>
            <a:ext cx="10058400" cy="4328160"/>
          </a:xfrm>
        </p:spPr>
        <p:txBody>
          <a:bodyPr>
            <a:normAutofit fontScale="92500"/>
          </a:bodyPr>
          <a:lstStyle/>
          <a:p>
            <a:pPr marL="0" indent="0">
              <a:buNone/>
            </a:pPr>
            <a:r>
              <a:rPr lang="en-US" sz="2400" b="1" dirty="0" err="1">
                <a:solidFill>
                  <a:schemeClr val="accent3"/>
                </a:solidFill>
                <a:latin typeface="+mj-lt"/>
              </a:rPr>
              <a:t>Psychodiagnostic</a:t>
            </a:r>
            <a:r>
              <a:rPr lang="en-US" sz="2400" b="1" dirty="0">
                <a:solidFill>
                  <a:schemeClr val="accent3"/>
                </a:solidFill>
                <a:latin typeface="+mj-lt"/>
              </a:rPr>
              <a:t> Evaluation/Psychological Testing</a:t>
            </a:r>
          </a:p>
          <a:p>
            <a:pPr lvl="1">
              <a:buFont typeface="Arial" panose="020B0604020202020204" pitchFamily="34" charset="0"/>
              <a:buChar char="•"/>
            </a:pPr>
            <a:r>
              <a:rPr lang="en-US" sz="2000" dirty="0">
                <a:latin typeface="+mj-lt"/>
              </a:rPr>
              <a:t>Any provider may request psychological testing for their client by submitting Psychological Testing Authorization Request (PTAR) form to ACCESS</a:t>
            </a:r>
          </a:p>
          <a:p>
            <a:pPr lvl="1">
              <a:buFont typeface="Arial" panose="020B0604020202020204" pitchFamily="34" charset="0"/>
              <a:buChar char="•"/>
            </a:pPr>
            <a:r>
              <a:rPr lang="en-US" sz="2000" dirty="0">
                <a:latin typeface="+mj-lt"/>
              </a:rPr>
              <a:t>Must be in treatment for a minimum of </a:t>
            </a:r>
            <a:r>
              <a:rPr lang="en-US" sz="2000" dirty="0"/>
              <a:t>three (</a:t>
            </a:r>
            <a:r>
              <a:rPr lang="en-US" sz="2000" dirty="0">
                <a:latin typeface="+mj-lt"/>
              </a:rPr>
              <a:t>3) months before requesting testing</a:t>
            </a:r>
          </a:p>
          <a:p>
            <a:pPr lvl="1">
              <a:buFont typeface="Arial" panose="020B0604020202020204" pitchFamily="34" charset="0"/>
              <a:buChar char="•"/>
            </a:pPr>
            <a:r>
              <a:rPr lang="en-US" sz="2200" dirty="0">
                <a:solidFill>
                  <a:srgbClr val="C00000"/>
                </a:solidFill>
                <a:latin typeface="+mj-lt"/>
                <a:hlinkClick r:id="rId2"/>
              </a:rPr>
              <a:t>http://www.acbhcs.org/providers/Forms/Forms.htm</a:t>
            </a:r>
            <a:endParaRPr lang="en-US" sz="2200" dirty="0">
              <a:solidFill>
                <a:srgbClr val="C00000"/>
              </a:solidFill>
              <a:latin typeface="+mj-lt"/>
            </a:endParaRPr>
          </a:p>
          <a:p>
            <a:pPr marL="0" indent="0">
              <a:buNone/>
            </a:pPr>
            <a:r>
              <a:rPr lang="en-US" sz="2400" b="1" dirty="0">
                <a:solidFill>
                  <a:schemeClr val="accent3"/>
                </a:solidFill>
                <a:latin typeface="+mj-lt"/>
              </a:rPr>
              <a:t>Children and Family Services (paid by Social Services) and Customized Services </a:t>
            </a:r>
          </a:p>
          <a:p>
            <a:pPr lvl="1">
              <a:buFont typeface="Arial" panose="020B0604020202020204" pitchFamily="34" charset="0"/>
              <a:buChar char="•"/>
            </a:pPr>
            <a:r>
              <a:rPr lang="en-US" sz="2000" dirty="0">
                <a:latin typeface="+mj-lt"/>
              </a:rPr>
              <a:t>Child Welfare Worker (CWW) initiates referral to ACCESS</a:t>
            </a:r>
          </a:p>
          <a:p>
            <a:pPr lvl="1">
              <a:buFont typeface="Arial" panose="020B0604020202020204" pitchFamily="34" charset="0"/>
              <a:buChar char="•"/>
            </a:pPr>
            <a:r>
              <a:rPr lang="en-US" sz="2000" dirty="0">
                <a:latin typeface="+mj-lt"/>
              </a:rPr>
              <a:t>For Customized Services, CWW must obtain supervisor approval</a:t>
            </a:r>
          </a:p>
          <a:p>
            <a:pPr lvl="1">
              <a:buFont typeface="Arial" panose="020B0604020202020204" pitchFamily="34" charset="0"/>
              <a:buChar char="•"/>
            </a:pPr>
            <a:r>
              <a:rPr lang="en-US" sz="2000" dirty="0">
                <a:latin typeface="+mj-lt"/>
              </a:rPr>
              <a:t>Providers must submit progress reports or treatment summaries to assigned CWW once every six months or upon request. When authorized by CWW use approved code for claiming this activity.</a:t>
            </a:r>
            <a:endParaRPr lang="en-US" sz="2400" dirty="0">
              <a:latin typeface="+mj-lt"/>
            </a:endParaRPr>
          </a:p>
          <a:p>
            <a:pPr marL="0">
              <a:buNone/>
            </a:pPr>
            <a:r>
              <a:rPr lang="en-US" sz="2400" b="1" dirty="0">
                <a:solidFill>
                  <a:schemeClr val="accent3"/>
                </a:solidFill>
                <a:latin typeface="+mj-lt"/>
              </a:rPr>
              <a:t>Probation and/or </a:t>
            </a:r>
            <a:r>
              <a:rPr lang="en-US" sz="2400" b="1" dirty="0" err="1">
                <a:solidFill>
                  <a:schemeClr val="accent3"/>
                </a:solidFill>
                <a:latin typeface="+mj-lt"/>
              </a:rPr>
              <a:t>CalWORKS</a:t>
            </a:r>
            <a:r>
              <a:rPr lang="en-US" sz="2400" b="1" dirty="0">
                <a:solidFill>
                  <a:schemeClr val="accent3"/>
                </a:solidFill>
                <a:latin typeface="+mj-lt"/>
              </a:rPr>
              <a:t> recipients</a:t>
            </a:r>
          </a:p>
          <a:p>
            <a:pPr lvl="1">
              <a:buFont typeface="Arial" panose="020B0604020202020204" pitchFamily="34" charset="0"/>
              <a:buChar char="•"/>
            </a:pPr>
            <a:r>
              <a:rPr lang="en-US" sz="2000" dirty="0">
                <a:latin typeface="+mj-lt"/>
              </a:rPr>
              <a:t>All initial authorizations must come through ACCESS and use assigned </a:t>
            </a:r>
            <a:r>
              <a:rPr lang="en-US" sz="2000" dirty="0" err="1">
                <a:latin typeface="+mj-lt"/>
              </a:rPr>
              <a:t>CalWORK</a:t>
            </a:r>
            <a:r>
              <a:rPr lang="en-US" sz="2000" dirty="0">
                <a:latin typeface="+mj-lt"/>
              </a:rPr>
              <a:t> codes.</a:t>
            </a:r>
          </a:p>
          <a:p>
            <a:pPr lvl="1"/>
            <a:endParaRPr lang="en-US" sz="2000" dirty="0"/>
          </a:p>
          <a:p>
            <a:pPr marL="201168" lvl="1" indent="0">
              <a:buNone/>
            </a:pPr>
            <a:endParaRPr lang="en-US" sz="2000" dirty="0"/>
          </a:p>
        </p:txBody>
      </p:sp>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36</a:t>
            </a:fld>
            <a:endParaRPr lang="en-US" dirty="0"/>
          </a:p>
        </p:txBody>
      </p:sp>
    </p:spTree>
    <p:extLst>
      <p:ext uri="{BB962C8B-B14F-4D97-AF65-F5344CB8AC3E}">
        <p14:creationId xmlns:p14="http://schemas.microsoft.com/office/powerpoint/2010/main" val="64212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mild-moderate impairment</a:t>
            </a:r>
          </a:p>
        </p:txBody>
      </p:sp>
      <p:sp>
        <p:nvSpPr>
          <p:cNvPr id="3" name="Content Placeholder 2"/>
          <p:cNvSpPr>
            <a:spLocks noGrp="1"/>
          </p:cNvSpPr>
          <p:nvPr>
            <p:ph idx="1"/>
          </p:nvPr>
        </p:nvSpPr>
        <p:spPr>
          <a:xfrm>
            <a:off x="1097280" y="2041171"/>
            <a:ext cx="10058400" cy="3621350"/>
          </a:xfrm>
        </p:spPr>
        <p:txBody>
          <a:bodyPr>
            <a:normAutofit/>
          </a:bodyPr>
          <a:lstStyle/>
          <a:p>
            <a:r>
              <a:rPr lang="en-US" dirty="0"/>
              <a:t>If a Provider is interested in continuing to work with a beneficiary whose condition improves to mild-to-moderate impairment, it is recommended that the Provider become a Beacon and/or Anthem Blue Cross provider.  If you choose not to join their panel, you could request a single case agreement to serve a particular client in need for continuity of care.</a:t>
            </a:r>
          </a:p>
          <a:p>
            <a:endParaRPr lang="en-US" dirty="0"/>
          </a:p>
          <a:p>
            <a:r>
              <a:rPr lang="en-US" dirty="0"/>
              <a:t>Beacon Health Options (855) 856-0577</a:t>
            </a:r>
          </a:p>
          <a:p>
            <a:r>
              <a:rPr lang="en-US" dirty="0"/>
              <a:t>Anthem Blue Cross (888) 831-2246</a:t>
            </a:r>
          </a:p>
          <a:p>
            <a:r>
              <a:rPr lang="en-US" dirty="0"/>
              <a:t>Kaiser </a:t>
            </a:r>
            <a:r>
              <a:rPr lang="en-US" dirty="0" err="1"/>
              <a:t>Permanante</a:t>
            </a:r>
            <a:r>
              <a:rPr lang="en-US" dirty="0"/>
              <a:t> (510) 752-1075</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37</a:t>
            </a:fld>
            <a:endParaRPr lang="en-US" dirty="0"/>
          </a:p>
        </p:txBody>
      </p:sp>
      <p:pic>
        <p:nvPicPr>
          <p:cNvPr id="1026" name="Picture 2" descr="Image result for kaiser perman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961021"/>
            <a:ext cx="2628900" cy="709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acon health strateg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9510" y="3780359"/>
            <a:ext cx="2519769"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them blue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629" y="2711442"/>
            <a:ext cx="3146425" cy="209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68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38</a:t>
            </a:fld>
            <a:endParaRPr lang="en-US" dirty="0"/>
          </a:p>
        </p:txBody>
      </p:sp>
      <p:sp>
        <p:nvSpPr>
          <p:cNvPr id="7" name="Title 6"/>
          <p:cNvSpPr>
            <a:spLocks noGrp="1"/>
          </p:cNvSpPr>
          <p:nvPr>
            <p:ph type="ctrTitle"/>
          </p:nvPr>
        </p:nvSpPr>
        <p:spPr>
          <a:solidFill>
            <a:schemeClr val="bg1">
              <a:lumMod val="95000"/>
            </a:schemeClr>
          </a:solidFill>
        </p:spPr>
        <p:txBody>
          <a:bodyPr/>
          <a:lstStyle/>
          <a:p>
            <a:r>
              <a:rPr lang="en-US" dirty="0"/>
              <a:t>Audits</a:t>
            </a:r>
          </a:p>
        </p:txBody>
      </p:sp>
    </p:spTree>
    <p:extLst>
      <p:ext uri="{BB962C8B-B14F-4D97-AF65-F5344CB8AC3E}">
        <p14:creationId xmlns:p14="http://schemas.microsoft.com/office/powerpoint/2010/main" val="2693477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74560"/>
            <a:ext cx="9658755" cy="758952"/>
          </a:xfrm>
        </p:spPr>
        <p:txBody>
          <a:bodyPr>
            <a:normAutofit/>
          </a:bodyPr>
          <a:lstStyle/>
          <a:p>
            <a:r>
              <a:rPr lang="en-US" dirty="0"/>
              <a:t>Auditing of Charts</a:t>
            </a:r>
          </a:p>
        </p:txBody>
      </p:sp>
      <p:sp>
        <p:nvSpPr>
          <p:cNvPr id="8" name="Content Placeholder 7"/>
          <p:cNvSpPr>
            <a:spLocks noGrp="1"/>
          </p:cNvSpPr>
          <p:nvPr>
            <p:ph idx="1"/>
          </p:nvPr>
        </p:nvSpPr>
        <p:spPr>
          <a:xfrm>
            <a:off x="1142999" y="1765596"/>
            <a:ext cx="9983787" cy="4023360"/>
          </a:xfrm>
        </p:spPr>
        <p:txBody>
          <a:bodyPr>
            <a:noAutofit/>
          </a:bodyPr>
          <a:lstStyle/>
          <a:p>
            <a:r>
              <a:rPr lang="en-US" sz="2800" dirty="0"/>
              <a:t>To assure compliance with documentation and treatment planning requirements, ACBH Utilization Management will occasionally request treatment documentation for claims review.</a:t>
            </a:r>
          </a:p>
          <a:p>
            <a:endParaRPr lang="en-US" sz="2800" dirty="0">
              <a:latin typeface="+mj-lt"/>
            </a:endParaRPr>
          </a:p>
          <a:p>
            <a:r>
              <a:rPr lang="en-US" sz="2800" dirty="0"/>
              <a:t>When UM contacts you regarding this requirement, please submit the requested documents promptly.</a:t>
            </a:r>
            <a:endParaRPr lang="en-US" sz="2400" dirty="0">
              <a:latin typeface="+mj-lt"/>
            </a:endParaRPr>
          </a:p>
        </p:txBody>
      </p:sp>
      <p:sp>
        <p:nvSpPr>
          <p:cNvPr id="7" name="Footer Placeholder 6"/>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39</a:t>
            </a:fld>
            <a:endParaRPr lang="en-US" dirty="0"/>
          </a:p>
        </p:txBody>
      </p:sp>
    </p:spTree>
    <p:extLst>
      <p:ext uri="{BB962C8B-B14F-4D97-AF65-F5344CB8AC3E}">
        <p14:creationId xmlns:p14="http://schemas.microsoft.com/office/powerpoint/2010/main" val="80610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6607"/>
            <a:ext cx="5638800" cy="1450757"/>
          </a:xfrm>
        </p:spPr>
        <p:txBody>
          <a:bodyPr anchor="ctr">
            <a:normAutofit/>
          </a:bodyPr>
          <a:lstStyle/>
          <a:p>
            <a:r>
              <a:rPr lang="en-US" dirty="0"/>
              <a:t>Fee For Service Providers</a:t>
            </a:r>
            <a:br>
              <a:rPr lang="en-US" dirty="0"/>
            </a:b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4</a:t>
            </a:fld>
            <a:endParaRPr lang="en-US" dirty="0"/>
          </a:p>
        </p:txBody>
      </p:sp>
      <p:sp>
        <p:nvSpPr>
          <p:cNvPr id="3" name="Content Placeholder 2"/>
          <p:cNvSpPr>
            <a:spLocks noGrp="1"/>
          </p:cNvSpPr>
          <p:nvPr>
            <p:ph idx="1"/>
          </p:nvPr>
        </p:nvSpPr>
        <p:spPr>
          <a:xfrm>
            <a:off x="1219200" y="1845734"/>
            <a:ext cx="9936480" cy="4402666"/>
          </a:xfrm>
        </p:spPr>
        <p:txBody>
          <a:bodyPr>
            <a:normAutofit/>
          </a:bodyPr>
          <a:lstStyle/>
          <a:p>
            <a:pPr marL="0" indent="0">
              <a:lnSpc>
                <a:spcPct val="110000"/>
              </a:lnSpc>
              <a:spcBef>
                <a:spcPts val="0"/>
              </a:spcBef>
              <a:spcAft>
                <a:spcPts val="0"/>
              </a:spcAft>
              <a:buNone/>
            </a:pPr>
            <a:r>
              <a:rPr lang="en-US" sz="2400" dirty="0">
                <a:latin typeface="+mj-lt"/>
              </a:rPr>
              <a:t>This training is for mental health providers contracted by Alameda County who </a:t>
            </a:r>
            <a:r>
              <a:rPr lang="en-US" sz="2400" i="1" dirty="0">
                <a:latin typeface="+mj-lt"/>
              </a:rPr>
              <a:t>claim via paper form CMS 1500.</a:t>
            </a:r>
          </a:p>
          <a:p>
            <a:pPr marL="0" indent="0">
              <a:lnSpc>
                <a:spcPct val="110000"/>
              </a:lnSpc>
              <a:spcBef>
                <a:spcPts val="0"/>
              </a:spcBef>
              <a:spcAft>
                <a:spcPts val="0"/>
              </a:spcAft>
              <a:buNone/>
            </a:pPr>
            <a:endParaRPr lang="en-US" sz="2400" i="1" dirty="0">
              <a:latin typeface="+mj-lt"/>
            </a:endParaRPr>
          </a:p>
          <a:p>
            <a:pPr marL="0" indent="0">
              <a:lnSpc>
                <a:spcPct val="100000"/>
              </a:lnSpc>
              <a:spcBef>
                <a:spcPts val="0"/>
              </a:spcBef>
              <a:spcAft>
                <a:spcPts val="0"/>
              </a:spcAft>
              <a:buNone/>
            </a:pPr>
            <a:r>
              <a:rPr lang="en-US" sz="2400" dirty="0">
                <a:latin typeface="+mj-lt"/>
              </a:rPr>
              <a:t>These providers are individual therapists, groups of therapists, </a:t>
            </a:r>
          </a:p>
          <a:p>
            <a:pPr marL="0" indent="0">
              <a:lnSpc>
                <a:spcPct val="100000"/>
              </a:lnSpc>
              <a:spcBef>
                <a:spcPts val="0"/>
              </a:spcBef>
              <a:spcAft>
                <a:spcPts val="0"/>
              </a:spcAft>
              <a:buNone/>
            </a:pPr>
            <a:r>
              <a:rPr lang="en-US" sz="2400" dirty="0">
                <a:latin typeface="+mj-lt"/>
              </a:rPr>
              <a:t>and Organizations (Non-Master Contract Organizations).</a:t>
            </a:r>
          </a:p>
          <a:p>
            <a:pPr marL="0" indent="0">
              <a:lnSpc>
                <a:spcPct val="100000"/>
              </a:lnSpc>
              <a:spcBef>
                <a:spcPts val="0"/>
              </a:spcBef>
              <a:spcAft>
                <a:spcPts val="0"/>
              </a:spcAft>
              <a:buNone/>
            </a:pPr>
            <a:endParaRPr lang="en-US" sz="2400" dirty="0">
              <a:latin typeface="+mj-lt"/>
            </a:endParaRPr>
          </a:p>
          <a:p>
            <a:pPr marL="0" indent="0">
              <a:lnSpc>
                <a:spcPct val="100000"/>
              </a:lnSpc>
              <a:spcBef>
                <a:spcPts val="0"/>
              </a:spcBef>
              <a:spcAft>
                <a:spcPts val="0"/>
              </a:spcAft>
              <a:buNone/>
            </a:pPr>
            <a:r>
              <a:rPr lang="en-US" sz="2400" dirty="0">
                <a:latin typeface="+mj-lt"/>
              </a:rPr>
              <a:t>There are some documentation related differences between </a:t>
            </a:r>
          </a:p>
          <a:p>
            <a:pPr marL="0" indent="0">
              <a:lnSpc>
                <a:spcPct val="100000"/>
              </a:lnSpc>
              <a:spcBef>
                <a:spcPts val="0"/>
              </a:spcBef>
              <a:spcAft>
                <a:spcPts val="0"/>
              </a:spcAft>
              <a:buNone/>
            </a:pPr>
            <a:r>
              <a:rPr lang="en-US" sz="2400" dirty="0">
                <a:latin typeface="+mj-lt"/>
              </a:rPr>
              <a:t>these providers that will be described in this training.</a:t>
            </a:r>
          </a:p>
        </p:txBody>
      </p:sp>
      <p:pic>
        <p:nvPicPr>
          <p:cNvPr id="6" name="Picture 2" descr="Image result for mental health therapy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8834" y="2971800"/>
            <a:ext cx="1843649" cy="184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9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a:t>Pre-Assessment </a:t>
            </a:r>
          </a:p>
        </p:txBody>
      </p:sp>
      <p:sp>
        <p:nvSpPr>
          <p:cNvPr id="3" name="Text Placeholder 2"/>
          <p:cNvSpPr>
            <a:spLocks noGrp="1"/>
          </p:cNvSpPr>
          <p:nvPr>
            <p:ph type="body"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40</a:t>
            </a:fld>
            <a:endParaRPr lang="en-US" dirty="0"/>
          </a:p>
        </p:txBody>
      </p:sp>
    </p:spTree>
    <p:extLst>
      <p:ext uri="{BB962C8B-B14F-4D97-AF65-F5344CB8AC3E}">
        <p14:creationId xmlns:p14="http://schemas.microsoft.com/office/powerpoint/2010/main" val="1497156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294"/>
            <a:ext cx="10058400" cy="1450757"/>
          </a:xfrm>
        </p:spPr>
        <p:txBody>
          <a:bodyPr>
            <a:normAutofit/>
          </a:bodyPr>
          <a:lstStyle/>
          <a:p>
            <a:r>
              <a:rPr lang="en-US" dirty="0"/>
              <a:t>Pre-Assessment – Brief Screening Tool </a:t>
            </a:r>
          </a:p>
        </p:txBody>
      </p:sp>
      <p:sp>
        <p:nvSpPr>
          <p:cNvPr id="3" name="Content Placeholder 2"/>
          <p:cNvSpPr>
            <a:spLocks noGrp="1"/>
          </p:cNvSpPr>
          <p:nvPr>
            <p:ph idx="1"/>
          </p:nvPr>
        </p:nvSpPr>
        <p:spPr>
          <a:xfrm>
            <a:off x="1216165" y="1740568"/>
            <a:ext cx="10008350" cy="4584032"/>
          </a:xfrm>
        </p:spPr>
        <p:txBody>
          <a:bodyPr>
            <a:normAutofit/>
          </a:bodyPr>
          <a:lstStyle/>
          <a:p>
            <a:pPr marL="0" indent="0">
              <a:buNone/>
            </a:pPr>
            <a:r>
              <a:rPr lang="en-US" sz="2400" dirty="0">
                <a:latin typeface="+mj-lt"/>
              </a:rPr>
              <a:t>The Brief Screening Tool must be administered in order to determine the severity of client’s </a:t>
            </a:r>
            <a:r>
              <a:rPr lang="en-US" sz="2400" dirty="0" err="1">
                <a:latin typeface="+mj-lt"/>
              </a:rPr>
              <a:t>sx’s</a:t>
            </a:r>
            <a:r>
              <a:rPr lang="en-US" sz="2400" dirty="0">
                <a:latin typeface="+mj-lt"/>
              </a:rPr>
              <a:t> and if they are eligible for SMHS</a:t>
            </a:r>
            <a:endParaRPr lang="en-US" sz="2400" u="sng" dirty="0">
              <a:latin typeface="+mj-lt"/>
            </a:endParaRPr>
          </a:p>
          <a:p>
            <a:pPr lvl="1">
              <a:buFont typeface="Arial" panose="020B0604020202020204" pitchFamily="34" charset="0"/>
              <a:buChar char="•"/>
            </a:pPr>
            <a:r>
              <a:rPr lang="en-US" sz="2000" dirty="0">
                <a:latin typeface="+mj-lt"/>
              </a:rPr>
              <a:t>This must be done </a:t>
            </a:r>
            <a:r>
              <a:rPr lang="en-US" sz="2000" u="sng" dirty="0">
                <a:latin typeface="+mj-lt"/>
              </a:rPr>
              <a:t>before</a:t>
            </a:r>
            <a:r>
              <a:rPr lang="en-US" sz="2000" dirty="0">
                <a:latin typeface="+mj-lt"/>
              </a:rPr>
              <a:t> any services can be claimed and with every request for re-authorization. </a:t>
            </a:r>
          </a:p>
          <a:p>
            <a:pPr lvl="3">
              <a:buFont typeface="Arial" panose="020B0604020202020204" pitchFamily="34" charset="0"/>
              <a:buChar char="•"/>
            </a:pPr>
            <a:r>
              <a:rPr lang="en-US" sz="1800" dirty="0">
                <a:solidFill>
                  <a:schemeClr val="tx1"/>
                </a:solidFill>
                <a:latin typeface="+mj-lt"/>
              </a:rPr>
              <a:t>The Brief Screening Tool is embedded in the RCS, complete the appropriate tool for the client’s age</a:t>
            </a:r>
          </a:p>
          <a:p>
            <a:pPr lvl="1">
              <a:buFont typeface="Arial" panose="020B0604020202020204" pitchFamily="34" charset="0"/>
              <a:buChar char="•"/>
            </a:pPr>
            <a:r>
              <a:rPr lang="en-US" sz="2000" dirty="0">
                <a:latin typeface="+mj-lt"/>
              </a:rPr>
              <a:t>For Individual and Group Providers the Brief Screening Tool must be administered by a Licensed LPHA.  </a:t>
            </a:r>
          </a:p>
          <a:p>
            <a:pPr lvl="2">
              <a:buFont typeface="Arial" panose="020B0604020202020204" pitchFamily="34" charset="0"/>
              <a:buChar char="•"/>
            </a:pPr>
            <a:r>
              <a:rPr lang="en-US" sz="1800" dirty="0">
                <a:latin typeface="+mj-lt"/>
              </a:rPr>
              <a:t>For Organizations a Waivered/Registered LPHA with a </a:t>
            </a:r>
            <a:r>
              <a:rPr lang="en-US" sz="1800" dirty="0">
                <a:solidFill>
                  <a:schemeClr val="tx1"/>
                </a:solidFill>
                <a:latin typeface="+mj-lt"/>
              </a:rPr>
              <a:t>Licensed LPHA co-signature may also complete the BST.</a:t>
            </a:r>
          </a:p>
          <a:p>
            <a:pPr lvl="1">
              <a:buFont typeface="Arial" panose="020B0604020202020204" pitchFamily="34" charset="0"/>
              <a:buChar char="•"/>
            </a:pPr>
            <a:r>
              <a:rPr lang="en-US" sz="2000" dirty="0">
                <a:solidFill>
                  <a:schemeClr val="tx1"/>
                </a:solidFill>
              </a:rPr>
              <a:t>C</a:t>
            </a:r>
            <a:r>
              <a:rPr lang="en-US" sz="2000" dirty="0">
                <a:solidFill>
                  <a:schemeClr val="tx1"/>
                </a:solidFill>
                <a:latin typeface="+mj-lt"/>
              </a:rPr>
              <a:t>ompletion of RCS is </a:t>
            </a:r>
            <a:r>
              <a:rPr lang="en-US" sz="2000" u="sng" dirty="0">
                <a:solidFill>
                  <a:schemeClr val="tx1"/>
                </a:solidFill>
                <a:latin typeface="+mj-lt"/>
              </a:rPr>
              <a:t>not billable</a:t>
            </a:r>
            <a:r>
              <a:rPr lang="en-US" sz="2000" dirty="0">
                <a:solidFill>
                  <a:schemeClr val="tx1"/>
                </a:solidFill>
                <a:latin typeface="+mj-lt"/>
              </a:rPr>
              <a:t>. An informational/non-billable progress note should be completed. </a:t>
            </a:r>
          </a:p>
          <a:p>
            <a:pPr lvl="1">
              <a:buFont typeface="Arial" panose="020B0604020202020204" pitchFamily="34" charset="0"/>
              <a:buChar char="•"/>
            </a:pPr>
            <a:r>
              <a:rPr lang="en-US" sz="2000" dirty="0">
                <a:solidFill>
                  <a:schemeClr val="tx1"/>
                </a:solidFill>
                <a:latin typeface="+mj-lt"/>
              </a:rPr>
              <a:t>Client must continue to meet criteria for Moderate – Severe to be eligible for Specialty Mental Health Services. If client is not referred accurately, this may result in denial of authorization and claim disallowances.</a:t>
            </a:r>
          </a:p>
          <a:p>
            <a:pPr lvl="1">
              <a:buFont typeface="Arial" panose="020B0604020202020204" pitchFamily="34" charset="0"/>
              <a:buChar char="•"/>
            </a:pPr>
            <a:endParaRPr lang="en-US" sz="2000" dirty="0">
              <a:solidFill>
                <a:schemeClr val="tx1"/>
              </a:solidFill>
              <a:latin typeface="+mj-lt"/>
            </a:endParaRPr>
          </a:p>
          <a:p>
            <a:pPr marL="594360" lvl="2" indent="0">
              <a:buNone/>
            </a:pPr>
            <a:endParaRPr lang="en-US" sz="1200" dirty="0">
              <a:latin typeface="+mj-lt"/>
            </a:endParaRPr>
          </a:p>
          <a:p>
            <a:pPr marL="585216" lvl="1" indent="0">
              <a:buNone/>
            </a:pPr>
            <a:endParaRPr lang="en-US" b="1" i="1" u="sng" dirty="0">
              <a:latin typeface="+mj-lt"/>
              <a:cs typeface="Aharoni" panose="02010803020104030203" pitchFamily="2" charset="-79"/>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41</a:t>
            </a:fld>
            <a:endParaRPr lang="en-US" dirty="0"/>
          </a:p>
        </p:txBody>
      </p:sp>
    </p:spTree>
    <p:extLst>
      <p:ext uri="{BB962C8B-B14F-4D97-AF65-F5344CB8AC3E}">
        <p14:creationId xmlns:p14="http://schemas.microsoft.com/office/powerpoint/2010/main" val="3492753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840535"/>
            <a:ext cx="5486400" cy="4407865"/>
          </a:xfrm>
        </p:spPr>
        <p:txBody>
          <a:bodyPr>
            <a:noAutofit/>
          </a:bodyPr>
          <a:lstStyle/>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endParaRPr lang="en-US" sz="1800" dirty="0"/>
          </a:p>
          <a:p>
            <a:pPr marL="396875" indent="-276225">
              <a:lnSpc>
                <a:spcPct val="100000"/>
              </a:lnSpc>
              <a:spcBef>
                <a:spcPts val="0"/>
              </a:spcBef>
              <a:spcAft>
                <a:spcPts val="0"/>
              </a:spcAft>
              <a:buFont typeface="Arial" panose="020B0604020202020204" pitchFamily="34" charset="0"/>
              <a:buChar char="•"/>
            </a:pPr>
            <a:r>
              <a:rPr lang="en-US" sz="1800" dirty="0"/>
              <a:t>Screening Tool Forms are embedded within the RCS form</a:t>
            </a:r>
          </a:p>
          <a:p>
            <a:pPr marL="396875" indent="-276225">
              <a:lnSpc>
                <a:spcPct val="100000"/>
              </a:lnSpc>
              <a:spcBef>
                <a:spcPts val="0"/>
              </a:spcBef>
              <a:spcAft>
                <a:spcPts val="0"/>
              </a:spcAft>
              <a:buFont typeface="Arial" panose="020B0604020202020204" pitchFamily="34" charset="0"/>
              <a:buChar char="•"/>
            </a:pPr>
            <a:endParaRPr lang="en-US" sz="1600" dirty="0"/>
          </a:p>
          <a:p>
            <a:pPr marL="396875" indent="-276225">
              <a:lnSpc>
                <a:spcPct val="100000"/>
              </a:lnSpc>
              <a:spcBef>
                <a:spcPts val="0"/>
              </a:spcBef>
              <a:spcAft>
                <a:spcPts val="0"/>
              </a:spcAft>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42</a:t>
            </a:fld>
            <a:endParaRPr lang="en-US" dirty="0"/>
          </a:p>
        </p:txBody>
      </p:sp>
      <p:pic>
        <p:nvPicPr>
          <p:cNvPr id="2" name="Picture 1"/>
          <p:cNvPicPr>
            <a:picLocks noChangeAspect="1"/>
          </p:cNvPicPr>
          <p:nvPr/>
        </p:nvPicPr>
        <p:blipFill>
          <a:blip r:embed="rId2"/>
          <a:stretch>
            <a:fillRect/>
          </a:stretch>
        </p:blipFill>
        <p:spPr>
          <a:xfrm>
            <a:off x="7239000" y="1905000"/>
            <a:ext cx="3886200" cy="4343400"/>
          </a:xfrm>
          <a:prstGeom prst="rect">
            <a:avLst/>
          </a:prstGeom>
          <a:ln>
            <a:solidFill>
              <a:schemeClr val="tx1"/>
            </a:solidFill>
          </a:ln>
        </p:spPr>
      </p:pic>
      <p:sp>
        <p:nvSpPr>
          <p:cNvPr id="8" name="Title 1"/>
          <p:cNvSpPr>
            <a:spLocks noGrp="1"/>
          </p:cNvSpPr>
          <p:nvPr>
            <p:ph type="title"/>
          </p:nvPr>
        </p:nvSpPr>
        <p:spPr>
          <a:xfrm>
            <a:off x="1066800" y="281294"/>
            <a:ext cx="10058400" cy="1450757"/>
          </a:xfrm>
        </p:spPr>
        <p:txBody>
          <a:bodyPr>
            <a:normAutofit/>
          </a:bodyPr>
          <a:lstStyle/>
          <a:p>
            <a:r>
              <a:rPr lang="en-US" dirty="0"/>
              <a:t>Pre-Assessment – Brief Screening Tool </a:t>
            </a:r>
          </a:p>
        </p:txBody>
      </p:sp>
    </p:spTree>
    <p:extLst>
      <p:ext uri="{BB962C8B-B14F-4D97-AF65-F5344CB8AC3E}">
        <p14:creationId xmlns:p14="http://schemas.microsoft.com/office/powerpoint/2010/main" val="2504813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43</a:t>
            </a:fld>
            <a:endParaRPr lang="en-US" dirty="0"/>
          </a:p>
        </p:txBody>
      </p:sp>
      <p:sp>
        <p:nvSpPr>
          <p:cNvPr id="3" name="Content Placeholder 2"/>
          <p:cNvSpPr>
            <a:spLocks noGrp="1"/>
          </p:cNvSpPr>
          <p:nvPr>
            <p:ph idx="4294967295"/>
          </p:nvPr>
        </p:nvSpPr>
        <p:spPr>
          <a:xfrm>
            <a:off x="1097280" y="1752600"/>
            <a:ext cx="6370319" cy="4495800"/>
          </a:xfrm>
        </p:spPr>
        <p:txBody>
          <a:bodyPr>
            <a:normAutofit/>
          </a:bodyPr>
          <a:lstStyle/>
          <a:p>
            <a:pPr marL="0" indent="0">
              <a:lnSpc>
                <a:spcPct val="100000"/>
              </a:lnSpc>
              <a:spcAft>
                <a:spcPts val="1200"/>
              </a:spcAft>
              <a:buNone/>
            </a:pPr>
            <a:r>
              <a:rPr lang="en-US" sz="2400" dirty="0">
                <a:solidFill>
                  <a:schemeClr val="tx1"/>
                </a:solidFill>
                <a:latin typeface="+mj-lt"/>
              </a:rPr>
              <a:t>ACBH Informing Materials (in client’s preferred threshold language) must be given to and signed by the client</a:t>
            </a:r>
          </a:p>
          <a:p>
            <a:pPr lvl="1">
              <a:buFont typeface="Arial" panose="020B0604020202020204" pitchFamily="34" charset="0"/>
              <a:buChar char="•"/>
            </a:pPr>
            <a:r>
              <a:rPr lang="en-US" sz="2200" u="sng" dirty="0">
                <a:solidFill>
                  <a:schemeClr val="tx1"/>
                </a:solidFill>
                <a:latin typeface="+mj-lt"/>
              </a:rPr>
              <a:t>Before</a:t>
            </a:r>
            <a:r>
              <a:rPr lang="en-US" sz="2200" dirty="0">
                <a:solidFill>
                  <a:schemeClr val="tx1"/>
                </a:solidFill>
                <a:latin typeface="+mj-lt"/>
              </a:rPr>
              <a:t> services provided (recommended) and no later than 30 days after the referral letter date</a:t>
            </a:r>
          </a:p>
          <a:p>
            <a:pPr lvl="1">
              <a:buFont typeface="Arial" panose="020B0604020202020204" pitchFamily="34" charset="0"/>
              <a:buChar char="•"/>
            </a:pPr>
            <a:r>
              <a:rPr lang="en-US" sz="2200" dirty="0">
                <a:solidFill>
                  <a:schemeClr val="tx1"/>
                </a:solidFill>
                <a:latin typeface="+mj-lt"/>
              </a:rPr>
              <a:t>Annually </a:t>
            </a:r>
          </a:p>
          <a:p>
            <a:pPr lvl="1">
              <a:buFont typeface="Arial" panose="020B0604020202020204" pitchFamily="34" charset="0"/>
              <a:buChar char="•"/>
            </a:pPr>
            <a:r>
              <a:rPr lang="en-US" sz="2200" dirty="0">
                <a:solidFill>
                  <a:schemeClr val="tx1"/>
                </a:solidFill>
                <a:latin typeface="+mj-lt"/>
              </a:rPr>
              <a:t>All areas must be addressed</a:t>
            </a:r>
          </a:p>
          <a:p>
            <a:pPr lvl="1">
              <a:buFont typeface="Arial" panose="020B0604020202020204" pitchFamily="34" charset="0"/>
              <a:buChar char="•"/>
            </a:pPr>
            <a:r>
              <a:rPr lang="en-US" sz="2200" dirty="0">
                <a:solidFill>
                  <a:schemeClr val="tx1"/>
                </a:solidFill>
                <a:latin typeface="+mj-lt"/>
              </a:rPr>
              <a:t>This service </a:t>
            </a:r>
            <a:r>
              <a:rPr lang="en-US" sz="2200" u="sng" dirty="0">
                <a:solidFill>
                  <a:schemeClr val="tx1"/>
                </a:solidFill>
                <a:latin typeface="+mj-lt"/>
              </a:rPr>
              <a:t>may be claimed as part of the MH Assessment</a:t>
            </a:r>
            <a:r>
              <a:rPr lang="en-US" sz="2200" dirty="0">
                <a:solidFill>
                  <a:schemeClr val="tx1"/>
                </a:solidFill>
                <a:latin typeface="+mj-lt"/>
              </a:rPr>
              <a:t> process.</a:t>
            </a:r>
          </a:p>
          <a:p>
            <a:pPr marL="870966" lvl="1" indent="-285750">
              <a:buFont typeface="Arial" panose="020B0604020202020204" pitchFamily="34" charset="0"/>
              <a:buChar char="•"/>
            </a:pPr>
            <a:endParaRPr lang="en-US" sz="2000" b="1" i="1" u="sng" dirty="0">
              <a:latin typeface="+mj-lt"/>
              <a:cs typeface="Aharoni" panose="02010803020104030203" pitchFamily="2" charset="-79"/>
            </a:endParaRPr>
          </a:p>
        </p:txBody>
      </p:sp>
      <p:sp>
        <p:nvSpPr>
          <p:cNvPr id="7" name="Title 1"/>
          <p:cNvSpPr>
            <a:spLocks noGrp="1"/>
          </p:cNvSpPr>
          <p:nvPr>
            <p:ph type="title"/>
          </p:nvPr>
        </p:nvSpPr>
        <p:spPr>
          <a:xfrm>
            <a:off x="1066800" y="281294"/>
            <a:ext cx="10058400" cy="1450757"/>
          </a:xfrm>
        </p:spPr>
        <p:txBody>
          <a:bodyPr>
            <a:normAutofit/>
          </a:bodyPr>
          <a:lstStyle/>
          <a:p>
            <a:r>
              <a:rPr lang="en-US" sz="4400" dirty="0"/>
              <a:t>Pre-Assessment – Informing Materials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28" y="1923383"/>
            <a:ext cx="2914760" cy="4105296"/>
          </a:xfrm>
          <a:prstGeom prst="rect">
            <a:avLst/>
          </a:prstGeom>
          <a:ln>
            <a:solidFill>
              <a:schemeClr val="tx1"/>
            </a:solidFill>
          </a:ln>
        </p:spPr>
      </p:pic>
    </p:spTree>
    <p:extLst>
      <p:ext uri="{BB962C8B-B14F-4D97-AF65-F5344CB8AC3E}">
        <p14:creationId xmlns:p14="http://schemas.microsoft.com/office/powerpoint/2010/main" val="3807263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44</a:t>
            </a:fld>
            <a:endParaRPr lang="en-US" dirty="0"/>
          </a:p>
        </p:txBody>
      </p:sp>
      <p:sp>
        <p:nvSpPr>
          <p:cNvPr id="9" name="Rectangle 8"/>
          <p:cNvSpPr/>
          <p:nvPr/>
        </p:nvSpPr>
        <p:spPr>
          <a:xfrm>
            <a:off x="1219199" y="1985240"/>
            <a:ext cx="5699417" cy="3631763"/>
          </a:xfrm>
          <a:prstGeom prst="rect">
            <a:avLst/>
          </a:prstGeom>
        </p:spPr>
        <p:txBody>
          <a:bodyPr wrap="square">
            <a:spAutoFit/>
          </a:bodyPr>
          <a:lstStyle/>
          <a:p>
            <a:r>
              <a:rPr lang="en-US" dirty="0">
                <a:latin typeface="+mj-lt"/>
              </a:rPr>
              <a:t>Forms are located on Provider Website &gt; Quality Assurance &gt; Informing Materials </a:t>
            </a:r>
          </a:p>
          <a:p>
            <a:r>
              <a:rPr lang="en-US" sz="1600" dirty="0">
                <a:latin typeface="+mj-lt"/>
                <a:hlinkClick r:id="rId2"/>
              </a:rPr>
              <a:t>http://www.acbhcs.org/providers/QA/General/informing.htm</a:t>
            </a:r>
            <a:endParaRPr lang="en-US" sz="1600" dirty="0">
              <a:latin typeface="+mj-lt"/>
            </a:endParaRPr>
          </a:p>
          <a:p>
            <a:endParaRPr lang="en-US" sz="1600" dirty="0">
              <a:latin typeface="+mj-lt"/>
            </a:endParaRPr>
          </a:p>
          <a:p>
            <a:r>
              <a:rPr lang="en-US" dirty="0">
                <a:latin typeface="+mj-lt"/>
              </a:rPr>
              <a:t>The beneficiary </a:t>
            </a:r>
            <a:r>
              <a:rPr lang="en-US" u="sng" dirty="0">
                <a:latin typeface="+mj-lt"/>
              </a:rPr>
              <a:t>must</a:t>
            </a:r>
            <a:r>
              <a:rPr lang="en-US" dirty="0">
                <a:latin typeface="+mj-lt"/>
              </a:rPr>
              <a:t> check all of these boxes, indicating that these materials were discussed.</a:t>
            </a:r>
          </a:p>
          <a:p>
            <a:endParaRPr lang="en-US" dirty="0">
              <a:latin typeface="+mj-lt"/>
            </a:endParaRPr>
          </a:p>
          <a:p>
            <a:r>
              <a:rPr lang="en-US" dirty="0">
                <a:latin typeface="+mj-lt"/>
              </a:rPr>
              <a:t>Retain this signature page in the client record and give the beneficiary the rest of the Informing Materials packet.</a:t>
            </a:r>
          </a:p>
          <a:p>
            <a:endParaRPr lang="en-US" dirty="0">
              <a:latin typeface="+mj-lt"/>
            </a:endParaRPr>
          </a:p>
          <a:p>
            <a:endParaRPr lang="en-US" dirty="0">
              <a:latin typeface="+mj-lt"/>
            </a:endParaRPr>
          </a:p>
          <a:p>
            <a:endParaRPr lang="en-US" dirty="0">
              <a:latin typeface="+mj-lt"/>
            </a:endParaRPr>
          </a:p>
          <a:p>
            <a:r>
              <a:rPr lang="en-US" dirty="0">
                <a:latin typeface="+mj-lt"/>
              </a:rPr>
              <a:t>The beneficiary then signs and dates here</a:t>
            </a:r>
          </a:p>
        </p:txBody>
      </p:sp>
      <p:sp>
        <p:nvSpPr>
          <p:cNvPr id="10" name="Title 1"/>
          <p:cNvSpPr>
            <a:spLocks noGrp="1"/>
          </p:cNvSpPr>
          <p:nvPr>
            <p:ph type="title"/>
          </p:nvPr>
        </p:nvSpPr>
        <p:spPr>
          <a:xfrm>
            <a:off x="1066800" y="281294"/>
            <a:ext cx="10058400" cy="1450757"/>
          </a:xfrm>
        </p:spPr>
        <p:txBody>
          <a:bodyPr>
            <a:normAutofit/>
          </a:bodyPr>
          <a:lstStyle/>
          <a:p>
            <a:r>
              <a:rPr lang="en-US" sz="4400" dirty="0"/>
              <a:t>Pre-Assessment – Informing Materials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016" y="1808022"/>
            <a:ext cx="3292184" cy="4389578"/>
          </a:xfrm>
          <a:prstGeom prst="rect">
            <a:avLst/>
          </a:prstGeom>
          <a:ln>
            <a:solidFill>
              <a:schemeClr val="tx1"/>
            </a:solidFill>
          </a:ln>
        </p:spPr>
      </p:pic>
      <p:cxnSp>
        <p:nvCxnSpPr>
          <p:cNvPr id="8" name="Straight Arrow Connector 7"/>
          <p:cNvCxnSpPr/>
          <p:nvPr/>
        </p:nvCxnSpPr>
        <p:spPr>
          <a:xfrm flipV="1">
            <a:off x="5181600" y="4267200"/>
            <a:ext cx="2819400" cy="1094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86300" y="3505200"/>
            <a:ext cx="23847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162800" y="3080084"/>
            <a:ext cx="3048000" cy="10093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140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018" y="1943674"/>
            <a:ext cx="10063942" cy="4263390"/>
          </a:xfrm>
        </p:spPr>
        <p:txBody>
          <a:bodyPr>
            <a:normAutofit/>
          </a:bodyPr>
          <a:lstStyle/>
          <a:p>
            <a:pPr lvl="1">
              <a:buFont typeface="Arial" panose="020B0604020202020204" pitchFamily="34" charset="0"/>
              <a:buChar char="•"/>
            </a:pPr>
            <a:r>
              <a:rPr lang="en-US" sz="2300" dirty="0">
                <a:solidFill>
                  <a:schemeClr val="tx1"/>
                </a:solidFill>
                <a:latin typeface="+mj-lt"/>
              </a:rPr>
              <a:t>Must be signed by client</a:t>
            </a:r>
          </a:p>
          <a:p>
            <a:pPr lvl="1">
              <a:buFont typeface="Arial" panose="020B0604020202020204" pitchFamily="34" charset="0"/>
              <a:buChar char="•"/>
            </a:pPr>
            <a:r>
              <a:rPr lang="en-US" sz="2300" dirty="0">
                <a:solidFill>
                  <a:schemeClr val="tx1"/>
                </a:solidFill>
                <a:latin typeface="+mj-lt"/>
              </a:rPr>
              <a:t>Not required for other Alameda Health Care Services Providers—but recommended</a:t>
            </a:r>
          </a:p>
          <a:p>
            <a:pPr lvl="1">
              <a:buFont typeface="Arial" panose="020B0604020202020204" pitchFamily="34" charset="0"/>
              <a:buChar char="•"/>
            </a:pPr>
            <a:r>
              <a:rPr lang="en-US" sz="2300" dirty="0">
                <a:solidFill>
                  <a:schemeClr val="tx1"/>
                </a:solidFill>
                <a:latin typeface="+mj-lt"/>
              </a:rPr>
              <a:t>Not required to simply facilitate treatment referral to other MH Providers—but highly recommended</a:t>
            </a:r>
          </a:p>
          <a:p>
            <a:pPr lvl="1">
              <a:buFont typeface="Arial" panose="020B0604020202020204" pitchFamily="34" charset="0"/>
              <a:buChar char="•"/>
            </a:pPr>
            <a:r>
              <a:rPr lang="en-US" sz="2300" dirty="0">
                <a:solidFill>
                  <a:schemeClr val="tx1"/>
                </a:solidFill>
              </a:rPr>
              <a:t>Releases are valid for as long as the client indicates, if no date indicated, default is 12 months.</a:t>
            </a:r>
          </a:p>
          <a:p>
            <a:pPr lvl="1">
              <a:buFont typeface="Arial" panose="020B0604020202020204" pitchFamily="34" charset="0"/>
              <a:buChar char="•"/>
            </a:pPr>
            <a:r>
              <a:rPr lang="en-US" sz="2300" dirty="0">
                <a:solidFill>
                  <a:schemeClr val="tx1"/>
                </a:solidFill>
              </a:rPr>
              <a:t>An actual date is recommended rather than an event such as “until the end of treatment.”</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45</a:t>
            </a:fld>
            <a:endParaRPr lang="en-US" dirty="0"/>
          </a:p>
        </p:txBody>
      </p:sp>
      <p:sp>
        <p:nvSpPr>
          <p:cNvPr id="8" name="Title 1"/>
          <p:cNvSpPr>
            <a:spLocks noGrp="1"/>
          </p:cNvSpPr>
          <p:nvPr>
            <p:ph type="title"/>
          </p:nvPr>
        </p:nvSpPr>
        <p:spPr>
          <a:xfrm>
            <a:off x="1066800" y="281294"/>
            <a:ext cx="10058400" cy="1450757"/>
          </a:xfrm>
        </p:spPr>
        <p:txBody>
          <a:bodyPr>
            <a:normAutofit/>
          </a:bodyPr>
          <a:lstStyle/>
          <a:p>
            <a:r>
              <a:rPr lang="en-US" sz="4400" dirty="0"/>
              <a:t>Pre-Assessment – Releases of Information</a:t>
            </a:r>
          </a:p>
        </p:txBody>
      </p:sp>
    </p:spTree>
    <p:extLst>
      <p:ext uri="{BB962C8B-B14F-4D97-AF65-F5344CB8AC3E}">
        <p14:creationId xmlns:p14="http://schemas.microsoft.com/office/powerpoint/2010/main" val="3204668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a:solidFill>
                  <a:schemeClr val="tx1"/>
                </a:solidFill>
              </a:rPr>
              <a:t>Medical Necessity</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46</a:t>
            </a:fld>
            <a:endParaRPr lang="en-US" dirty="0"/>
          </a:p>
        </p:txBody>
      </p:sp>
    </p:spTree>
    <p:extLst>
      <p:ext uri="{BB962C8B-B14F-4D97-AF65-F5344CB8AC3E}">
        <p14:creationId xmlns:p14="http://schemas.microsoft.com/office/powerpoint/2010/main" val="3706992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84462"/>
            <a:ext cx="10058400" cy="1450757"/>
          </a:xfrm>
        </p:spPr>
        <p:txBody>
          <a:bodyPr>
            <a:normAutofit/>
          </a:bodyPr>
          <a:lstStyle/>
          <a:p>
            <a:r>
              <a:rPr lang="en-US" sz="4400" dirty="0">
                <a:solidFill>
                  <a:srgbClr val="FFCC00"/>
                </a:solidFill>
              </a:rPr>
              <a:t>The Golden Thread</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47</a:t>
            </a:fld>
            <a:endParaRPr lang="en-US" dirty="0"/>
          </a:p>
        </p:txBody>
      </p:sp>
      <p:sp>
        <p:nvSpPr>
          <p:cNvPr id="3" name="Content Placeholder 2"/>
          <p:cNvSpPr>
            <a:spLocks noGrp="1"/>
          </p:cNvSpPr>
          <p:nvPr>
            <p:ph idx="4294967295"/>
          </p:nvPr>
        </p:nvSpPr>
        <p:spPr>
          <a:xfrm>
            <a:off x="1154083" y="1854359"/>
            <a:ext cx="10058400" cy="4394041"/>
          </a:xfrm>
        </p:spPr>
        <p:txBody>
          <a:bodyPr>
            <a:normAutofit/>
          </a:bodyPr>
          <a:lstStyle/>
          <a:p>
            <a:pPr marL="274320" lvl="1" indent="0">
              <a:buNone/>
            </a:pPr>
            <a:r>
              <a:rPr lang="en-US" sz="2400" dirty="0">
                <a:solidFill>
                  <a:schemeClr val="tx1"/>
                </a:solidFill>
                <a:latin typeface="+mj-lt"/>
              </a:rPr>
              <a:t>The “Golden Thread” is the sequence of documentation that supports the demonstration of </a:t>
            </a:r>
            <a:r>
              <a:rPr lang="en-US" sz="2400" u="sng" dirty="0">
                <a:solidFill>
                  <a:schemeClr val="tx1"/>
                </a:solidFill>
                <a:latin typeface="+mj-lt"/>
              </a:rPr>
              <a:t>ongoing medical necessity </a:t>
            </a:r>
            <a:r>
              <a:rPr lang="en-US" sz="2400" dirty="0">
                <a:solidFill>
                  <a:schemeClr val="tx1"/>
                </a:solidFill>
                <a:latin typeface="+mj-lt"/>
              </a:rPr>
              <a:t>and ensures all provided services are reimbursable.</a:t>
            </a:r>
          </a:p>
          <a:p>
            <a:pPr marL="274320" lvl="1" indent="0">
              <a:buNone/>
            </a:pPr>
            <a:endParaRPr lang="en-US" dirty="0">
              <a:solidFill>
                <a:schemeClr val="tx1"/>
              </a:solidFill>
              <a:latin typeface="+mj-lt"/>
            </a:endParaRPr>
          </a:p>
          <a:p>
            <a:pPr marL="274320" lvl="1" indent="0">
              <a:buNone/>
            </a:pPr>
            <a:r>
              <a:rPr lang="en-US" sz="2400" dirty="0">
                <a:solidFill>
                  <a:schemeClr val="tx1"/>
                </a:solidFill>
                <a:latin typeface="+mj-lt"/>
              </a:rPr>
              <a:t>The sequence of documentation on which medical necessity requirements converge is:</a:t>
            </a:r>
          </a:p>
          <a:p>
            <a:pPr marL="1035050" lvl="4" indent="-285750">
              <a:buFont typeface="Wingdings" pitchFamily="2" charset="2"/>
              <a:buChar char="Ø"/>
            </a:pPr>
            <a:r>
              <a:rPr lang="en-US" sz="2400" dirty="0">
                <a:solidFill>
                  <a:schemeClr val="tx1"/>
                </a:solidFill>
                <a:latin typeface="+mj-lt"/>
              </a:rPr>
              <a:t>The Assessment</a:t>
            </a:r>
          </a:p>
          <a:p>
            <a:pPr marL="1035050" lvl="4" indent="-285750">
              <a:buFont typeface="Wingdings" pitchFamily="2" charset="2"/>
              <a:buChar char="Ø"/>
            </a:pPr>
            <a:r>
              <a:rPr lang="en-US" sz="2400" dirty="0">
                <a:solidFill>
                  <a:schemeClr val="tx1"/>
                </a:solidFill>
                <a:latin typeface="+mj-lt"/>
              </a:rPr>
              <a:t>The Client Plan</a:t>
            </a:r>
          </a:p>
          <a:p>
            <a:pPr marL="1035050" lvl="4" indent="-285750">
              <a:buFont typeface="Wingdings" pitchFamily="2" charset="2"/>
              <a:buChar char="Ø"/>
            </a:pPr>
            <a:r>
              <a:rPr lang="en-US" sz="2400" dirty="0">
                <a:solidFill>
                  <a:schemeClr val="tx1"/>
                </a:solidFill>
                <a:latin typeface="+mj-lt"/>
              </a:rPr>
              <a:t>The Progress Note</a:t>
            </a:r>
          </a:p>
          <a:p>
            <a:endParaRPr lang="en-US" u="sng" dirty="0">
              <a:solidFill>
                <a:schemeClr val="tx1"/>
              </a:solidFill>
              <a:latin typeface="+mj-lt"/>
            </a:endParaRPr>
          </a:p>
        </p:txBody>
      </p:sp>
      <p:pic>
        <p:nvPicPr>
          <p:cNvPr id="1026" name="Picture 2" descr="Image result for thread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3886200"/>
            <a:ext cx="2677983" cy="200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7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48</a:t>
            </a:fld>
            <a:endParaRPr lang="en-US" dirty="0"/>
          </a:p>
        </p:txBody>
      </p:sp>
      <p:sp>
        <p:nvSpPr>
          <p:cNvPr id="3" name="Content Placeholder 2"/>
          <p:cNvSpPr>
            <a:spLocks noGrp="1"/>
          </p:cNvSpPr>
          <p:nvPr>
            <p:ph idx="4294967295"/>
          </p:nvPr>
        </p:nvSpPr>
        <p:spPr>
          <a:xfrm>
            <a:off x="1097280" y="1892783"/>
            <a:ext cx="9993283" cy="4419600"/>
          </a:xfrm>
        </p:spPr>
        <p:txBody>
          <a:bodyPr>
            <a:normAutofit/>
          </a:bodyPr>
          <a:lstStyle/>
          <a:p>
            <a:pPr marL="396875" indent="-268288">
              <a:buFont typeface="Arial" panose="020B0604020202020204" pitchFamily="34" charset="0"/>
              <a:buChar char="•"/>
            </a:pPr>
            <a:r>
              <a:rPr lang="en-US" sz="2800" dirty="0">
                <a:latin typeface="+mj-lt"/>
                <a:cs typeface="Aharoni" panose="02010803020104030203" pitchFamily="2" charset="-79"/>
              </a:rPr>
              <a:t>DSM-5 diagnosis must be current (not historical)</a:t>
            </a:r>
          </a:p>
          <a:p>
            <a:pPr marL="396875" indent="-268288">
              <a:buFont typeface="Arial" panose="020B0604020202020204" pitchFamily="34" charset="0"/>
              <a:buChar char="•"/>
            </a:pPr>
            <a:r>
              <a:rPr lang="en-US" sz="2800" dirty="0">
                <a:latin typeface="+mj-lt"/>
                <a:cs typeface="Aharoni" panose="02010803020104030203" pitchFamily="2" charset="-79"/>
              </a:rPr>
              <a:t>For </a:t>
            </a:r>
            <a:r>
              <a:rPr lang="en-US" sz="2800" dirty="0">
                <a:cs typeface="Aharoni" panose="02010803020104030203" pitchFamily="2" charset="-79"/>
              </a:rPr>
              <a:t>Individual and Group Providers the diagnosis m</a:t>
            </a:r>
            <a:r>
              <a:rPr lang="en-US" sz="2800" dirty="0">
                <a:latin typeface="+mj-lt"/>
                <a:cs typeface="Aharoni" panose="02010803020104030203" pitchFamily="2" charset="-79"/>
              </a:rPr>
              <a:t>ust be established by Licensed LPHA</a:t>
            </a:r>
          </a:p>
          <a:p>
            <a:pPr marL="762635" lvl="3" indent="-268288">
              <a:buFont typeface="Arial" panose="020B0604020202020204" pitchFamily="34" charset="0"/>
              <a:buChar char="•"/>
            </a:pPr>
            <a:r>
              <a:rPr lang="en-US" sz="2400" dirty="0">
                <a:latin typeface="+mj-lt"/>
                <a:cs typeface="Aharoni" panose="02010803020104030203" pitchFamily="2" charset="-79"/>
              </a:rPr>
              <a:t>See scope of practice grid for approved list of LPHAs</a:t>
            </a:r>
          </a:p>
          <a:p>
            <a:pPr marL="396875" indent="-268288">
              <a:buFont typeface="Arial" panose="020B0604020202020204" pitchFamily="34" charset="0"/>
              <a:buChar char="•"/>
            </a:pPr>
            <a:r>
              <a:rPr lang="en-US" sz="2800" dirty="0">
                <a:latin typeface="+mj-lt"/>
                <a:cs typeface="Aharoni" panose="02010803020104030203" pitchFamily="2" charset="-79"/>
              </a:rPr>
              <a:t>For Organizations, if established by Waivered/Registered LPHA, the diagnosis </a:t>
            </a:r>
            <a:r>
              <a:rPr lang="en-US" sz="2800" u="sng" dirty="0">
                <a:latin typeface="+mj-lt"/>
                <a:cs typeface="Aharoni" panose="02010803020104030203" pitchFamily="2" charset="-79"/>
              </a:rPr>
              <a:t>must</a:t>
            </a:r>
            <a:r>
              <a:rPr lang="en-US" sz="2800" dirty="0">
                <a:latin typeface="+mj-lt"/>
                <a:cs typeface="Aharoni" panose="02010803020104030203" pitchFamily="2" charset="-79"/>
              </a:rPr>
              <a:t> be co-signed by a Licensed LPHA. </a:t>
            </a:r>
          </a:p>
          <a:p>
            <a:pPr marL="396875" lvl="2" indent="-268288">
              <a:buFont typeface="Arial" panose="020B0604020202020204" pitchFamily="34" charset="0"/>
              <a:buChar char="•"/>
            </a:pPr>
            <a:r>
              <a:rPr lang="en-US" sz="2400" dirty="0">
                <a:solidFill>
                  <a:srgbClr val="FF0000"/>
                </a:solidFill>
                <a:latin typeface="+mj-lt"/>
                <a:cs typeface="Aharoni" panose="02010803020104030203" pitchFamily="2" charset="-79"/>
              </a:rPr>
              <a:t>If co-signature is missing, then multiple claims may be disallowed until compliant.</a:t>
            </a:r>
            <a:endParaRPr lang="en-US" sz="2400" u="sng" dirty="0">
              <a:solidFill>
                <a:srgbClr val="FF0000"/>
              </a:solidFill>
              <a:latin typeface="+mj-lt"/>
            </a:endParaRPr>
          </a:p>
        </p:txBody>
      </p:sp>
      <p:sp>
        <p:nvSpPr>
          <p:cNvPr id="7" name="Title 4"/>
          <p:cNvSpPr>
            <a:spLocks noGrp="1"/>
          </p:cNvSpPr>
          <p:nvPr>
            <p:ph type="title"/>
          </p:nvPr>
        </p:nvSpPr>
        <p:spPr>
          <a:xfrm>
            <a:off x="1097280" y="276728"/>
            <a:ext cx="10058400" cy="1450757"/>
          </a:xfrm>
        </p:spPr>
        <p:txBody>
          <a:bodyPr>
            <a:normAutofit/>
          </a:bodyPr>
          <a:lstStyle/>
          <a:p>
            <a:r>
              <a:rPr lang="en-US" dirty="0"/>
              <a:t>Part 1 – Included Diagnosis </a:t>
            </a:r>
          </a:p>
        </p:txBody>
      </p:sp>
    </p:spTree>
    <p:extLst>
      <p:ext uri="{BB962C8B-B14F-4D97-AF65-F5344CB8AC3E}">
        <p14:creationId xmlns:p14="http://schemas.microsoft.com/office/powerpoint/2010/main" val="1178730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Part 1 – Included Diagnosis </a:t>
            </a:r>
          </a:p>
        </p:txBody>
      </p:sp>
      <p:sp>
        <p:nvSpPr>
          <p:cNvPr id="3" name="Content Placeholder 2"/>
          <p:cNvSpPr>
            <a:spLocks noGrp="1"/>
          </p:cNvSpPr>
          <p:nvPr>
            <p:ph idx="1"/>
          </p:nvPr>
        </p:nvSpPr>
        <p:spPr>
          <a:xfrm>
            <a:off x="1219200" y="1828800"/>
            <a:ext cx="9993283" cy="3992564"/>
          </a:xfrm>
        </p:spPr>
        <p:txBody>
          <a:bodyPr>
            <a:noAutofit/>
          </a:bodyPr>
          <a:lstStyle/>
          <a:p>
            <a:pPr>
              <a:buFont typeface="Arial" panose="020B0604020202020204" pitchFamily="34" charset="0"/>
              <a:buChar char="•"/>
            </a:pPr>
            <a:r>
              <a:rPr lang="en-US" sz="3200" b="1" dirty="0">
                <a:latin typeface="+mj-lt"/>
              </a:rPr>
              <a:t> See Lists &amp; Crosswalk – </a:t>
            </a:r>
            <a:r>
              <a:rPr lang="en-US" sz="3200" dirty="0">
                <a:latin typeface="+mj-lt"/>
                <a:hlinkClick r:id="rId3"/>
              </a:rPr>
              <a:t>http://www.acbhcs.org/providers/QA/audit.htm</a:t>
            </a:r>
            <a:endParaRPr lang="en-US" sz="3200" dirty="0">
              <a:latin typeface="+mj-lt"/>
            </a:endParaRPr>
          </a:p>
          <a:p>
            <a:pPr lvl="1">
              <a:buFont typeface="Arial" panose="020B0604020202020204" pitchFamily="34" charset="0"/>
              <a:buChar char="•"/>
            </a:pPr>
            <a:r>
              <a:rPr lang="en-US" sz="2800" dirty="0">
                <a:latin typeface="+mj-lt"/>
              </a:rPr>
              <a:t>MH Outpatient M/C Included </a:t>
            </a:r>
            <a:r>
              <a:rPr lang="en-US" sz="2800" dirty="0" err="1">
                <a:latin typeface="+mj-lt"/>
              </a:rPr>
              <a:t>Dx</a:t>
            </a:r>
            <a:r>
              <a:rPr lang="en-US" sz="2800" dirty="0">
                <a:latin typeface="+mj-lt"/>
              </a:rPr>
              <a:t> List</a:t>
            </a:r>
            <a:r>
              <a:rPr lang="en-US" sz="2800" dirty="0"/>
              <a:t>—</a:t>
            </a:r>
            <a:r>
              <a:rPr lang="en-US" sz="2800" dirty="0">
                <a:latin typeface="+mj-lt"/>
              </a:rPr>
              <a:t>Alpha</a:t>
            </a:r>
          </a:p>
          <a:p>
            <a:pPr lvl="1">
              <a:buFont typeface="Arial" panose="020B0604020202020204" pitchFamily="34" charset="0"/>
              <a:buChar char="•"/>
            </a:pPr>
            <a:r>
              <a:rPr lang="en-US" sz="2800" dirty="0">
                <a:latin typeface="+mj-lt"/>
              </a:rPr>
              <a:t>MH Outpatient M/C Included Dx List—Numeric</a:t>
            </a:r>
          </a:p>
          <a:p>
            <a:pPr lvl="1">
              <a:buFont typeface="Arial" panose="020B0604020202020204" pitchFamily="34" charset="0"/>
              <a:buChar char="•"/>
            </a:pPr>
            <a:r>
              <a:rPr lang="en-US" sz="2800" dirty="0">
                <a:latin typeface="+mj-lt"/>
              </a:rPr>
              <a:t>MH M/C Included Dx Crosswalk: DSM-IV to DSM-5</a:t>
            </a:r>
          </a:p>
          <a:p>
            <a:pPr lvl="1">
              <a:buFont typeface="Arial" panose="020B0604020202020204" pitchFamily="34" charset="0"/>
              <a:buChar char="•"/>
            </a:pPr>
            <a:r>
              <a:rPr lang="en-US" sz="2800" dirty="0">
                <a:latin typeface="+mj-lt"/>
              </a:rPr>
              <a:t>General Medical Codes List</a:t>
            </a:r>
          </a:p>
          <a:p>
            <a:pPr lvl="1">
              <a:buFont typeface="Arial" panose="020B0604020202020204" pitchFamily="34" charset="0"/>
              <a:buChar char="•"/>
            </a:pPr>
            <a:r>
              <a:rPr lang="en-US" sz="2800" dirty="0">
                <a:latin typeface="+mj-lt"/>
              </a:rPr>
              <a:t>Psychosocial Conditions List (may use any present in DSM-5).</a:t>
            </a:r>
          </a:p>
          <a:p>
            <a:pPr marL="292608" lvl="1" indent="0">
              <a:buNone/>
            </a:pPr>
            <a:endParaRPr lang="en-US" u="sng" dirty="0">
              <a:latin typeface="+mj-lt"/>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49</a:t>
            </a:fld>
            <a:endParaRPr lang="en-US" dirty="0"/>
          </a:p>
        </p:txBody>
      </p:sp>
    </p:spTree>
    <p:extLst>
      <p:ext uri="{BB962C8B-B14F-4D97-AF65-F5344CB8AC3E}">
        <p14:creationId xmlns:p14="http://schemas.microsoft.com/office/powerpoint/2010/main" val="298928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200"/>
              <a:t>MHP FFS - Version 06.4.19</a:t>
            </a:r>
            <a:endParaRPr lang="en-US" sz="1200" dirty="0"/>
          </a:p>
        </p:txBody>
      </p:sp>
      <p:sp>
        <p:nvSpPr>
          <p:cNvPr id="7" name="Slide Number Placeholder 6"/>
          <p:cNvSpPr>
            <a:spLocks noGrp="1"/>
          </p:cNvSpPr>
          <p:nvPr>
            <p:ph type="sldNum" sz="quarter" idx="12"/>
          </p:nvPr>
        </p:nvSpPr>
        <p:spPr/>
        <p:txBody>
          <a:bodyPr/>
          <a:lstStyle/>
          <a:p>
            <a:fld id="{700861E1-0C85-490F-A709-222B40EEEBBE}" type="slidenum">
              <a:rPr lang="en-US" sz="2800" b="1" smtClean="0"/>
              <a:t>5</a:t>
            </a:fld>
            <a:endParaRPr lang="en-US" sz="2800" b="1" dirty="0"/>
          </a:p>
        </p:txBody>
      </p:sp>
      <p:sp>
        <p:nvSpPr>
          <p:cNvPr id="2" name="Title 1"/>
          <p:cNvSpPr>
            <a:spLocks noGrp="1"/>
          </p:cNvSpPr>
          <p:nvPr>
            <p:ph type="title" idx="4294967295"/>
          </p:nvPr>
        </p:nvSpPr>
        <p:spPr>
          <a:xfrm>
            <a:off x="0" y="0"/>
            <a:ext cx="12192000" cy="639763"/>
          </a:xfrm>
        </p:spPr>
        <p:txBody>
          <a:bodyPr>
            <a:noAutofit/>
          </a:bodyPr>
          <a:lstStyle/>
          <a:p>
            <a:pPr algn="ctr"/>
            <a:br>
              <a:rPr lang="en-US" sz="2800" dirty="0"/>
            </a:br>
            <a:br>
              <a:rPr lang="en-US" sz="2800" dirty="0"/>
            </a:br>
            <a:br>
              <a:rPr lang="en-US" sz="2800" dirty="0"/>
            </a:br>
            <a:r>
              <a:rPr lang="en-US" sz="2800"/>
              <a:t>Agenda 3/20/19</a:t>
            </a:r>
            <a:r>
              <a:rPr lang="en-US" sz="2800" dirty="0"/>
              <a:t>: 9:00 am – 4:00 pm</a:t>
            </a:r>
          </a:p>
        </p:txBody>
      </p:sp>
      <p:graphicFrame>
        <p:nvGraphicFramePr>
          <p:cNvPr id="6" name="Table 5"/>
          <p:cNvGraphicFramePr>
            <a:graphicFrameLocks noGrp="1"/>
          </p:cNvGraphicFramePr>
          <p:nvPr>
            <p:extLst>
              <p:ext uri="{D42A27DB-BD31-4B8C-83A1-F6EECF244321}">
                <p14:modId xmlns:p14="http://schemas.microsoft.com/office/powerpoint/2010/main" val="1860492817"/>
              </p:ext>
            </p:extLst>
          </p:nvPr>
        </p:nvGraphicFramePr>
        <p:xfrm>
          <a:off x="1419419" y="778564"/>
          <a:ext cx="9353161" cy="5549534"/>
        </p:xfrm>
        <a:graphic>
          <a:graphicData uri="http://schemas.openxmlformats.org/drawingml/2006/table">
            <a:tbl>
              <a:tblPr firstRow="1" firstCol="1" bandRow="1">
                <a:tableStyleId>{5C22544A-7EE6-4342-B048-85BDC9FD1C3A}</a:tableStyleId>
              </a:tblPr>
              <a:tblGrid>
                <a:gridCol w="2654926">
                  <a:extLst>
                    <a:ext uri="{9D8B030D-6E8A-4147-A177-3AD203B41FA5}">
                      <a16:colId xmlns:a16="http://schemas.microsoft.com/office/drawing/2014/main" val="20000"/>
                    </a:ext>
                  </a:extLst>
                </a:gridCol>
                <a:gridCol w="6698235">
                  <a:extLst>
                    <a:ext uri="{9D8B030D-6E8A-4147-A177-3AD203B41FA5}">
                      <a16:colId xmlns:a16="http://schemas.microsoft.com/office/drawing/2014/main" val="20001"/>
                    </a:ext>
                  </a:extLst>
                </a:gridCol>
              </a:tblGrid>
              <a:tr h="298541">
                <a:tc>
                  <a:txBody>
                    <a:bodyPr/>
                    <a:lstStyle/>
                    <a:p>
                      <a:pPr marL="0" marR="0" algn="ctr">
                        <a:spcBef>
                          <a:spcPts val="0"/>
                        </a:spcBef>
                        <a:spcAft>
                          <a:spcPts val="0"/>
                        </a:spcAft>
                        <a:tabLst>
                          <a:tab pos="2743200" algn="ctr"/>
                          <a:tab pos="5486400" algn="r"/>
                        </a:tabLst>
                      </a:pPr>
                      <a:r>
                        <a:rPr lang="en-US" sz="1600" dirty="0">
                          <a:effectLst/>
                          <a:latin typeface="Calibri Light" panose="020F0302020204030204" pitchFamily="34" charset="0"/>
                          <a:ea typeface="Times New Roman"/>
                        </a:rPr>
                        <a:t>TIME</a:t>
                      </a:r>
                    </a:p>
                  </a:txBody>
                  <a:tcPr marL="68580" marR="68580" marT="0" marB="0"/>
                </a:tc>
                <a:tc>
                  <a:txBody>
                    <a:bodyPr/>
                    <a:lstStyle/>
                    <a:p>
                      <a:pPr marL="0" marR="0" algn="ctr">
                        <a:spcBef>
                          <a:spcPts val="0"/>
                        </a:spcBef>
                        <a:spcAft>
                          <a:spcPts val="0"/>
                        </a:spcAft>
                        <a:tabLst>
                          <a:tab pos="2743200" algn="ctr"/>
                          <a:tab pos="5486400" algn="r"/>
                        </a:tabLst>
                      </a:pPr>
                      <a:r>
                        <a:rPr lang="en-US" sz="1600" dirty="0">
                          <a:effectLst/>
                          <a:latin typeface="Calibri Light" panose="020F0302020204030204" pitchFamily="34" charset="0"/>
                          <a:ea typeface="Times New Roman"/>
                        </a:rPr>
                        <a:t>TOPIC</a:t>
                      </a:r>
                    </a:p>
                  </a:txBody>
                  <a:tcPr marL="68580" marR="68580" marT="0" marB="0"/>
                </a:tc>
                <a:extLst>
                  <a:ext uri="{0D108BD9-81ED-4DB2-BD59-A6C34878D82A}">
                    <a16:rowId xmlns:a16="http://schemas.microsoft.com/office/drawing/2014/main" val="10000"/>
                  </a:ext>
                </a:extLst>
              </a:tr>
              <a:tr h="424513">
                <a:tc>
                  <a:txBody>
                    <a:bodyPr/>
                    <a:lstStyle/>
                    <a:p>
                      <a:r>
                        <a:rPr lang="en-US" sz="2000" dirty="0">
                          <a:latin typeface="Calibri Light" panose="020F0302020204030204" pitchFamily="34" charset="0"/>
                        </a:rPr>
                        <a:t>9:00am</a:t>
                      </a:r>
                      <a:r>
                        <a:rPr lang="en-US" sz="2000" baseline="0" dirty="0">
                          <a:latin typeface="Calibri Light" panose="020F0302020204030204" pitchFamily="34" charset="0"/>
                        </a:rPr>
                        <a:t>  – 9:30am </a:t>
                      </a:r>
                      <a:endParaRPr lang="en-US" sz="2000" dirty="0">
                        <a:latin typeface="Calibri Light" panose="020F0302020204030204" pitchFamily="34" charset="0"/>
                      </a:endParaRPr>
                    </a:p>
                  </a:txBody>
                  <a:tcPr marL="68580" marR="68580" marT="0" marB="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Introductions,</a:t>
                      </a:r>
                      <a:r>
                        <a:rPr lang="en-US" sz="1600" baseline="0" dirty="0">
                          <a:effectLst/>
                          <a:latin typeface="Calibri Light" panose="020F0302020204030204" pitchFamily="34" charset="0"/>
                        </a:rPr>
                        <a:t> Logistics</a:t>
                      </a:r>
                      <a:r>
                        <a:rPr lang="en-US" sz="1600" dirty="0">
                          <a:effectLst/>
                          <a:latin typeface="Calibri Light" panose="020F0302020204030204" pitchFamily="34" charset="0"/>
                        </a:rPr>
                        <a:t>, Training</a:t>
                      </a:r>
                      <a:r>
                        <a:rPr lang="en-US" sz="1600" baseline="0" dirty="0">
                          <a:effectLst/>
                          <a:latin typeface="Calibri Light" panose="020F0302020204030204" pitchFamily="34" charset="0"/>
                        </a:rPr>
                        <a:t> Objectives, News &amp; Updates</a:t>
                      </a:r>
                      <a:endParaRPr lang="en-US" sz="1600" dirty="0">
                        <a:effectLst/>
                        <a:latin typeface="Calibri Light" panose="020F0302020204030204" pitchFamily="34" charset="0"/>
                      </a:endParaRPr>
                    </a:p>
                  </a:txBody>
                  <a:tcPr marL="68580" marR="68580" marT="0" marB="0"/>
                </a:tc>
                <a:extLst>
                  <a:ext uri="{0D108BD9-81ED-4DB2-BD59-A6C34878D82A}">
                    <a16:rowId xmlns:a16="http://schemas.microsoft.com/office/drawing/2014/main" val="10001"/>
                  </a:ext>
                </a:extLst>
              </a:tr>
              <a:tr h="589248">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ea typeface="Times New Roman"/>
                        </a:rPr>
                        <a:t>9:30</a:t>
                      </a:r>
                      <a:r>
                        <a:rPr lang="en-US" sz="2000" baseline="0" dirty="0">
                          <a:solidFill>
                            <a:schemeClr val="bg1"/>
                          </a:solidFill>
                          <a:effectLst/>
                          <a:latin typeface="Calibri Light" panose="020F0302020204030204" pitchFamily="34" charset="0"/>
                          <a:ea typeface="Times New Roman"/>
                        </a:rPr>
                        <a:t> am – 10:30 am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Initial Authorization Timelines</a:t>
                      </a:r>
                      <a:r>
                        <a:rPr lang="en-US" sz="1600" baseline="0" dirty="0">
                          <a:effectLst/>
                          <a:latin typeface="Calibri Light" panose="020F0302020204030204" pitchFamily="34" charset="0"/>
                        </a:rPr>
                        <a:t> and Processes </a:t>
                      </a:r>
                      <a:endParaRPr lang="en-US" sz="1600" dirty="0">
                        <a:effectLst/>
                        <a:latin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Re-Authorization Timelines</a:t>
                      </a:r>
                      <a:r>
                        <a:rPr lang="en-US" sz="1600" baseline="0" dirty="0">
                          <a:effectLst/>
                          <a:latin typeface="Calibri Light" panose="020F0302020204030204" pitchFamily="34" charset="0"/>
                        </a:rPr>
                        <a:t> and Processes </a:t>
                      </a:r>
                      <a:endParaRPr lang="en-US" sz="1600" dirty="0">
                        <a:effectLst/>
                        <a:latin typeface="Calibri Light" panose="020F0302020204030204" pitchFamily="34" charset="0"/>
                      </a:endParaRPr>
                    </a:p>
                  </a:txBody>
                  <a:tcPr marL="68580" marR="68580" marT="0" marB="0"/>
                </a:tc>
                <a:extLst>
                  <a:ext uri="{0D108BD9-81ED-4DB2-BD59-A6C34878D82A}">
                    <a16:rowId xmlns:a16="http://schemas.microsoft.com/office/drawing/2014/main" val="10002"/>
                  </a:ext>
                </a:extLst>
              </a:tr>
              <a:tr h="298180">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10:30 am – 10:45 am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Break</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3"/>
                  </a:ext>
                </a:extLst>
              </a:tr>
              <a:tr h="1669808">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10:45 am – 12:15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Authorization continued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Audit Highlights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Medical Necessity</a:t>
                      </a:r>
                      <a:r>
                        <a:rPr lang="en-US" sz="1600" baseline="0" dirty="0">
                          <a:effectLst/>
                          <a:latin typeface="Calibri Light" panose="020F03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Pre-Assessment &amp; </a:t>
                      </a:r>
                      <a:r>
                        <a:rPr lang="en-US" sz="1600" dirty="0">
                          <a:effectLst/>
                          <a:latin typeface="Calibri Light" panose="020F0302020204030204" pitchFamily="34" charset="0"/>
                          <a:ea typeface="Times New Roman"/>
                        </a:rPr>
                        <a:t>Assessment</a:t>
                      </a:r>
                      <a:r>
                        <a:rPr lang="en-US" sz="1600" dirty="0">
                          <a:effectLst/>
                          <a:latin typeface="Calibri Light" panose="020F0302020204030204" pitchFamily="34" charset="0"/>
                        </a:rPr>
                        <a:t> Requirements</a:t>
                      </a:r>
                      <a:r>
                        <a:rPr lang="en-US" sz="1600" baseline="0" dirty="0">
                          <a:effectLst/>
                          <a:latin typeface="Calibri Light" panose="020F0302020204030204" pitchFamily="34" charset="0"/>
                        </a:rPr>
                        <a:t> </a:t>
                      </a:r>
                      <a:r>
                        <a:rPr lang="en-US" sz="1600" baseline="0" dirty="0">
                          <a:effectLst/>
                          <a:latin typeface="Calibri Light" panose="020F0302020204030204" pitchFamily="34" charset="0"/>
                          <a:ea typeface="Times New Roman"/>
                        </a:rPr>
                        <a:t>Documentation Requirements (including SO/GI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ea typeface="Times New Roman"/>
                        </a:rPr>
                        <a:t>Plan</a:t>
                      </a:r>
                      <a:r>
                        <a:rPr lang="en-US" sz="1600" baseline="0" dirty="0">
                          <a:effectLst/>
                          <a:latin typeface="Calibri Light" panose="020F0302020204030204" pitchFamily="34" charset="0"/>
                          <a:ea typeface="Times New Roman"/>
                        </a:rPr>
                        <a:t> Documentation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743200" algn="ctr"/>
                          <a:tab pos="5486400" algn="r"/>
                        </a:tabLst>
                        <a:defRPr/>
                      </a:pP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4"/>
                  </a:ext>
                </a:extLst>
              </a:tr>
              <a:tr h="419084">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12:15 pm – 1:15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Lunch </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5"/>
                  </a:ext>
                </a:extLst>
              </a:tr>
              <a:tr h="605010">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1:15 pm – 1:45 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2743200" algn="ctr"/>
                          <a:tab pos="5486400" algn="r"/>
                        </a:tabLst>
                      </a:pPr>
                      <a:r>
                        <a:rPr lang="en-US" sz="1600" baseline="0" dirty="0">
                          <a:effectLst/>
                          <a:latin typeface="Calibri Light" panose="020F0302020204030204" pitchFamily="34" charset="0"/>
                        </a:rPr>
                        <a:t>Plan Documentation Requirements continued</a:t>
                      </a:r>
                    </a:p>
                    <a:p>
                      <a:pPr marL="285750" marR="0" indent="-285750">
                        <a:spcBef>
                          <a:spcPts val="0"/>
                        </a:spcBef>
                        <a:spcAft>
                          <a:spcPts val="0"/>
                        </a:spcAft>
                        <a:buFont typeface="Arial" panose="020B0604020202020204" pitchFamily="34" charset="0"/>
                        <a:buChar char="•"/>
                        <a:tabLst>
                          <a:tab pos="2743200" algn="ctr"/>
                          <a:tab pos="5486400" algn="r"/>
                        </a:tabLst>
                      </a:pPr>
                      <a:r>
                        <a:rPr lang="en-US" sz="1600" baseline="0" dirty="0">
                          <a:effectLst/>
                          <a:latin typeface="Calibri Light" panose="020F0302020204030204" pitchFamily="34" charset="0"/>
                        </a:rPr>
                        <a:t>Progress Note Documentation Requirements</a:t>
                      </a:r>
                    </a:p>
                  </a:txBody>
                  <a:tcPr marL="68580" marR="68580" marT="0" marB="0"/>
                </a:tc>
                <a:extLst>
                  <a:ext uri="{0D108BD9-81ED-4DB2-BD59-A6C34878D82A}">
                    <a16:rowId xmlns:a16="http://schemas.microsoft.com/office/drawing/2014/main" val="10006"/>
                  </a:ext>
                </a:extLst>
              </a:tr>
              <a:tr h="325202">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2000" dirty="0">
                          <a:solidFill>
                            <a:schemeClr val="bg1"/>
                          </a:solidFill>
                          <a:effectLst/>
                          <a:latin typeface="Calibri Light" panose="020F0302020204030204" pitchFamily="34" charset="0"/>
                        </a:rPr>
                        <a:t> 1:45 pm – 2:00pm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Break</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7"/>
                  </a:ext>
                </a:extLst>
              </a:tr>
              <a:tr h="551054">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2:00</a:t>
                      </a:r>
                      <a:r>
                        <a:rPr lang="en-US" sz="2000" baseline="0" dirty="0">
                          <a:solidFill>
                            <a:schemeClr val="bg1"/>
                          </a:solidFill>
                          <a:effectLst/>
                          <a:latin typeface="Calibri Light" panose="020F0302020204030204" pitchFamily="34" charset="0"/>
                        </a:rPr>
                        <a:t> </a:t>
                      </a:r>
                      <a:r>
                        <a:rPr lang="en-US" sz="2000" dirty="0">
                          <a:solidFill>
                            <a:schemeClr val="bg1"/>
                          </a:solidFill>
                          <a:effectLst/>
                          <a:latin typeface="Calibri Light" panose="020F0302020204030204" pitchFamily="34" charset="0"/>
                        </a:rPr>
                        <a:t>pm – 3:00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Procedure Codes Documentation </a:t>
                      </a:r>
                      <a:r>
                        <a:rPr kumimoji="0" lang="en-US" sz="1600" kern="1200" dirty="0">
                          <a:solidFill>
                            <a:schemeClr val="dk1"/>
                          </a:solidFill>
                          <a:effectLst/>
                          <a:latin typeface="Calibri Light" panose="020F0302020204030204" pitchFamily="34" charset="0"/>
                          <a:ea typeface="+mn-ea"/>
                          <a:cs typeface="+mn-cs"/>
                        </a:rPr>
                        <a:t>Requirements</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8"/>
                  </a:ext>
                </a:extLst>
              </a:tr>
              <a:tr h="325202">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3:00</a:t>
                      </a:r>
                      <a:r>
                        <a:rPr lang="en-US" sz="2000" baseline="0" dirty="0">
                          <a:solidFill>
                            <a:schemeClr val="bg1"/>
                          </a:solidFill>
                          <a:effectLst/>
                          <a:latin typeface="Calibri Light" panose="020F0302020204030204" pitchFamily="34" charset="0"/>
                        </a:rPr>
                        <a:t> </a:t>
                      </a:r>
                      <a:r>
                        <a:rPr lang="en-US" sz="2000" dirty="0">
                          <a:solidFill>
                            <a:schemeClr val="bg1"/>
                          </a:solidFill>
                          <a:effectLst/>
                          <a:latin typeface="Calibri Light" panose="020F0302020204030204" pitchFamily="34" charset="0"/>
                        </a:rPr>
                        <a:t>pm – 4:00 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indent="-342900">
                        <a:spcBef>
                          <a:spcPts val="0"/>
                        </a:spcBef>
                        <a:spcAft>
                          <a:spcPts val="0"/>
                        </a:spcAft>
                        <a:buFont typeface="Arial" panose="020B0604020202020204" pitchFamily="34" charset="0"/>
                        <a:buChar char="•"/>
                        <a:tabLst>
                          <a:tab pos="2743200" algn="ctr"/>
                          <a:tab pos="5486400" algn="r"/>
                        </a:tabLst>
                      </a:pPr>
                      <a:r>
                        <a:rPr lang="en-US" sz="1600" dirty="0">
                          <a:effectLst/>
                          <a:latin typeface="Calibri Light" panose="020F0302020204030204" pitchFamily="34" charset="0"/>
                        </a:rPr>
                        <a:t>Questions, Post Test, &amp; Course Evaluation</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69304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81200"/>
            <a:ext cx="10115203" cy="4191000"/>
          </a:xfrm>
        </p:spPr>
        <p:txBody>
          <a:bodyPr>
            <a:normAutofit/>
          </a:bodyPr>
          <a:lstStyle/>
          <a:p>
            <a:pPr marL="349250" lvl="1" indent="-349250">
              <a:buClrTx/>
              <a:buNone/>
            </a:pPr>
            <a:r>
              <a:rPr lang="en-US" sz="3200" dirty="0">
                <a:solidFill>
                  <a:schemeClr val="tx1"/>
                </a:solidFill>
              </a:rPr>
              <a:t>A Qualifying Impairment (meets </a:t>
            </a:r>
            <a:r>
              <a:rPr lang="en-US" sz="3200" u="sng" dirty="0">
                <a:solidFill>
                  <a:schemeClr val="tx1"/>
                </a:solidFill>
              </a:rPr>
              <a:t>one</a:t>
            </a:r>
            <a:r>
              <a:rPr lang="en-US" sz="3200" dirty="0">
                <a:solidFill>
                  <a:schemeClr val="tx1"/>
                </a:solidFill>
              </a:rPr>
              <a:t> of the following):</a:t>
            </a:r>
          </a:p>
          <a:p>
            <a:pPr marL="577850" lvl="2" indent="-457200">
              <a:buClrTx/>
              <a:buFont typeface="+mj-lt"/>
              <a:buAutoNum type="alphaLcParenR"/>
            </a:pPr>
            <a:r>
              <a:rPr lang="en-US" sz="2400" dirty="0">
                <a:solidFill>
                  <a:schemeClr val="tx1"/>
                </a:solidFill>
              </a:rPr>
              <a:t>A </a:t>
            </a:r>
            <a:r>
              <a:rPr lang="en-US" sz="2400" i="1" dirty="0">
                <a:solidFill>
                  <a:schemeClr val="tx1"/>
                </a:solidFill>
              </a:rPr>
              <a:t>significant impairment </a:t>
            </a:r>
            <a:r>
              <a:rPr lang="en-US" sz="2400" dirty="0">
                <a:solidFill>
                  <a:schemeClr val="tx1"/>
                </a:solidFill>
              </a:rPr>
              <a:t>in an important area of life functioning</a:t>
            </a:r>
          </a:p>
          <a:p>
            <a:pPr marL="577850" lvl="2" indent="-457200">
              <a:buClrTx/>
              <a:buFont typeface="+mj-lt"/>
              <a:buAutoNum type="alphaLcParenR"/>
            </a:pPr>
            <a:r>
              <a:rPr lang="en-US" sz="2400" dirty="0">
                <a:solidFill>
                  <a:schemeClr val="tx1"/>
                </a:solidFill>
              </a:rPr>
              <a:t>A reasonable </a:t>
            </a:r>
            <a:r>
              <a:rPr lang="en-US" sz="2400" i="1" dirty="0">
                <a:solidFill>
                  <a:schemeClr val="tx1"/>
                </a:solidFill>
              </a:rPr>
              <a:t>probability of significant deterioration </a:t>
            </a:r>
            <a:r>
              <a:rPr lang="en-US" sz="2400" dirty="0">
                <a:solidFill>
                  <a:schemeClr val="tx1"/>
                </a:solidFill>
              </a:rPr>
              <a:t>in an important area of life functioning (without treatment)</a:t>
            </a:r>
          </a:p>
          <a:p>
            <a:pPr marL="577850" lvl="2" indent="-457200">
              <a:buClrTx/>
              <a:buFont typeface="+mj-lt"/>
              <a:buAutoNum type="alphaLcParenR"/>
            </a:pPr>
            <a:r>
              <a:rPr lang="en-US" sz="2400" dirty="0">
                <a:solidFill>
                  <a:schemeClr val="tx1"/>
                </a:solidFill>
              </a:rPr>
              <a:t>For EPSDT (children &lt; 21 </a:t>
            </a:r>
            <a:r>
              <a:rPr lang="en-US" sz="2400" dirty="0" err="1">
                <a:solidFill>
                  <a:schemeClr val="tx1"/>
                </a:solidFill>
              </a:rPr>
              <a:t>yrs</a:t>
            </a:r>
            <a:r>
              <a:rPr lang="en-US" sz="2400" dirty="0">
                <a:solidFill>
                  <a:schemeClr val="tx1"/>
                </a:solidFill>
              </a:rPr>
              <a:t>): a reasonable </a:t>
            </a:r>
            <a:r>
              <a:rPr lang="en-US" sz="2400" i="1" dirty="0">
                <a:solidFill>
                  <a:schemeClr val="tx1"/>
                </a:solidFill>
              </a:rPr>
              <a:t>probability that a child will not progress developmentally as individually appropriate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50</a:t>
            </a:fld>
            <a:endParaRPr lang="en-US" dirty="0"/>
          </a:p>
        </p:txBody>
      </p:sp>
      <p:sp>
        <p:nvSpPr>
          <p:cNvPr id="7" name="Title 5"/>
          <p:cNvSpPr>
            <a:spLocks noGrp="1"/>
          </p:cNvSpPr>
          <p:nvPr>
            <p:ph type="title"/>
          </p:nvPr>
        </p:nvSpPr>
        <p:spPr>
          <a:xfrm>
            <a:off x="1097280" y="276728"/>
            <a:ext cx="10058400" cy="1450757"/>
          </a:xfrm>
        </p:spPr>
        <p:txBody>
          <a:bodyPr>
            <a:normAutofit/>
          </a:bodyPr>
          <a:lstStyle/>
          <a:p>
            <a:r>
              <a:rPr lang="en-US" dirty="0"/>
              <a:t>Part 2 – Qualifying Impairment </a:t>
            </a:r>
          </a:p>
        </p:txBody>
      </p:sp>
    </p:spTree>
    <p:extLst>
      <p:ext uri="{BB962C8B-B14F-4D97-AF65-F5344CB8AC3E}">
        <p14:creationId xmlns:p14="http://schemas.microsoft.com/office/powerpoint/2010/main" val="37105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Part 2 – Qualifying Impairment </a:t>
            </a:r>
          </a:p>
        </p:txBody>
      </p:sp>
      <p:sp>
        <p:nvSpPr>
          <p:cNvPr id="3" name="Content Placeholder 2"/>
          <p:cNvSpPr>
            <a:spLocks noGrp="1"/>
          </p:cNvSpPr>
          <p:nvPr>
            <p:ph idx="1"/>
          </p:nvPr>
        </p:nvSpPr>
        <p:spPr>
          <a:xfrm>
            <a:off x="1120140" y="1905000"/>
            <a:ext cx="10012680" cy="5257800"/>
          </a:xfrm>
        </p:spPr>
        <p:txBody>
          <a:bodyPr>
            <a:normAutofit/>
          </a:bodyPr>
          <a:lstStyle/>
          <a:p>
            <a:pPr marL="0" lvl="2" indent="0">
              <a:buNone/>
            </a:pPr>
            <a:r>
              <a:rPr lang="en-US" sz="2800" dirty="0">
                <a:solidFill>
                  <a:schemeClr val="tx1"/>
                </a:solidFill>
                <a:latin typeface="+mj-lt"/>
              </a:rPr>
              <a:t>If the client has had recent (within the last 3 months of indication) HI/SI (no plans or means required), or other high risk conditions:</a:t>
            </a:r>
          </a:p>
          <a:p>
            <a:pPr marL="0" lvl="2" indent="0">
              <a:buNone/>
            </a:pPr>
            <a:endParaRPr lang="en-US" sz="2800" dirty="0">
              <a:solidFill>
                <a:schemeClr val="tx1"/>
              </a:solidFill>
              <a:latin typeface="+mj-lt"/>
            </a:endParaRPr>
          </a:p>
          <a:p>
            <a:pPr marL="0" lvl="2" indent="0">
              <a:buNone/>
            </a:pPr>
            <a:r>
              <a:rPr lang="en-US" sz="2800" dirty="0">
                <a:solidFill>
                  <a:schemeClr val="tx1"/>
                </a:solidFill>
                <a:latin typeface="+mj-lt"/>
              </a:rPr>
              <a:t>A comprehensive Risk Assessment and a formalized, and written Safety Plan – must be created for treatment purposes.  </a:t>
            </a:r>
          </a:p>
          <a:p>
            <a:pPr marL="0" lvl="2" indent="0">
              <a:buNone/>
            </a:pPr>
            <a:endParaRPr lang="en-US" sz="2800" dirty="0">
              <a:solidFill>
                <a:schemeClr val="tx1"/>
              </a:solidFill>
              <a:latin typeface="+mj-lt"/>
            </a:endParaRPr>
          </a:p>
          <a:p>
            <a:pPr marL="0" lvl="2" indent="0">
              <a:buNone/>
            </a:pPr>
            <a:r>
              <a:rPr lang="en-US" sz="2800" dirty="0">
                <a:solidFill>
                  <a:schemeClr val="tx1"/>
                </a:solidFill>
                <a:latin typeface="+mj-lt"/>
              </a:rPr>
              <a:t>See the BHCS Provider website for resources:</a:t>
            </a:r>
          </a:p>
          <a:p>
            <a:pPr marL="0" lvl="2" indent="0">
              <a:buNone/>
            </a:pPr>
            <a:r>
              <a:rPr lang="en-US" sz="2800" dirty="0">
                <a:hlinkClick r:id="rId2"/>
              </a:rPr>
              <a:t>http://www.acbhcs.org/providers/QA/docs/2013/TR_Suicide-Homicide_Risk_Assesment.pdf</a:t>
            </a:r>
            <a:endParaRPr lang="en-US" sz="2800" dirty="0">
              <a:solidFill>
                <a:schemeClr val="tx1"/>
              </a:solidFill>
              <a:latin typeface="+mj-lt"/>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51</a:t>
            </a:fld>
            <a:endParaRPr lang="en-US" dirty="0"/>
          </a:p>
        </p:txBody>
      </p:sp>
    </p:spTree>
    <p:extLst>
      <p:ext uri="{BB962C8B-B14F-4D97-AF65-F5344CB8AC3E}">
        <p14:creationId xmlns:p14="http://schemas.microsoft.com/office/powerpoint/2010/main" val="327286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7529" y="276728"/>
            <a:ext cx="10058400" cy="1450757"/>
          </a:xfrm>
        </p:spPr>
        <p:txBody>
          <a:bodyPr>
            <a:normAutofit/>
          </a:bodyPr>
          <a:lstStyle/>
          <a:p>
            <a:br>
              <a:rPr lang="en-US" dirty="0">
                <a:solidFill>
                  <a:schemeClr val="tx1"/>
                </a:solidFill>
              </a:rPr>
            </a:br>
            <a:r>
              <a:rPr lang="en-US" dirty="0"/>
              <a:t>Part 3 – Treatment will address impairments </a:t>
            </a:r>
          </a:p>
        </p:txBody>
      </p:sp>
      <p:sp>
        <p:nvSpPr>
          <p:cNvPr id="3" name="Content Placeholder 2"/>
          <p:cNvSpPr>
            <a:spLocks noGrp="1"/>
          </p:cNvSpPr>
          <p:nvPr>
            <p:ph idx="1"/>
          </p:nvPr>
        </p:nvSpPr>
        <p:spPr>
          <a:xfrm>
            <a:off x="1177529" y="1828800"/>
            <a:ext cx="10034953" cy="4343400"/>
          </a:xfrm>
        </p:spPr>
        <p:txBody>
          <a:bodyPr>
            <a:normAutofit/>
          </a:bodyPr>
          <a:lstStyle/>
          <a:p>
            <a:r>
              <a:rPr lang="en-US" sz="3200" b="1" dirty="0">
                <a:latin typeface="+mj-lt"/>
              </a:rPr>
              <a:t>The focus of treatment are the signs/</a:t>
            </a:r>
            <a:r>
              <a:rPr lang="en-US" sz="3200" b="1" dirty="0" err="1">
                <a:latin typeface="+mj-lt"/>
              </a:rPr>
              <a:t>sx’s</a:t>
            </a:r>
            <a:r>
              <a:rPr lang="en-US" sz="3200" b="1" dirty="0">
                <a:latin typeface="+mj-lt"/>
              </a:rPr>
              <a:t> of the Included Dx’s and address the following:</a:t>
            </a:r>
          </a:p>
          <a:p>
            <a:pPr marL="0" indent="0">
              <a:buNone/>
            </a:pPr>
            <a:endParaRPr lang="en-US" sz="1400" b="1" dirty="0">
              <a:latin typeface="+mj-lt"/>
            </a:endParaRPr>
          </a:p>
          <a:p>
            <a:pPr marL="1325880" lvl="3" indent="-457200">
              <a:buClrTx/>
              <a:buFont typeface="+mj-lt"/>
              <a:buAutoNum type="alphaLcParenR"/>
            </a:pPr>
            <a:r>
              <a:rPr lang="en-US" sz="2800" dirty="0">
                <a:latin typeface="+mj-lt"/>
              </a:rPr>
              <a:t>Decrease the </a:t>
            </a:r>
            <a:r>
              <a:rPr lang="en-US" sz="2800" b="1" i="1" dirty="0">
                <a:latin typeface="+mj-lt"/>
              </a:rPr>
              <a:t>significant impairment </a:t>
            </a:r>
            <a:r>
              <a:rPr lang="en-US" sz="2800" dirty="0">
                <a:latin typeface="+mj-lt"/>
              </a:rPr>
              <a:t>in an important area of life functioning</a:t>
            </a:r>
          </a:p>
          <a:p>
            <a:pPr marL="1325880" lvl="3" indent="-457200">
              <a:buClrTx/>
              <a:buFont typeface="+mj-lt"/>
              <a:buAutoNum type="alphaLcParenR"/>
            </a:pPr>
            <a:r>
              <a:rPr lang="en-US" sz="2800" dirty="0">
                <a:latin typeface="+mj-lt"/>
              </a:rPr>
              <a:t>Prevent the </a:t>
            </a:r>
            <a:r>
              <a:rPr lang="en-US" sz="2800" b="1" i="1" dirty="0">
                <a:latin typeface="+mj-lt"/>
              </a:rPr>
              <a:t>probability of significant deterioration </a:t>
            </a:r>
            <a:r>
              <a:rPr lang="en-US" sz="2800" dirty="0">
                <a:latin typeface="+mj-lt"/>
              </a:rPr>
              <a:t>in an important area of life functioning </a:t>
            </a:r>
          </a:p>
          <a:p>
            <a:pPr marL="1325880" lvl="3" indent="-457200">
              <a:buClrTx/>
              <a:buFont typeface="+mj-lt"/>
              <a:buAutoNum type="alphaLcParenR"/>
            </a:pPr>
            <a:r>
              <a:rPr lang="en-US" sz="2800" dirty="0">
                <a:latin typeface="+mj-lt"/>
              </a:rPr>
              <a:t>(For Children - EPSDT) Will allow the child to </a:t>
            </a:r>
            <a:r>
              <a:rPr lang="en-US" sz="2800" b="1" i="1" dirty="0">
                <a:latin typeface="+mj-lt"/>
              </a:rPr>
              <a:t>progress developmentally as individually appropriate</a:t>
            </a:r>
            <a:r>
              <a:rPr lang="en-US" sz="2800" i="1" dirty="0">
                <a:latin typeface="+mj-lt"/>
              </a:rPr>
              <a:t>.</a:t>
            </a:r>
          </a:p>
          <a:p>
            <a:pPr marL="585216" lvl="1" indent="0">
              <a:buNone/>
            </a:pPr>
            <a:endParaRPr lang="en-US" dirty="0">
              <a:latin typeface="+mj-lt"/>
            </a:endParaRP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52</a:t>
            </a:fld>
            <a:endParaRPr lang="en-US" dirty="0"/>
          </a:p>
        </p:txBody>
      </p:sp>
    </p:spTree>
    <p:extLst>
      <p:ext uri="{BB962C8B-B14F-4D97-AF65-F5344CB8AC3E}">
        <p14:creationId xmlns:p14="http://schemas.microsoft.com/office/powerpoint/2010/main" val="23182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lumMod val="95000"/>
            </a:schemeClr>
          </a:solidFill>
        </p:spPr>
        <p:txBody>
          <a:bodyPr/>
          <a:lstStyle/>
          <a:p>
            <a:r>
              <a:rPr lang="en-US" dirty="0"/>
              <a:t>Assessment </a:t>
            </a:r>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53</a:t>
            </a:fld>
            <a:endParaRPr lang="en-US" dirty="0"/>
          </a:p>
        </p:txBody>
      </p:sp>
    </p:spTree>
    <p:extLst>
      <p:ext uri="{BB962C8B-B14F-4D97-AF65-F5344CB8AC3E}">
        <p14:creationId xmlns:p14="http://schemas.microsoft.com/office/powerpoint/2010/main" val="3290293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sz="4400" dirty="0"/>
              <a:t>Who can create and complete an Assessment? </a:t>
            </a:r>
          </a:p>
        </p:txBody>
      </p:sp>
      <p:sp>
        <p:nvSpPr>
          <p:cNvPr id="10" name="Content Placeholder 2"/>
          <p:cNvSpPr>
            <a:spLocks noGrp="1"/>
          </p:cNvSpPr>
          <p:nvPr>
            <p:ph sz="half" idx="2"/>
          </p:nvPr>
        </p:nvSpPr>
        <p:spPr>
          <a:xfrm>
            <a:off x="1154083" y="1867572"/>
            <a:ext cx="10058400" cy="3378200"/>
          </a:xfrm>
          <a:noFill/>
          <a:ln>
            <a:solidFill>
              <a:srgbClr val="9FE6FF"/>
            </a:solidFill>
          </a:ln>
        </p:spPr>
        <p:txBody>
          <a:bodyPr>
            <a:normAutofit/>
          </a:bodyPr>
          <a:lstStyle/>
          <a:p>
            <a:pPr marL="349250" indent="-349250">
              <a:buFont typeface="Arial" panose="020B0604020202020204" pitchFamily="34" charset="0"/>
              <a:buChar char="•"/>
            </a:pPr>
            <a:r>
              <a:rPr lang="en-US" sz="2400" dirty="0"/>
              <a:t>For Individual and Group providers, Assessment must be completed by a Licensed LPHA.</a:t>
            </a:r>
          </a:p>
          <a:p>
            <a:pPr marL="349250" indent="-349250">
              <a:lnSpc>
                <a:spcPct val="100000"/>
              </a:lnSpc>
              <a:spcAft>
                <a:spcPts val="0"/>
              </a:spcAft>
              <a:buFont typeface="Arial" panose="020B0604020202020204" pitchFamily="34" charset="0"/>
              <a:buChar char="•"/>
            </a:pPr>
            <a:r>
              <a:rPr lang="en-US" sz="2400" dirty="0"/>
              <a:t>Non-Master Contract Organization claiming through a CMS 1500 paper form: </a:t>
            </a:r>
          </a:p>
          <a:p>
            <a:pPr marL="349250" indent="0">
              <a:lnSpc>
                <a:spcPct val="100000"/>
              </a:lnSpc>
              <a:spcBef>
                <a:spcPts val="0"/>
              </a:spcBef>
              <a:spcAft>
                <a:spcPts val="0"/>
              </a:spcAft>
              <a:buNone/>
            </a:pPr>
            <a:r>
              <a:rPr lang="en-US" sz="2400" dirty="0"/>
              <a:t>Licensed LPHAs </a:t>
            </a:r>
            <a:r>
              <a:rPr lang="en-US" sz="2400" i="1" u="sng" dirty="0"/>
              <a:t>OR</a:t>
            </a:r>
            <a:r>
              <a:rPr lang="en-US" sz="2400" dirty="0"/>
              <a:t> Waivered/Registered therapists with Licensed LPHA co-signature.</a:t>
            </a: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54</a:t>
            </a:fld>
            <a:endParaRPr lang="en-US" dirty="0"/>
          </a:p>
        </p:txBody>
      </p:sp>
    </p:spTree>
    <p:extLst>
      <p:ext uri="{BB962C8B-B14F-4D97-AF65-F5344CB8AC3E}">
        <p14:creationId xmlns:p14="http://schemas.microsoft.com/office/powerpoint/2010/main" val="941650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sz="4400" dirty="0"/>
              <a:t>Assessment Templates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55</a:t>
            </a:fld>
            <a:endParaRPr lang="en-US" dirty="0"/>
          </a:p>
        </p:txBody>
      </p:sp>
      <p:sp>
        <p:nvSpPr>
          <p:cNvPr id="7" name="TextBox 6"/>
          <p:cNvSpPr txBox="1"/>
          <p:nvPr/>
        </p:nvSpPr>
        <p:spPr>
          <a:xfrm>
            <a:off x="1112520" y="1981200"/>
            <a:ext cx="10058400" cy="360098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mj-lt"/>
              </a:rPr>
              <a:t>MHP FFS Individual, Group and Organizations that Claim with a CMS 1500 paper form </a:t>
            </a:r>
            <a:r>
              <a:rPr lang="en-US" sz="2400" b="1" u="sng" dirty="0">
                <a:latin typeface="+mj-lt"/>
              </a:rPr>
              <a:t>must</a:t>
            </a:r>
            <a:r>
              <a:rPr lang="en-US" sz="2400" b="1" dirty="0">
                <a:latin typeface="+mj-lt"/>
              </a:rPr>
              <a:t> use Clinical Templates found on BHCS Provider Website: </a:t>
            </a:r>
            <a:r>
              <a:rPr lang="en-US" dirty="0">
                <a:latin typeface="+mj-lt"/>
              </a:rPr>
              <a:t>		</a:t>
            </a:r>
          </a:p>
          <a:p>
            <a:r>
              <a:rPr lang="en-US" dirty="0">
                <a:latin typeface="+mj-lt"/>
              </a:rPr>
              <a:t>		     </a:t>
            </a:r>
            <a:r>
              <a:rPr lang="en-US" dirty="0">
                <a:latin typeface="+mj-lt"/>
                <a:hlinkClick r:id="rId2"/>
              </a:rPr>
              <a:t>http://www.acbhcs.org/providers/Forms/ProviderNetwork.htm</a:t>
            </a: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10" name="Picture 9"/>
          <p:cNvPicPr>
            <a:picLocks noChangeAspect="1"/>
          </p:cNvPicPr>
          <p:nvPr/>
        </p:nvPicPr>
        <p:blipFill>
          <a:blip r:embed="rId3"/>
          <a:stretch>
            <a:fillRect/>
          </a:stretch>
        </p:blipFill>
        <p:spPr>
          <a:xfrm>
            <a:off x="3226397" y="3397501"/>
            <a:ext cx="5742379" cy="2438400"/>
          </a:xfrm>
          <a:prstGeom prst="rect">
            <a:avLst/>
          </a:prstGeom>
        </p:spPr>
      </p:pic>
    </p:spTree>
    <p:extLst>
      <p:ext uri="{BB962C8B-B14F-4D97-AF65-F5344CB8AC3E}">
        <p14:creationId xmlns:p14="http://schemas.microsoft.com/office/powerpoint/2010/main" val="428199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sz="4400" dirty="0"/>
              <a:t>Assessment Template – Short Form</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56</a:t>
            </a:fld>
            <a:endParaRPr lang="en-US" dirty="0"/>
          </a:p>
        </p:txBody>
      </p:sp>
      <p:pic>
        <p:nvPicPr>
          <p:cNvPr id="8" name="Picture 7"/>
          <p:cNvPicPr>
            <a:picLocks noChangeAspect="1"/>
          </p:cNvPicPr>
          <p:nvPr/>
        </p:nvPicPr>
        <p:blipFill>
          <a:blip r:embed="rId2"/>
          <a:stretch>
            <a:fillRect/>
          </a:stretch>
        </p:blipFill>
        <p:spPr>
          <a:xfrm>
            <a:off x="6934201" y="1862742"/>
            <a:ext cx="4221480" cy="4452821"/>
          </a:xfrm>
          <a:prstGeom prst="rect">
            <a:avLst/>
          </a:prstGeom>
          <a:ln>
            <a:solidFill>
              <a:schemeClr val="tx1"/>
            </a:solidFill>
          </a:ln>
        </p:spPr>
      </p:pic>
      <p:sp>
        <p:nvSpPr>
          <p:cNvPr id="9" name="TextBox 8"/>
          <p:cNvSpPr txBox="1"/>
          <p:nvPr/>
        </p:nvSpPr>
        <p:spPr>
          <a:xfrm>
            <a:off x="0" y="2209800"/>
            <a:ext cx="6334990" cy="523220"/>
          </a:xfrm>
          <a:prstGeom prst="rect">
            <a:avLst/>
          </a:prstGeom>
          <a:noFill/>
        </p:spPr>
        <p:txBody>
          <a:bodyPr wrap="square" rtlCol="0">
            <a:spAutoFit/>
          </a:bodyPr>
          <a:lstStyle/>
          <a:p>
            <a:pPr algn="ctr"/>
            <a:r>
              <a:rPr lang="en-US" sz="2800" dirty="0">
                <a:latin typeface="Calibri Light" panose="020F0302020204030204" pitchFamily="34" charset="0"/>
              </a:rPr>
              <a:t>Use for Initial Assessment</a:t>
            </a:r>
          </a:p>
        </p:txBody>
      </p:sp>
    </p:spTree>
    <p:extLst>
      <p:ext uri="{BB962C8B-B14F-4D97-AF65-F5344CB8AC3E}">
        <p14:creationId xmlns:p14="http://schemas.microsoft.com/office/powerpoint/2010/main" val="1878192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MHP FFS - Version 06.4.19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57</a:t>
            </a:fld>
            <a:endParaRPr lang="en-US" dirty="0"/>
          </a:p>
        </p:txBody>
      </p:sp>
      <p:sp>
        <p:nvSpPr>
          <p:cNvPr id="7" name="TextBox 6"/>
          <p:cNvSpPr txBox="1"/>
          <p:nvPr/>
        </p:nvSpPr>
        <p:spPr>
          <a:xfrm>
            <a:off x="1155357" y="1876929"/>
            <a:ext cx="4659147" cy="4154984"/>
          </a:xfrm>
          <a:prstGeom prst="rect">
            <a:avLst/>
          </a:prstGeom>
          <a:noFill/>
        </p:spPr>
        <p:txBody>
          <a:bodyPr wrap="square" rtlCol="0">
            <a:spAutoFit/>
          </a:bodyPr>
          <a:lstStyle/>
          <a:p>
            <a:r>
              <a:rPr lang="en-US" sz="2400" dirty="0">
                <a:latin typeface="Calibri Light" panose="020F0302020204030204" pitchFamily="34" charset="0"/>
              </a:rPr>
              <a:t>May be used for the initial assessment, but is optional.</a:t>
            </a:r>
          </a:p>
          <a:p>
            <a:r>
              <a:rPr lang="en-US" sz="2400" dirty="0">
                <a:latin typeface="Calibri Light" panose="020F0302020204030204" pitchFamily="34" charset="0"/>
              </a:rPr>
              <a:t> </a:t>
            </a:r>
          </a:p>
          <a:p>
            <a:r>
              <a:rPr lang="en-US" sz="2400" dirty="0">
                <a:latin typeface="Calibri Light" panose="020F0302020204030204" pitchFamily="34" charset="0"/>
              </a:rPr>
              <a:t>The Assessment Long Form is </a:t>
            </a:r>
            <a:r>
              <a:rPr lang="en-US" sz="2400" u="sng" dirty="0">
                <a:latin typeface="Calibri Light" panose="020F0302020204030204" pitchFamily="34" charset="0"/>
              </a:rPr>
              <a:t>required</a:t>
            </a:r>
            <a:r>
              <a:rPr lang="en-US" sz="2400" dirty="0">
                <a:latin typeface="Calibri Light" panose="020F0302020204030204" pitchFamily="34" charset="0"/>
              </a:rPr>
              <a:t> for  12 month/Annual Assessment</a:t>
            </a:r>
          </a:p>
          <a:p>
            <a:endParaRPr lang="en-US" sz="2400" dirty="0">
              <a:latin typeface="Calibri Light" panose="020F0302020204030204" pitchFamily="34" charset="0"/>
            </a:endParaRPr>
          </a:p>
          <a:p>
            <a:r>
              <a:rPr lang="en-US" sz="2400" dirty="0">
                <a:latin typeface="Calibri Light" panose="020F0302020204030204" pitchFamily="34" charset="0"/>
              </a:rPr>
              <a:t>Both the Long and Short forms capture the same information, the long form has additional prompts for the assessor.</a:t>
            </a:r>
          </a:p>
        </p:txBody>
      </p:sp>
      <p:pic>
        <p:nvPicPr>
          <p:cNvPr id="8" name="Picture 7"/>
          <p:cNvPicPr>
            <a:picLocks noChangeAspect="1"/>
          </p:cNvPicPr>
          <p:nvPr/>
        </p:nvPicPr>
        <p:blipFill rotWithShape="1">
          <a:blip r:embed="rId2"/>
          <a:srcRect b="1348"/>
          <a:stretch/>
        </p:blipFill>
        <p:spPr>
          <a:xfrm>
            <a:off x="6858000" y="1876929"/>
            <a:ext cx="4329432" cy="4348507"/>
          </a:xfrm>
          <a:prstGeom prst="rect">
            <a:avLst/>
          </a:prstGeom>
          <a:ln>
            <a:solidFill>
              <a:schemeClr val="tx1"/>
            </a:solidFill>
          </a:ln>
        </p:spPr>
      </p:pic>
      <p:sp>
        <p:nvSpPr>
          <p:cNvPr id="9" name="Title 5"/>
          <p:cNvSpPr>
            <a:spLocks noGrp="1"/>
          </p:cNvSpPr>
          <p:nvPr>
            <p:ph type="title"/>
          </p:nvPr>
        </p:nvSpPr>
        <p:spPr>
          <a:xfrm>
            <a:off x="1097280" y="276728"/>
            <a:ext cx="10058400" cy="1450757"/>
          </a:xfrm>
        </p:spPr>
        <p:txBody>
          <a:bodyPr>
            <a:normAutofit/>
          </a:bodyPr>
          <a:lstStyle/>
          <a:p>
            <a:r>
              <a:rPr lang="en-US" sz="4400" dirty="0"/>
              <a:t>Assessment Template – Long Form</a:t>
            </a:r>
          </a:p>
        </p:txBody>
      </p:sp>
    </p:spTree>
    <p:extLst>
      <p:ext uri="{BB962C8B-B14F-4D97-AF65-F5344CB8AC3E}">
        <p14:creationId xmlns:p14="http://schemas.microsoft.com/office/powerpoint/2010/main" val="562692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6167" y="280791"/>
            <a:ext cx="10058400" cy="1450757"/>
          </a:xfrm>
        </p:spPr>
        <p:txBody>
          <a:bodyPr>
            <a:normAutofit/>
          </a:bodyPr>
          <a:lstStyle/>
          <a:p>
            <a:r>
              <a:rPr lang="en-US" dirty="0"/>
              <a:t>Discussing SOGIE Sensitively </a:t>
            </a:r>
          </a:p>
        </p:txBody>
      </p:sp>
      <p:sp>
        <p:nvSpPr>
          <p:cNvPr id="5" name="Content Placeholder 4"/>
          <p:cNvSpPr>
            <a:spLocks noGrp="1"/>
          </p:cNvSpPr>
          <p:nvPr>
            <p:ph idx="1"/>
          </p:nvPr>
        </p:nvSpPr>
        <p:spPr>
          <a:xfrm>
            <a:off x="1097280" y="1845734"/>
            <a:ext cx="3550920" cy="3031066"/>
          </a:xfrm>
        </p:spPr>
        <p:txBody>
          <a:bodyPr>
            <a:normAutofit/>
          </a:bodyPr>
          <a:lstStyle/>
          <a:p>
            <a:r>
              <a:rPr lang="en-US" altLang="en-US" sz="2400" b="1" dirty="0"/>
              <a:t>What’s in a Word?</a:t>
            </a:r>
          </a:p>
          <a:p>
            <a:pPr marL="0" indent="0">
              <a:buNone/>
            </a:pPr>
            <a:endParaRPr lang="en-US" altLang="en-US" sz="1600" i="1" dirty="0"/>
          </a:p>
          <a:p>
            <a:pPr marL="0" indent="0">
              <a:buNone/>
            </a:pPr>
            <a:endParaRPr lang="en-US" altLang="en-US" sz="1600" i="1" dirty="0"/>
          </a:p>
          <a:p>
            <a:pPr marL="0" indent="0">
              <a:buNone/>
            </a:pPr>
            <a:r>
              <a:rPr lang="en-US" altLang="en-US" sz="1600" i="1" dirty="0"/>
              <a:t>Policy Focus: Why Gather Data on SO and GI in Clinical Settings; The Fenway Institute</a:t>
            </a:r>
            <a:endParaRPr lang="en-US" altLang="en-US" sz="1600" b="1" i="1" dirty="0">
              <a:hlinkClick r:id="rId2"/>
            </a:endParaRPr>
          </a:p>
          <a:p>
            <a:pPr marL="0" indent="0">
              <a:buNone/>
            </a:pPr>
            <a:r>
              <a:rPr lang="en-US" altLang="en-US" sz="1600" b="1" dirty="0">
                <a:hlinkClick r:id="rId2"/>
              </a:rPr>
              <a:t>http://www.lgbthealtheducation.org/</a:t>
            </a:r>
            <a:endParaRPr lang="en-US" altLang="en-US" sz="1600" b="1" dirty="0"/>
          </a:p>
          <a:p>
            <a:pPr marL="0" indent="0">
              <a:buNone/>
            </a:pPr>
            <a:endParaRPr lang="en-US" altLang="en-US" sz="2400" b="1" dirty="0"/>
          </a:p>
          <a:p>
            <a:pPr marL="0" indent="0">
              <a:buNone/>
            </a:pPr>
            <a:endParaRPr lang="en-US" altLang="en-US" sz="2400" b="1" dirty="0"/>
          </a:p>
          <a:p>
            <a:pPr lvl="1"/>
            <a:endParaRPr lang="en-US" dirty="0"/>
          </a:p>
        </p:txBody>
      </p:sp>
      <p:sp>
        <p:nvSpPr>
          <p:cNvPr id="3" name="Footer Placeholder 2"/>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58</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43456"/>
            <a:ext cx="7499976" cy="4100553"/>
          </a:xfrm>
          <a:prstGeom prst="rect">
            <a:avLst/>
          </a:prstGeom>
        </p:spPr>
      </p:pic>
    </p:spTree>
    <p:extLst>
      <p:ext uri="{BB962C8B-B14F-4D97-AF65-F5344CB8AC3E}">
        <p14:creationId xmlns:p14="http://schemas.microsoft.com/office/powerpoint/2010/main" val="3992827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1100" dirty="0">
              <a:solidFill>
                <a:srgbClr val="000000"/>
              </a:solidFill>
              <a:latin typeface="Arial"/>
            </a:endParaRPr>
          </a:p>
          <a:p>
            <a:r>
              <a:rPr lang="en-US" dirty="0"/>
              <a:t>The Data collection will serve to identify LGBTQQI2-S populations which have historically been underserved as well as to assist the provider in providing culturally sensitive &amp; responsive services.</a:t>
            </a:r>
          </a:p>
          <a:p>
            <a:r>
              <a:rPr lang="en-US" dirty="0"/>
              <a:t>Gathering such data in clinical settings will allow providers to better understand and treat their clients, and to compare their clients’ health outcomes with national samples of LGB or LGBT people from health surveys.</a:t>
            </a:r>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59</a:t>
            </a:fld>
            <a:endParaRPr lang="en-US" dirty="0"/>
          </a:p>
        </p:txBody>
      </p:sp>
      <p:sp>
        <p:nvSpPr>
          <p:cNvPr id="7" name="Title 1"/>
          <p:cNvSpPr>
            <a:spLocks noGrp="1"/>
          </p:cNvSpPr>
          <p:nvPr>
            <p:ph type="title"/>
          </p:nvPr>
        </p:nvSpPr>
        <p:spPr>
          <a:xfrm>
            <a:off x="1186167" y="280791"/>
            <a:ext cx="10058400" cy="1450757"/>
          </a:xfrm>
        </p:spPr>
        <p:txBody>
          <a:bodyPr>
            <a:normAutofit/>
          </a:bodyPr>
          <a:lstStyle/>
          <a:p>
            <a:r>
              <a:rPr lang="en-US" dirty="0"/>
              <a:t>Discussing SOGIE Sensitively </a:t>
            </a:r>
          </a:p>
        </p:txBody>
      </p:sp>
    </p:spTree>
    <p:extLst>
      <p:ext uri="{BB962C8B-B14F-4D97-AF65-F5344CB8AC3E}">
        <p14:creationId xmlns:p14="http://schemas.microsoft.com/office/powerpoint/2010/main" val="347005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News and Updates</a:t>
            </a:r>
          </a:p>
        </p:txBody>
      </p:sp>
      <p:sp>
        <p:nvSpPr>
          <p:cNvPr id="5" name="Subtitle 4"/>
          <p:cNvSpPr>
            <a:spLocks noGrp="1"/>
          </p:cNvSpPr>
          <p:nvPr>
            <p:ph type="subTitle" idx="1"/>
          </p:nvPr>
        </p:nvSpPr>
        <p:spPr>
          <a:xfrm>
            <a:off x="1100051" y="4455620"/>
            <a:ext cx="10058400" cy="1411779"/>
          </a:xfrm>
        </p:spPr>
        <p:txBody>
          <a:bodyPr>
            <a:normAutofit fontScale="62500" lnSpcReduction="20000"/>
          </a:bodyPr>
          <a:lstStyle/>
          <a:p>
            <a:r>
              <a:rPr lang="en-US" dirty="0"/>
              <a:t>See provider website: </a:t>
            </a:r>
            <a:r>
              <a:rPr lang="en-US" dirty="0">
                <a:hlinkClick r:id="rId2"/>
              </a:rPr>
              <a:t>http://www.acbhcs.org/providers/Main/Index.htm</a:t>
            </a:r>
            <a:endParaRPr lang="en-US" dirty="0"/>
          </a:p>
          <a:p>
            <a:r>
              <a:rPr lang="en-US" dirty="0" err="1"/>
              <a:t>qa</a:t>
            </a:r>
            <a:r>
              <a:rPr lang="en-US" dirty="0"/>
              <a:t> section &amp; sign up for updates: </a:t>
            </a:r>
            <a:r>
              <a:rPr lang="en-US" dirty="0">
                <a:hlinkClick r:id="rId3"/>
              </a:rPr>
              <a:t>http://www.acbhcs.org/providers/QA/QA.htm</a:t>
            </a:r>
            <a:endParaRPr lang="en-US" dirty="0"/>
          </a:p>
          <a:p>
            <a:r>
              <a:rPr lang="en-US" dirty="0"/>
              <a:t>Audit notices, reports &amp; tools: </a:t>
            </a:r>
            <a:r>
              <a:rPr lang="en-US" dirty="0">
                <a:hlinkClick r:id="rId3"/>
              </a:rPr>
              <a:t>http://www.acbhcs.org/providers/QA/QA.htm</a:t>
            </a:r>
            <a:endParaRPr lang="en-US" dirty="0"/>
          </a:p>
          <a:p>
            <a:r>
              <a:rPr lang="en-US" dirty="0"/>
              <a:t>	</a:t>
            </a:r>
          </a:p>
        </p:txBody>
      </p:sp>
      <p:sp>
        <p:nvSpPr>
          <p:cNvPr id="2" name="Footer Placeholder 1"/>
          <p:cNvSpPr>
            <a:spLocks noGrp="1"/>
          </p:cNvSpPr>
          <p:nvPr>
            <p:ph type="ftr" sz="quarter" idx="11"/>
          </p:nvPr>
        </p:nvSpPr>
        <p:spPr/>
        <p:txBody>
          <a:bodyPr/>
          <a:lstStyle/>
          <a:p>
            <a:r>
              <a:rPr lang="en-US"/>
              <a:t>MHP FFS - Version 06.4.19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t>6</a:t>
            </a:fld>
            <a:endParaRPr lang="en-US" dirty="0"/>
          </a:p>
        </p:txBody>
      </p:sp>
      <p:pic>
        <p:nvPicPr>
          <p:cNvPr id="1026" name="Picture 2" descr="Image result for dog with newspaper in 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7705"/>
            <a:ext cx="4419600" cy="294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28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24587"/>
            <a:ext cx="10058400" cy="4097866"/>
          </a:xfrm>
        </p:spPr>
        <p:txBody>
          <a:bodyPr>
            <a:normAutofit/>
          </a:bodyPr>
          <a:lstStyle/>
          <a:p>
            <a:r>
              <a:rPr lang="en-US" dirty="0"/>
              <a:t>Social determinants affecting the health of LGBTQ individuals largely relate to </a:t>
            </a:r>
            <a:r>
              <a:rPr lang="en-US" b="1" dirty="0"/>
              <a:t>systemic oppression and discrimination. </a:t>
            </a:r>
          </a:p>
          <a:p>
            <a:r>
              <a:rPr lang="en-US" dirty="0"/>
              <a:t>Lesbian, gay, bisexual, and transgender (LGBT) clients have unique health needs and experience </a:t>
            </a:r>
            <a:r>
              <a:rPr lang="en-US" b="1" dirty="0"/>
              <a:t>numerous health disparities</a:t>
            </a:r>
            <a:endParaRPr lang="en-US" dirty="0"/>
          </a:p>
          <a:p>
            <a:r>
              <a:rPr lang="en-US" dirty="0"/>
              <a:t>They are an underserved population that is largely </a:t>
            </a:r>
            <a:r>
              <a:rPr lang="en-US" b="1" u="sng" dirty="0"/>
              <a:t>invisible</a:t>
            </a:r>
            <a:r>
              <a:rPr lang="en-US" b="1" dirty="0"/>
              <a:t> </a:t>
            </a:r>
            <a:r>
              <a:rPr lang="en-US" dirty="0"/>
              <a:t>in the health care system</a:t>
            </a:r>
          </a:p>
          <a:p>
            <a:r>
              <a:rPr lang="en-US" dirty="0"/>
              <a:t>Routine and standardized collection of sexual orientation and gender identity (SOGIE) information in medical and electronic health records (EHRs) will help assess </a:t>
            </a:r>
            <a:r>
              <a:rPr lang="en-US" b="1" dirty="0"/>
              <a:t>access, satisfaction with, quality of care</a:t>
            </a:r>
            <a:r>
              <a:rPr lang="en-US" dirty="0"/>
              <a:t>, </a:t>
            </a:r>
            <a:r>
              <a:rPr lang="en-US" b="1" dirty="0"/>
              <a:t>inform the delivery of appropriate health services</a:t>
            </a:r>
            <a:r>
              <a:rPr lang="en-US" dirty="0"/>
              <a:t>, and begin to </a:t>
            </a:r>
            <a:r>
              <a:rPr lang="en-US" b="1" dirty="0"/>
              <a:t>address health disparities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60</a:t>
            </a:fld>
            <a:endParaRPr lang="en-US" dirty="0"/>
          </a:p>
        </p:txBody>
      </p:sp>
      <p:sp>
        <p:nvSpPr>
          <p:cNvPr id="7" name="Title 1"/>
          <p:cNvSpPr>
            <a:spLocks noGrp="1"/>
          </p:cNvSpPr>
          <p:nvPr>
            <p:ph type="title"/>
          </p:nvPr>
        </p:nvSpPr>
        <p:spPr>
          <a:xfrm>
            <a:off x="1097280" y="276728"/>
            <a:ext cx="10058400" cy="1450757"/>
          </a:xfrm>
        </p:spPr>
        <p:txBody>
          <a:bodyPr>
            <a:normAutofit/>
          </a:bodyPr>
          <a:lstStyle/>
          <a:p>
            <a:r>
              <a:rPr lang="en-US" dirty="0"/>
              <a:t>Why are we collecting this information?</a:t>
            </a:r>
          </a:p>
        </p:txBody>
      </p:sp>
    </p:spTree>
    <p:extLst>
      <p:ext uri="{BB962C8B-B14F-4D97-AF65-F5344CB8AC3E}">
        <p14:creationId xmlns:p14="http://schemas.microsoft.com/office/powerpoint/2010/main" val="3754131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97280" y="276728"/>
            <a:ext cx="10058400" cy="1450757"/>
          </a:xfrm>
        </p:spPr>
        <p:txBody>
          <a:bodyPr>
            <a:normAutofit/>
          </a:bodyPr>
          <a:lstStyle/>
          <a:p>
            <a:r>
              <a:rPr lang="en-US" dirty="0"/>
              <a:t>Why are we collecting this information?</a:t>
            </a:r>
          </a:p>
        </p:txBody>
      </p:sp>
      <p:sp>
        <p:nvSpPr>
          <p:cNvPr id="3" name="Content Placeholder 2"/>
          <p:cNvSpPr>
            <a:spLocks noGrp="1"/>
          </p:cNvSpPr>
          <p:nvPr>
            <p:ph idx="1"/>
          </p:nvPr>
        </p:nvSpPr>
        <p:spPr>
          <a:xfrm>
            <a:off x="1097280" y="1887784"/>
            <a:ext cx="10180320" cy="4436815"/>
          </a:xfrm>
        </p:spPr>
        <p:txBody>
          <a:bodyPr>
            <a:normAutofit/>
          </a:bodyPr>
          <a:lstStyle/>
          <a:p>
            <a:pPr marL="0" indent="0">
              <a:buNone/>
              <a:defRPr/>
            </a:pPr>
            <a:r>
              <a:rPr lang="en-US" sz="1800" i="1" dirty="0"/>
              <a:t>National Resource Center for Youth Development - Fact Sheet &amp; Healthy People 2020:</a:t>
            </a:r>
          </a:p>
          <a:p>
            <a:pPr marL="0" indent="0">
              <a:spcAft>
                <a:spcPts val="600"/>
              </a:spcAft>
              <a:buFont typeface="Arial" panose="020B0604020202020204" pitchFamily="34" charset="0"/>
              <a:buNone/>
              <a:defRPr/>
            </a:pPr>
            <a:r>
              <a:rPr lang="en-US" sz="1800" b="1" dirty="0"/>
              <a:t>LGBT youth </a:t>
            </a:r>
            <a:r>
              <a:rPr lang="en-US" sz="1800" dirty="0"/>
              <a:t>are 2 to 3 times more likely to attempt suicide.</a:t>
            </a:r>
            <a:br>
              <a:rPr lang="en-US" sz="1800" dirty="0"/>
            </a:br>
            <a:br>
              <a:rPr lang="en-US" sz="1800" dirty="0"/>
            </a:br>
            <a:r>
              <a:rPr lang="en-US" sz="1800" b="1" dirty="0"/>
              <a:t>LGBT youth</a:t>
            </a:r>
            <a:r>
              <a:rPr lang="en-US" sz="1800" dirty="0"/>
              <a:t> are more likely to be homeless.</a:t>
            </a:r>
            <a:br>
              <a:rPr lang="en-US" sz="1800" dirty="0"/>
            </a:br>
            <a:br>
              <a:rPr lang="en-US" sz="1800" dirty="0"/>
            </a:br>
            <a:r>
              <a:rPr lang="en-US" sz="1800" b="1" dirty="0"/>
              <a:t>Transgender</a:t>
            </a:r>
            <a:r>
              <a:rPr lang="en-US" sz="1800" dirty="0"/>
              <a:t> individuals have a high prevalence of HIV/STIs, victimization, mental health issues, suicide and are less likely to have health insurance than heterosexual or LGB individuals.</a:t>
            </a:r>
          </a:p>
          <a:p>
            <a:pPr marL="576263" indent="0">
              <a:buFont typeface="Arial" panose="020B0604020202020204" pitchFamily="34" charset="0"/>
              <a:buNone/>
              <a:defRPr/>
            </a:pPr>
            <a:r>
              <a:rPr lang="en-US" sz="1800" dirty="0"/>
              <a:t>70% report being harassed at school</a:t>
            </a:r>
          </a:p>
          <a:p>
            <a:pPr marL="576263" indent="0">
              <a:buFont typeface="Arial" panose="020B0604020202020204" pitchFamily="34" charset="0"/>
              <a:buNone/>
              <a:defRPr/>
            </a:pPr>
            <a:r>
              <a:rPr lang="en-US" sz="1800" dirty="0"/>
              <a:t>90% report feeling unsafe at school</a:t>
            </a:r>
          </a:p>
          <a:p>
            <a:pPr marL="0" indent="0">
              <a:spcBef>
                <a:spcPts val="600"/>
              </a:spcBef>
              <a:buFont typeface="Arial" panose="020B0604020202020204" pitchFamily="34" charset="0"/>
              <a:buNone/>
              <a:defRPr/>
            </a:pPr>
            <a:br>
              <a:rPr lang="en-US" sz="1800" dirty="0"/>
            </a:br>
            <a:r>
              <a:rPr lang="en-US" sz="1800" b="1" dirty="0"/>
              <a:t>Elderly</a:t>
            </a:r>
            <a:r>
              <a:rPr lang="en-US" sz="1800" dirty="0"/>
              <a:t> LGBT individuals face additional barriers to health because of isolation and a lack of social services and culturally competent providers.</a:t>
            </a:r>
            <a:br>
              <a:rPr lang="en-US" sz="1800" dirty="0"/>
            </a:br>
            <a:br>
              <a:rPr lang="en-US" sz="1800" dirty="0"/>
            </a:br>
            <a:r>
              <a:rPr lang="en-US" sz="1800" b="1" dirty="0"/>
              <a:t>LGBT populations </a:t>
            </a:r>
            <a:r>
              <a:rPr lang="en-US" sz="1800" dirty="0"/>
              <a:t>have the highest rates of tobacco, alcohol, and other drug use.</a:t>
            </a:r>
            <a:endParaRPr lang="en-US" altLang="en-US" sz="1800" b="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61</a:t>
            </a:fld>
            <a:endParaRPr lang="en-US" dirty="0"/>
          </a:p>
        </p:txBody>
      </p:sp>
      <p:pic>
        <p:nvPicPr>
          <p:cNvPr id="1030" name="Picture 6" descr="Image result for healthy people 20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7" t="7555" r="1440" b="6972"/>
          <a:stretch/>
        </p:blipFill>
        <p:spPr bwMode="auto">
          <a:xfrm>
            <a:off x="9663203" y="1981200"/>
            <a:ext cx="1408970" cy="70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822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666" y="1828800"/>
            <a:ext cx="9936480" cy="4449763"/>
          </a:xfrm>
        </p:spPr>
        <p:txBody>
          <a:bodyPr>
            <a:normAutofit/>
          </a:bodyPr>
          <a:lstStyle/>
          <a:p>
            <a:pPr marL="0" indent="0">
              <a:buNone/>
            </a:pPr>
            <a:r>
              <a:rPr lang="en-US" b="1" dirty="0"/>
              <a:t>Recommendations for Assessment Clinician—Confidentiality &amp; Privacy </a:t>
            </a:r>
          </a:p>
          <a:p>
            <a:pPr>
              <a:buFont typeface="Arial" panose="020B0604020202020204" pitchFamily="34" charset="0"/>
              <a:buChar char="•"/>
            </a:pPr>
            <a:r>
              <a:rPr lang="en-US" dirty="0"/>
              <a:t> LGBT clients may be hesitant to disclose information about their sexual orientation or gender identity due to fears about confidentiality and privacy.</a:t>
            </a:r>
          </a:p>
          <a:p>
            <a:pPr lvl="1">
              <a:buFont typeface="Arial" panose="020B0604020202020204" pitchFamily="34" charset="0"/>
              <a:buChar char="•"/>
            </a:pPr>
            <a:r>
              <a:rPr lang="en-US" dirty="0"/>
              <a:t>These fears may have to do with not knowing what will happen with this information</a:t>
            </a:r>
          </a:p>
          <a:p>
            <a:pPr lvl="1">
              <a:buFont typeface="Arial" panose="020B0604020202020204" pitchFamily="34" charset="0"/>
              <a:buChar char="•"/>
            </a:pPr>
            <a:r>
              <a:rPr lang="en-US" dirty="0"/>
              <a:t>Clients may be reluctant to provide such personal information to office staff in a waiting room, because it feels less private than answering the question of a provider in a private office. </a:t>
            </a:r>
          </a:p>
          <a:p>
            <a:pPr>
              <a:buFont typeface="Arial" panose="020B0604020202020204" pitchFamily="34" charset="0"/>
              <a:buChar char="•"/>
            </a:pPr>
            <a:r>
              <a:rPr lang="en-US" dirty="0"/>
              <a:t> During provider-client interaction there are several potential barriers to gathering this information. </a:t>
            </a:r>
          </a:p>
          <a:p>
            <a:pPr lvl="1">
              <a:buFont typeface="Arial" panose="020B0604020202020204" pitchFamily="34" charset="0"/>
              <a:buChar char="•"/>
            </a:pPr>
            <a:r>
              <a:rPr lang="en-US" dirty="0"/>
              <a:t>Providers may not be comfortable asking these questions, or lack knowledge on how to elicit this information. </a:t>
            </a:r>
          </a:p>
          <a:p>
            <a:pPr lvl="1">
              <a:buFont typeface="Arial" panose="020B0604020202020204" pitchFamily="34" charset="0"/>
              <a:buChar char="•"/>
            </a:pPr>
            <a:r>
              <a:rPr lang="en-US" dirty="0"/>
              <a:t>Some worry LGBT people will be reluctant to disclose due to anti-LGBT stigma and prejudice. </a:t>
            </a:r>
          </a:p>
          <a:p>
            <a:pPr lvl="1">
              <a:buFont typeface="Arial" panose="020B0604020202020204" pitchFamily="34" charset="0"/>
              <a:buChar char="•"/>
            </a:pPr>
            <a:r>
              <a:rPr lang="en-US" dirty="0"/>
              <a:t>This may be true, and as a result not all LGBT clients will disclose their sexual or gender identity. </a:t>
            </a:r>
          </a:p>
          <a:p>
            <a:pPr marL="201168" lvl="1" indent="0">
              <a:buNone/>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62</a:t>
            </a:fld>
            <a:endParaRPr lang="en-US" dirty="0"/>
          </a:p>
        </p:txBody>
      </p:sp>
      <p:sp>
        <p:nvSpPr>
          <p:cNvPr id="7" name="Title 1"/>
          <p:cNvSpPr>
            <a:spLocks noGrp="1"/>
          </p:cNvSpPr>
          <p:nvPr>
            <p:ph type="title"/>
          </p:nvPr>
        </p:nvSpPr>
        <p:spPr>
          <a:xfrm>
            <a:off x="1143000" y="280791"/>
            <a:ext cx="10058400" cy="1450757"/>
          </a:xfrm>
        </p:spPr>
        <p:txBody>
          <a:bodyPr>
            <a:normAutofit/>
          </a:bodyPr>
          <a:lstStyle/>
          <a:p>
            <a:r>
              <a:rPr lang="en-US" dirty="0"/>
              <a:t>Discussing SOGIE Sensitively </a:t>
            </a:r>
          </a:p>
        </p:txBody>
      </p:sp>
    </p:spTree>
    <p:extLst>
      <p:ext uri="{BB962C8B-B14F-4D97-AF65-F5344CB8AC3E}">
        <p14:creationId xmlns:p14="http://schemas.microsoft.com/office/powerpoint/2010/main" val="1790215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887784"/>
            <a:ext cx="9936480" cy="4754563"/>
          </a:xfrm>
        </p:spPr>
        <p:txBody>
          <a:bodyPr>
            <a:normAutofit/>
          </a:bodyPr>
          <a:lstStyle/>
          <a:p>
            <a:pPr marL="0" indent="0">
              <a:buNone/>
            </a:pPr>
            <a:r>
              <a:rPr lang="en-US" sz="2400" dirty="0"/>
              <a:t>Questions recommended by national LGBTQ organizations include:</a:t>
            </a:r>
          </a:p>
          <a:p>
            <a:pPr marL="0" indent="0">
              <a:buNone/>
            </a:pPr>
            <a:r>
              <a:rPr lang="en-US" sz="2400" dirty="0"/>
              <a:t>Two-step sex/gender question</a:t>
            </a:r>
          </a:p>
          <a:p>
            <a:pPr lvl="1">
              <a:buFont typeface="Arial" panose="020B0604020202020204" pitchFamily="34" charset="0"/>
              <a:buChar char="•"/>
            </a:pPr>
            <a:r>
              <a:rPr lang="en-US" sz="2200" dirty="0"/>
              <a:t>What is your current gender identity: male, female, transgender, or other?  (For written—select from list.)</a:t>
            </a:r>
          </a:p>
          <a:p>
            <a:pPr lvl="1">
              <a:buFont typeface="Arial" panose="020B0604020202020204" pitchFamily="34" charset="0"/>
              <a:buChar char="•"/>
            </a:pPr>
            <a:r>
              <a:rPr lang="en-US" sz="2200" dirty="0"/>
              <a:t>What was your sex at birth: male or female? (For written—select from list.)</a:t>
            </a:r>
          </a:p>
          <a:p>
            <a:pPr marL="0" indent="0">
              <a:buNone/>
            </a:pPr>
            <a:r>
              <a:rPr lang="en-US" sz="2400" dirty="0"/>
              <a:t>And </a:t>
            </a:r>
          </a:p>
          <a:p>
            <a:pPr marL="0" indent="0">
              <a:buNone/>
            </a:pPr>
            <a:r>
              <a:rPr lang="en-US" sz="2400" dirty="0"/>
              <a:t>A sexual orientation question</a:t>
            </a:r>
          </a:p>
          <a:p>
            <a:pPr lvl="1">
              <a:buFont typeface="Arial" panose="020B0604020202020204" pitchFamily="34" charset="0"/>
              <a:buChar char="•"/>
            </a:pPr>
            <a:r>
              <a:rPr lang="en-US" sz="2200" dirty="0"/>
              <a:t>How do you identify?</a:t>
            </a:r>
          </a:p>
          <a:p>
            <a:endParaRPr lang="en-US" sz="24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63</a:t>
            </a:fld>
            <a:endParaRPr lang="en-US" dirty="0"/>
          </a:p>
        </p:txBody>
      </p:sp>
      <p:sp>
        <p:nvSpPr>
          <p:cNvPr id="7" name="Title 1"/>
          <p:cNvSpPr txBox="1">
            <a:spLocks/>
          </p:cNvSpPr>
          <p:nvPr/>
        </p:nvSpPr>
        <p:spPr>
          <a:xfrm>
            <a:off x="1143000" y="27777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Discussing SOGIE Sensitively </a:t>
            </a:r>
          </a:p>
        </p:txBody>
      </p:sp>
    </p:spTree>
    <p:extLst>
      <p:ext uri="{BB962C8B-B14F-4D97-AF65-F5344CB8AC3E}">
        <p14:creationId xmlns:p14="http://schemas.microsoft.com/office/powerpoint/2010/main" val="1874268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55115"/>
            <a:ext cx="9936480" cy="4525964"/>
          </a:xfrm>
        </p:spPr>
        <p:txBody>
          <a:bodyPr>
            <a:normAutofit/>
          </a:bodyPr>
          <a:lstStyle/>
          <a:p>
            <a:pPr marL="0" indent="0">
              <a:buNone/>
            </a:pPr>
            <a:r>
              <a:rPr lang="en-US" b="1" dirty="0"/>
              <a:t>Recommendations for Assessment Clinician—Language and Client Choice to Disclose:</a:t>
            </a:r>
          </a:p>
          <a:p>
            <a:pPr>
              <a:buFont typeface="Arial" panose="020B0604020202020204" pitchFamily="34" charset="0"/>
              <a:buChar char="•"/>
            </a:pPr>
            <a:r>
              <a:rPr lang="en-US" dirty="0"/>
              <a:t> Providers can also use inclusive or neutral language, such as “Do you have a partner?” instead of asking “Are you married?” which to most people still refers to heterosexual relationships. </a:t>
            </a:r>
          </a:p>
          <a:p>
            <a:pPr>
              <a:buFont typeface="Arial" panose="020B0604020202020204" pitchFamily="34" charset="0"/>
              <a:buChar char="•"/>
            </a:pPr>
            <a:r>
              <a:rPr lang="en-US" dirty="0"/>
              <a:t> Providers should ask permission to include information about a client’s sexual orientation and gender identity in the medical record, and assure confidentiality.</a:t>
            </a:r>
          </a:p>
          <a:p>
            <a:pPr>
              <a:buFont typeface="Arial" panose="020B0604020202020204" pitchFamily="34" charset="0"/>
              <a:buChar char="•"/>
            </a:pPr>
            <a:r>
              <a:rPr lang="en-US" dirty="0"/>
              <a:t> If self-disclosure does not come up in response to general questions such as those proposed above, further questions can be embedded in the sexual history. Such a history should address sexual risk behavior as well as sexual health, sexual orientation (including identity, behavior, and attraction), and gender identity.</a:t>
            </a:r>
          </a:p>
          <a:p>
            <a:pPr lvl="1"/>
            <a:r>
              <a:rPr lang="en-US" dirty="0"/>
              <a:t>I.e. Many men may disclose they have sex with a man but not identify as LGBTQ.  </a:t>
            </a:r>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64</a:t>
            </a:fld>
            <a:endParaRPr lang="en-US" dirty="0"/>
          </a:p>
        </p:txBody>
      </p:sp>
      <p:sp>
        <p:nvSpPr>
          <p:cNvPr id="9" name="Title 1"/>
          <p:cNvSpPr txBox="1">
            <a:spLocks/>
          </p:cNvSpPr>
          <p:nvPr/>
        </p:nvSpPr>
        <p:spPr>
          <a:xfrm>
            <a:off x="1143000" y="28079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Discussing SOGIE Sensitively </a:t>
            </a:r>
          </a:p>
        </p:txBody>
      </p:sp>
    </p:spTree>
    <p:extLst>
      <p:ext uri="{BB962C8B-B14F-4D97-AF65-F5344CB8AC3E}">
        <p14:creationId xmlns:p14="http://schemas.microsoft.com/office/powerpoint/2010/main" val="538942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97280" y="285803"/>
            <a:ext cx="10058400" cy="1450757"/>
          </a:xfrm>
        </p:spPr>
        <p:txBody>
          <a:bodyPr>
            <a:normAutofit/>
          </a:bodyPr>
          <a:lstStyle/>
          <a:p>
            <a:r>
              <a:rPr lang="en-US" dirty="0"/>
              <a:t>Client Information &amp; SOGIE (Sexual Orientation and Gender Identity Expression)</a:t>
            </a:r>
          </a:p>
        </p:txBody>
      </p:sp>
      <p:sp>
        <p:nvSpPr>
          <p:cNvPr id="3" name="Content Placeholder 2"/>
          <p:cNvSpPr>
            <a:spLocks noGrp="1"/>
          </p:cNvSpPr>
          <p:nvPr>
            <p:ph idx="1"/>
          </p:nvPr>
        </p:nvSpPr>
        <p:spPr>
          <a:xfrm>
            <a:off x="1190624" y="1514476"/>
            <a:ext cx="9965056" cy="4678365"/>
          </a:xfrm>
        </p:spPr>
        <p:txBody>
          <a:bodyPr>
            <a:normAutofit fontScale="77500" lnSpcReduction="20000"/>
          </a:bodyPr>
          <a:lstStyle/>
          <a:p>
            <a:pPr marL="0" indent="0">
              <a:buNone/>
            </a:pPr>
            <a:endParaRPr lang="en-US" sz="1400" dirty="0">
              <a:solidFill>
                <a:srgbClr val="000000"/>
              </a:solidFill>
              <a:latin typeface="Arial"/>
            </a:endParaRPr>
          </a:p>
          <a:p>
            <a:endParaRPr lang="en-US" dirty="0"/>
          </a:p>
          <a:p>
            <a:pPr marL="0" indent="0">
              <a:buNone/>
            </a:pPr>
            <a:endParaRPr lang="en-US" u="sng" dirty="0"/>
          </a:p>
          <a:p>
            <a:pPr marL="0" indent="0">
              <a:buNone/>
            </a:pPr>
            <a:endParaRPr lang="en-US" u="sng" dirty="0"/>
          </a:p>
          <a:p>
            <a:pPr marL="0" indent="0">
              <a:buNone/>
            </a:pPr>
            <a:endParaRPr lang="en-US" u="sng" dirty="0"/>
          </a:p>
          <a:p>
            <a:endParaRPr lang="en-US" dirty="0"/>
          </a:p>
          <a:p>
            <a:endParaRPr lang="en-US" dirty="0"/>
          </a:p>
          <a:p>
            <a:endParaRPr lang="en-US" dirty="0"/>
          </a:p>
          <a:p>
            <a:pPr marL="0" indent="0">
              <a:buNone/>
            </a:pPr>
            <a:endParaRPr lang="en-US" dirty="0"/>
          </a:p>
          <a:p>
            <a:r>
              <a:rPr lang="en-US" sz="2300" dirty="0"/>
              <a:t>For Gender Identity, Sexual Orientation and “My Pronoun” </a:t>
            </a:r>
            <a:r>
              <a:rPr lang="en-US" sz="2300" i="1" u="sng" dirty="0"/>
              <a:t>select all that apply</a:t>
            </a:r>
            <a:r>
              <a:rPr lang="en-US" sz="2300" i="1" dirty="0"/>
              <a:t>.</a:t>
            </a:r>
          </a:p>
          <a:p>
            <a:r>
              <a:rPr lang="en-US" sz="2300" dirty="0"/>
              <a:t>When collecting “</a:t>
            </a:r>
            <a:r>
              <a:rPr lang="en-US" sz="2300" i="1" dirty="0"/>
              <a:t>caretaker/guardian”</a:t>
            </a:r>
            <a:r>
              <a:rPr lang="en-US" sz="2300" dirty="0"/>
              <a:t> information—use that label rather than mother/father (may be same-sex household), parent (may be extended family members), etc.  Only exception would be biological parents if genetic information is needed.</a:t>
            </a:r>
          </a:p>
          <a:p>
            <a:r>
              <a:rPr lang="en-US" sz="2300" dirty="0"/>
              <a:t>If spouse is being requested: indicate</a:t>
            </a:r>
            <a:r>
              <a:rPr lang="en-US" sz="2300" i="1" dirty="0"/>
              <a:t> “spouse or significant-other”.</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pPr/>
              <a:t>65</a:t>
            </a:fld>
            <a:endParaRPr lang="en-US" dirty="0"/>
          </a:p>
        </p:txBody>
      </p:sp>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2147" r="1033" b="2298"/>
          <a:stretch/>
        </p:blipFill>
        <p:spPr bwMode="auto">
          <a:xfrm>
            <a:off x="2514600" y="2057400"/>
            <a:ext cx="7315200" cy="2362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83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76728"/>
            <a:ext cx="10058400" cy="1450757"/>
          </a:xfrm>
        </p:spPr>
        <p:txBody>
          <a:bodyPr>
            <a:normAutofit/>
          </a:bodyPr>
          <a:lstStyle/>
          <a:p>
            <a:r>
              <a:rPr lang="en-US" dirty="0"/>
              <a:t>Referral Source, Mental Health History</a:t>
            </a:r>
          </a:p>
        </p:txBody>
      </p:sp>
      <p:pic>
        <p:nvPicPr>
          <p:cNvPr id="6" name="Content Placeholder 5"/>
          <p:cNvPicPr>
            <a:picLocks noGrp="1" noChangeAspect="1"/>
          </p:cNvPicPr>
          <p:nvPr>
            <p:ph idx="1"/>
          </p:nvPr>
        </p:nvPicPr>
        <p:blipFill>
          <a:blip r:embed="rId2"/>
          <a:stretch>
            <a:fillRect/>
          </a:stretch>
        </p:blipFill>
        <p:spPr>
          <a:xfrm>
            <a:off x="3033065" y="1883835"/>
            <a:ext cx="6129044"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66</a:t>
            </a:fld>
            <a:endParaRPr lang="en-US" dirty="0"/>
          </a:p>
        </p:txBody>
      </p:sp>
    </p:spTree>
    <p:extLst>
      <p:ext uri="{BB962C8B-B14F-4D97-AF65-F5344CB8AC3E}">
        <p14:creationId xmlns:p14="http://schemas.microsoft.com/office/powerpoint/2010/main" val="697468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18" y="276728"/>
            <a:ext cx="10058400" cy="1450757"/>
          </a:xfrm>
        </p:spPr>
        <p:txBody>
          <a:bodyPr>
            <a:normAutofit/>
          </a:bodyPr>
          <a:lstStyle/>
          <a:p>
            <a:r>
              <a:rPr lang="en-US" sz="4000" dirty="0"/>
              <a:t>Mental Health History, Risk Factors (including reminder about Safety Plan)</a:t>
            </a:r>
          </a:p>
        </p:txBody>
      </p:sp>
      <p:pic>
        <p:nvPicPr>
          <p:cNvPr id="6" name="Content Placeholder 5"/>
          <p:cNvPicPr>
            <a:picLocks noGrp="1" noChangeAspect="1"/>
          </p:cNvPicPr>
          <p:nvPr>
            <p:ph idx="1"/>
          </p:nvPr>
        </p:nvPicPr>
        <p:blipFill>
          <a:blip r:embed="rId2"/>
          <a:stretch>
            <a:fillRect/>
          </a:stretch>
        </p:blipFill>
        <p:spPr>
          <a:xfrm>
            <a:off x="3570328" y="1921935"/>
            <a:ext cx="5054518" cy="43434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67</a:t>
            </a:fld>
            <a:endParaRPr lang="en-US" dirty="0"/>
          </a:p>
        </p:txBody>
      </p:sp>
    </p:spTree>
    <p:extLst>
      <p:ext uri="{BB962C8B-B14F-4D97-AF65-F5344CB8AC3E}">
        <p14:creationId xmlns:p14="http://schemas.microsoft.com/office/powerpoint/2010/main" val="4119879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&amp; Safety Plan</a:t>
            </a:r>
          </a:p>
        </p:txBody>
      </p:sp>
      <p:sp>
        <p:nvSpPr>
          <p:cNvPr id="3" name="Content Placeholder 2"/>
          <p:cNvSpPr>
            <a:spLocks noGrp="1"/>
          </p:cNvSpPr>
          <p:nvPr>
            <p:ph idx="1"/>
          </p:nvPr>
        </p:nvSpPr>
        <p:spPr/>
        <p:txBody>
          <a:bodyPr>
            <a:normAutofit/>
          </a:bodyPr>
          <a:lstStyle/>
          <a:p>
            <a:pPr fontAlgn="t">
              <a:buFont typeface="Wingdings" panose="05000000000000000000" pitchFamily="2" charset="2"/>
              <a:buChar char="Ø"/>
            </a:pPr>
            <a:endParaRPr lang="en-US" dirty="0"/>
          </a:p>
          <a:p>
            <a:pPr fontAlgn="t">
              <a:buFont typeface="Wingdings" panose="05000000000000000000" pitchFamily="2" charset="2"/>
              <a:buChar char="Ø"/>
            </a:pPr>
            <a:r>
              <a:rPr lang="en-US" dirty="0"/>
              <a:t>If suicidal, homicidal </a:t>
            </a:r>
            <a:r>
              <a:rPr lang="en-US" dirty="0">
                <a:solidFill>
                  <a:schemeClr val="tx1"/>
                </a:solidFill>
              </a:rPr>
              <a:t>or other significant risk is found during the assessment and occurred within the last 90 days, both a comprehensive risk assessment and a formal written safety plan must be developed in coordination with the client.</a:t>
            </a:r>
          </a:p>
          <a:p>
            <a:pPr fontAlgn="t">
              <a:buFont typeface="Wingdings" panose="05000000000000000000" pitchFamily="2" charset="2"/>
              <a:buChar char="Ø"/>
            </a:pPr>
            <a:endParaRPr lang="en-US" dirty="0">
              <a:solidFill>
                <a:schemeClr val="tx1"/>
              </a:solidFill>
            </a:endParaRPr>
          </a:p>
          <a:p>
            <a:pPr fontAlgn="t">
              <a:buFont typeface="Wingdings" panose="05000000000000000000" pitchFamily="2" charset="2"/>
              <a:buChar char="Ø"/>
            </a:pPr>
            <a:endParaRPr lang="en-US" dirty="0">
              <a:solidFill>
                <a:schemeClr val="tx1"/>
              </a:solidFill>
            </a:endParaRPr>
          </a:p>
          <a:p>
            <a:pPr fontAlgn="t">
              <a:buFont typeface="Wingdings" panose="05000000000000000000" pitchFamily="2" charset="2"/>
              <a:buChar char="Ø"/>
            </a:pPr>
            <a:r>
              <a:rPr lang="en-US" dirty="0">
                <a:solidFill>
                  <a:schemeClr val="tx1"/>
                </a:solidFill>
              </a:rPr>
              <a:t>Beyond 90 days of suicidal, homicidal or other significant risk </a:t>
            </a:r>
            <a:r>
              <a:rPr lang="en-US" dirty="0"/>
              <a:t>ideation, if it is determined that a Comprehensive Risk Assessment and formal written Safety Plan are not indicated, document the clinical reasoning for this decision. </a:t>
            </a:r>
            <a:endParaRPr lang="en-US" sz="1600" dirty="0"/>
          </a:p>
          <a:p>
            <a:pPr fontAlgn="t">
              <a:buFont typeface="Wingdings" panose="05000000000000000000" pitchFamily="2" charset="2"/>
              <a:buChar char="Ø"/>
            </a:pPr>
            <a:endParaRPr lang="en-US" dirty="0"/>
          </a:p>
          <a:p>
            <a:pPr fontAlgn="t">
              <a:buFont typeface="Wingdings" panose="05000000000000000000" pitchFamily="2" charset="2"/>
              <a:buChar char="Ø"/>
            </a:pPr>
            <a:endParaRPr lang="en-US" sz="1600" b="1" dirty="0"/>
          </a:p>
          <a:p>
            <a:pPr fontAlgn="t"/>
            <a:endParaRPr lang="en-US" sz="1600" dirty="0"/>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68</a:t>
            </a:fld>
            <a:endParaRPr lang="en-US" dirty="0"/>
          </a:p>
        </p:txBody>
      </p:sp>
    </p:spTree>
    <p:extLst>
      <p:ext uri="{BB962C8B-B14F-4D97-AF65-F5344CB8AC3E}">
        <p14:creationId xmlns:p14="http://schemas.microsoft.com/office/powerpoint/2010/main" val="473580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pPr fontAlgn="t"/>
            <a:r>
              <a:rPr lang="en-US" dirty="0"/>
              <a:t>Risk Assessment &amp; Safety Plan</a:t>
            </a:r>
          </a:p>
        </p:txBody>
      </p:sp>
      <p:sp>
        <p:nvSpPr>
          <p:cNvPr id="3" name="Content Placeholder 2"/>
          <p:cNvSpPr>
            <a:spLocks noGrp="1"/>
          </p:cNvSpPr>
          <p:nvPr>
            <p:ph idx="1"/>
          </p:nvPr>
        </p:nvSpPr>
        <p:spPr>
          <a:xfrm>
            <a:off x="1143000" y="1928134"/>
            <a:ext cx="10012680" cy="4218727"/>
          </a:xfrm>
        </p:spPr>
        <p:txBody>
          <a:bodyPr>
            <a:normAutofit/>
          </a:bodyPr>
          <a:lstStyle/>
          <a:p>
            <a:pPr fontAlgn="t"/>
            <a:r>
              <a:rPr lang="en-US" sz="1400" b="1" dirty="0"/>
              <a:t>Comprehensive Risk Assessment (must be documented in Clinical Record):</a:t>
            </a:r>
            <a:endParaRPr lang="en-US" sz="1400" dirty="0"/>
          </a:p>
          <a:p>
            <a:pPr lvl="0" fontAlgn="t"/>
            <a:r>
              <a:rPr lang="en-US" sz="1400" i="1" dirty="0"/>
              <a:t>Reason for Comprehensive Assessment</a:t>
            </a:r>
            <a:endParaRPr lang="en-US" sz="1400" dirty="0"/>
          </a:p>
          <a:p>
            <a:pPr lvl="0" fontAlgn="t"/>
            <a:r>
              <a:rPr lang="en-US" sz="1400" i="1" dirty="0"/>
              <a:t>Current Episode:</a:t>
            </a:r>
            <a:r>
              <a:rPr lang="en-US" sz="1400" dirty="0"/>
              <a:t> Current Intent (Subjective Reports &amp; Objective Signs); Plans; Access to Means; and Ideation (Frequency, Intensity &amp; Duration)</a:t>
            </a:r>
          </a:p>
          <a:p>
            <a:pPr lvl="0" fontAlgn="t"/>
            <a:r>
              <a:rPr lang="en-US" sz="1400" i="1" dirty="0"/>
              <a:t>History of Risks and Attempts</a:t>
            </a:r>
            <a:r>
              <a:rPr lang="en-US" sz="1400" dirty="0"/>
              <a:t> (Self-Harm, Risk to Others, &amp; Hospitalizations related to Risk)</a:t>
            </a:r>
          </a:p>
          <a:p>
            <a:pPr lvl="0" fontAlgn="t"/>
            <a:r>
              <a:rPr lang="en-US" sz="1400" i="1" dirty="0"/>
              <a:t>Risk Factors</a:t>
            </a:r>
            <a:r>
              <a:rPr lang="en-US" sz="1400" dirty="0"/>
              <a:t> (Internal, &amp; Environmental)</a:t>
            </a:r>
          </a:p>
          <a:p>
            <a:pPr lvl="0" fontAlgn="t"/>
            <a:r>
              <a:rPr lang="en-US" sz="1400" i="1" dirty="0"/>
              <a:t>Protective Factors</a:t>
            </a:r>
            <a:r>
              <a:rPr lang="en-US" sz="1400" dirty="0"/>
              <a:t> (Internal, &amp; Environmental)</a:t>
            </a:r>
          </a:p>
          <a:p>
            <a:pPr lvl="0" fontAlgn="t"/>
            <a:r>
              <a:rPr lang="en-US" sz="1400" i="1" dirty="0"/>
              <a:t>Focused Symptom Severity</a:t>
            </a:r>
            <a:r>
              <a:rPr lang="en-US" sz="1400" dirty="0"/>
              <a:t> (Depression, Anxiety, Anger, Agitation, Insomnia, Hopelessness, Perceived Burdensomeness, Impulsivity/Self Control, Chronic Risk, Therapeutic Alliance, and Current Level)</a:t>
            </a:r>
          </a:p>
          <a:p>
            <a:pPr lvl="0" fontAlgn="t"/>
            <a:r>
              <a:rPr lang="en-US" sz="1400" i="1" dirty="0"/>
              <a:t>Status of Crisis Safety Plan</a:t>
            </a:r>
            <a:endParaRPr lang="en-US" sz="1400" dirty="0"/>
          </a:p>
          <a:p>
            <a:pPr lvl="0" fontAlgn="t"/>
            <a:r>
              <a:rPr lang="en-US" sz="1400" i="1" dirty="0"/>
              <a:t>Comprehensive Risk Assessment Resource:</a:t>
            </a:r>
            <a:endParaRPr lang="en-US" sz="1400" dirty="0"/>
          </a:p>
          <a:p>
            <a:pPr fontAlgn="t"/>
            <a:r>
              <a:rPr lang="en-US" sz="1400" b="1" dirty="0">
                <a:hlinkClick r:id="rId2"/>
              </a:rPr>
              <a:t>http://www.acbhcs.org/providers/QA/docs/2013/TR_Suicide-Homicide_Risk_Assesment.pdf</a:t>
            </a:r>
            <a:endParaRPr lang="en-US" sz="16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69</a:t>
            </a:fld>
            <a:endParaRPr lang="en-US" dirty="0"/>
          </a:p>
        </p:txBody>
      </p:sp>
    </p:spTree>
    <p:extLst>
      <p:ext uri="{BB962C8B-B14F-4D97-AF65-F5344CB8AC3E}">
        <p14:creationId xmlns:p14="http://schemas.microsoft.com/office/powerpoint/2010/main" val="112880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7</a:t>
            </a:fld>
            <a:endParaRPr lang="en-US" dirty="0"/>
          </a:p>
        </p:txBody>
      </p:sp>
      <p:sp>
        <p:nvSpPr>
          <p:cNvPr id="5" name="Content Placeholder 4"/>
          <p:cNvSpPr>
            <a:spLocks noGrp="1"/>
          </p:cNvSpPr>
          <p:nvPr>
            <p:ph idx="1"/>
          </p:nvPr>
        </p:nvSpPr>
        <p:spPr>
          <a:xfrm>
            <a:off x="1097280" y="1996440"/>
            <a:ext cx="10058400" cy="4023360"/>
          </a:xfrm>
        </p:spPr>
        <p:txBody>
          <a:bodyPr>
            <a:noAutofit/>
          </a:bodyPr>
          <a:lstStyle/>
          <a:p>
            <a:pPr>
              <a:buFont typeface="Wingdings" panose="05000000000000000000" pitchFamily="2" charset="2"/>
              <a:buChar char="Ø"/>
            </a:pPr>
            <a:r>
              <a:rPr lang="en-US" sz="2200" dirty="0">
                <a:latin typeface="+mj-lt"/>
              </a:rPr>
              <a:t> </a:t>
            </a:r>
            <a:r>
              <a:rPr lang="en-US" sz="2400" dirty="0">
                <a:latin typeface="+mj-lt"/>
              </a:rPr>
              <a:t>Review Initial Authorization &amp; Reauthorization Processes</a:t>
            </a:r>
          </a:p>
          <a:p>
            <a:pPr>
              <a:buFont typeface="Wingdings" panose="05000000000000000000" pitchFamily="2" charset="2"/>
              <a:buChar char="Ø"/>
            </a:pPr>
            <a:r>
              <a:rPr lang="en-US" sz="2400" dirty="0">
                <a:latin typeface="+mj-lt"/>
              </a:rPr>
              <a:t> Understand Package of Services</a:t>
            </a:r>
          </a:p>
          <a:p>
            <a:pPr>
              <a:buFont typeface="Wingdings" panose="05000000000000000000" pitchFamily="2" charset="2"/>
              <a:buChar char="Ø"/>
            </a:pPr>
            <a:r>
              <a:rPr lang="en-US" sz="2400" dirty="0">
                <a:latin typeface="+mj-lt"/>
              </a:rPr>
              <a:t> Review Clinical Documentation Requirements</a:t>
            </a:r>
          </a:p>
          <a:p>
            <a:pPr marL="731520" lvl="1" indent="-457200">
              <a:buFont typeface="Arial" panose="020B0604020202020204" pitchFamily="34" charset="0"/>
              <a:buChar char="•"/>
            </a:pPr>
            <a:r>
              <a:rPr lang="en-US" sz="2200" dirty="0">
                <a:latin typeface="+mj-lt"/>
              </a:rPr>
              <a:t>Discuss the core elements of Medical Necessity and the Clinical Loop </a:t>
            </a:r>
            <a:r>
              <a:rPr lang="en-US" sz="2200" i="1" dirty="0">
                <a:latin typeface="+mj-lt"/>
              </a:rPr>
              <a:t>aka</a:t>
            </a:r>
            <a:r>
              <a:rPr lang="en-US" sz="2200" dirty="0">
                <a:latin typeface="+mj-lt"/>
              </a:rPr>
              <a:t> Golden Thread</a:t>
            </a:r>
          </a:p>
          <a:p>
            <a:pPr marL="731520" lvl="1" indent="-457200">
              <a:buFont typeface="Arial" panose="020B0604020202020204" pitchFamily="34" charset="0"/>
              <a:buChar char="•"/>
            </a:pPr>
            <a:r>
              <a:rPr lang="en-US" sz="2200" dirty="0">
                <a:latin typeface="+mj-lt"/>
              </a:rPr>
              <a:t>Strengthen the ability to assess and document client problem areas, symptoms, strengths, and impairments in an Assessment. </a:t>
            </a:r>
          </a:p>
          <a:p>
            <a:pPr marL="731520" lvl="1" indent="-457200">
              <a:buFont typeface="Arial" panose="020B0604020202020204" pitchFamily="34" charset="0"/>
              <a:buChar char="•"/>
            </a:pPr>
            <a:r>
              <a:rPr lang="en-US" sz="2200" dirty="0">
                <a:latin typeface="+mj-lt"/>
              </a:rPr>
              <a:t>Improve the ability to develop client goals and mental health objectives in compliance with Medi-Cal/DHCS requirements</a:t>
            </a:r>
          </a:p>
          <a:p>
            <a:pPr marL="731520" lvl="1" indent="-457200">
              <a:buFont typeface="Arial" panose="020B0604020202020204" pitchFamily="34" charset="0"/>
              <a:buChar char="•"/>
            </a:pPr>
            <a:r>
              <a:rPr lang="en-US" sz="2200" dirty="0">
                <a:latin typeface="+mj-lt"/>
              </a:rPr>
              <a:t>Learn how to document Medi-Cal/DHCS Progress Notes</a:t>
            </a:r>
          </a:p>
          <a:p>
            <a:endParaRPr lang="en-US" sz="2200" dirty="0">
              <a:latin typeface="+mj-lt"/>
            </a:endParaRPr>
          </a:p>
        </p:txBody>
      </p:sp>
    </p:spTree>
    <p:extLst>
      <p:ext uri="{BB962C8B-B14F-4D97-AF65-F5344CB8AC3E}">
        <p14:creationId xmlns:p14="http://schemas.microsoft.com/office/powerpoint/2010/main" val="1027750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605592"/>
            <a:ext cx="10058400" cy="1127760"/>
          </a:xfrm>
        </p:spPr>
        <p:txBody>
          <a:bodyPr>
            <a:normAutofit/>
          </a:bodyPr>
          <a:lstStyle/>
          <a:p>
            <a:pPr fontAlgn="t"/>
            <a:r>
              <a:rPr lang="en-US" dirty="0"/>
              <a:t>Risk Assessment &amp; Safety Plan </a:t>
            </a:r>
          </a:p>
        </p:txBody>
      </p:sp>
      <p:sp>
        <p:nvSpPr>
          <p:cNvPr id="3" name="Content Placeholder 2"/>
          <p:cNvSpPr>
            <a:spLocks noGrp="1"/>
          </p:cNvSpPr>
          <p:nvPr>
            <p:ph idx="1"/>
          </p:nvPr>
        </p:nvSpPr>
        <p:spPr>
          <a:xfrm>
            <a:off x="1143000" y="1826095"/>
            <a:ext cx="10012680" cy="4308814"/>
          </a:xfrm>
        </p:spPr>
        <p:txBody>
          <a:bodyPr>
            <a:noAutofit/>
          </a:bodyPr>
          <a:lstStyle/>
          <a:p>
            <a:pPr fontAlgn="t"/>
            <a:r>
              <a:rPr lang="en-US" sz="1800" b="1" dirty="0"/>
              <a:t>Formal Crisis Safety Plan (written from client’s perspective as their plan).</a:t>
            </a:r>
            <a:endParaRPr lang="en-US" sz="1800" dirty="0"/>
          </a:p>
          <a:p>
            <a:pPr lvl="0" fontAlgn="t"/>
            <a:r>
              <a:rPr lang="en-US" sz="1800" i="1" dirty="0"/>
              <a:t>What are my Warning Signs </a:t>
            </a:r>
            <a:r>
              <a:rPr lang="en-US" sz="1800" dirty="0"/>
              <a:t>(Thoughts, Images, Thinking Processes, Mood &amp; Behavior)?</a:t>
            </a:r>
          </a:p>
          <a:p>
            <a:pPr lvl="0" fontAlgn="t"/>
            <a:r>
              <a:rPr lang="en-US" sz="1800" i="1" dirty="0"/>
              <a:t>What Are My Triggers?</a:t>
            </a:r>
            <a:endParaRPr lang="en-US" sz="1800" dirty="0"/>
          </a:p>
          <a:p>
            <a:pPr lvl="0" fontAlgn="t"/>
            <a:r>
              <a:rPr lang="en-US" sz="1800" i="1" dirty="0"/>
              <a:t>What Internal Coping Strategies may I Use </a:t>
            </a:r>
            <a:r>
              <a:rPr lang="en-US" sz="1800" dirty="0"/>
              <a:t>(Identification of, Likelihood of Use, Barriers and Problems Solving)?</a:t>
            </a:r>
          </a:p>
          <a:p>
            <a:pPr lvl="0" fontAlgn="t"/>
            <a:r>
              <a:rPr lang="en-US" sz="1800" i="1" dirty="0"/>
              <a:t>What Social Contacts May I Use </a:t>
            </a:r>
            <a:r>
              <a:rPr lang="en-US" sz="1800" dirty="0"/>
              <a:t>(For Distraction &amp;/or for Support—multiple people in multiple settings)?</a:t>
            </a:r>
          </a:p>
          <a:p>
            <a:pPr lvl="0" fontAlgn="t"/>
            <a:r>
              <a:rPr lang="en-US" sz="1800" i="1" dirty="0"/>
              <a:t>When Will I contact my Family Members and/or Friends to Assist in the Resolution of the Crisis?</a:t>
            </a:r>
            <a:endParaRPr lang="en-US" sz="1800" dirty="0"/>
          </a:p>
          <a:p>
            <a:pPr lvl="0" fontAlgn="t"/>
            <a:r>
              <a:rPr lang="en-US" sz="1800" i="1" dirty="0"/>
              <a:t>Which, and When Will I Contact, Professionals and Agencies for Assistance </a:t>
            </a:r>
            <a:r>
              <a:rPr lang="en-US" sz="1800" dirty="0"/>
              <a:t>(Priority &amp; Expectations)?</a:t>
            </a:r>
          </a:p>
          <a:p>
            <a:pPr lvl="0" fontAlgn="t"/>
            <a:r>
              <a:rPr lang="en-US" sz="1800" i="1" dirty="0"/>
              <a:t>How May I Reduce the Potential for Use of Lethal Means?</a:t>
            </a:r>
            <a:endParaRPr lang="en-US" sz="1800" dirty="0"/>
          </a:p>
          <a:p>
            <a:pPr lvl="0" fontAlgn="t"/>
            <a:r>
              <a:rPr lang="en-US" sz="1800" i="1" dirty="0"/>
              <a:t>The Implementation of Safety Plan </a:t>
            </a:r>
            <a:r>
              <a:rPr lang="en-US" sz="1800" dirty="0"/>
              <a:t>(Likelihood of Use and Problem Solve if Obstacles;  Regular Review)</a:t>
            </a:r>
          </a:p>
          <a:p>
            <a:pPr lvl="0" fontAlgn="t"/>
            <a:r>
              <a:rPr lang="en-US" sz="1800" i="1" dirty="0"/>
              <a:t>Resource: </a:t>
            </a:r>
            <a:r>
              <a:rPr lang="en-US" sz="1800" b="1" i="1" dirty="0">
                <a:hlinkClick r:id="rId2"/>
              </a:rPr>
              <a:t>www.mentalhealth.va.gov/docs/VA_Safety_planning_manual.doc</a:t>
            </a: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70</a:t>
            </a:fld>
            <a:endParaRPr lang="en-US" dirty="0"/>
          </a:p>
        </p:txBody>
      </p:sp>
    </p:spTree>
    <p:extLst>
      <p:ext uri="{BB962C8B-B14F-4D97-AF65-F5344CB8AC3E}">
        <p14:creationId xmlns:p14="http://schemas.microsoft.com/office/powerpoint/2010/main" val="2116465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76728"/>
            <a:ext cx="10058400" cy="1450757"/>
          </a:xfrm>
        </p:spPr>
        <p:txBody>
          <a:bodyPr>
            <a:normAutofit/>
          </a:bodyPr>
          <a:lstStyle/>
          <a:p>
            <a:r>
              <a:rPr lang="en-US" dirty="0"/>
              <a:t>Psychosocial History</a:t>
            </a:r>
          </a:p>
        </p:txBody>
      </p:sp>
      <p:pic>
        <p:nvPicPr>
          <p:cNvPr id="6" name="Content Placeholder 5"/>
          <p:cNvPicPr>
            <a:picLocks noGrp="1" noChangeAspect="1"/>
          </p:cNvPicPr>
          <p:nvPr>
            <p:ph idx="1"/>
          </p:nvPr>
        </p:nvPicPr>
        <p:blipFill>
          <a:blip r:embed="rId2"/>
          <a:stretch>
            <a:fillRect/>
          </a:stretch>
        </p:blipFill>
        <p:spPr>
          <a:xfrm>
            <a:off x="3344204" y="1892566"/>
            <a:ext cx="5506765" cy="44021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71</a:t>
            </a:fld>
            <a:endParaRPr lang="en-US" dirty="0"/>
          </a:p>
        </p:txBody>
      </p:sp>
    </p:spTree>
    <p:extLst>
      <p:ext uri="{BB962C8B-B14F-4D97-AF65-F5344CB8AC3E}">
        <p14:creationId xmlns:p14="http://schemas.microsoft.com/office/powerpoint/2010/main" val="846083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Cultural Considerations</a:t>
            </a:r>
          </a:p>
        </p:txBody>
      </p:sp>
      <p:pic>
        <p:nvPicPr>
          <p:cNvPr id="8" name="Content Placeholder 7"/>
          <p:cNvPicPr>
            <a:picLocks noGrp="1" noChangeAspect="1"/>
          </p:cNvPicPr>
          <p:nvPr>
            <p:ph idx="1"/>
          </p:nvPr>
        </p:nvPicPr>
        <p:blipFill>
          <a:blip r:embed="rId2"/>
          <a:stretch>
            <a:fillRect/>
          </a:stretch>
        </p:blipFill>
        <p:spPr>
          <a:xfrm>
            <a:off x="2626755" y="2671850"/>
            <a:ext cx="6998815" cy="237155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72</a:t>
            </a:fld>
            <a:endParaRPr lang="en-US" dirty="0"/>
          </a:p>
        </p:txBody>
      </p:sp>
    </p:spTree>
    <p:extLst>
      <p:ext uri="{BB962C8B-B14F-4D97-AF65-F5344CB8AC3E}">
        <p14:creationId xmlns:p14="http://schemas.microsoft.com/office/powerpoint/2010/main" val="40432566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Cultural Considerations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73</a:t>
            </a:fld>
            <a:endParaRPr lang="en-US" dirty="0"/>
          </a:p>
        </p:txBody>
      </p:sp>
      <p:sp>
        <p:nvSpPr>
          <p:cNvPr id="7" name="TextBox 6"/>
          <p:cNvSpPr txBox="1"/>
          <p:nvPr/>
        </p:nvSpPr>
        <p:spPr>
          <a:xfrm>
            <a:off x="838200" y="1905000"/>
            <a:ext cx="10058400" cy="3108543"/>
          </a:xfrm>
          <a:prstGeom prst="rect">
            <a:avLst/>
          </a:prstGeom>
          <a:noFill/>
        </p:spPr>
        <p:txBody>
          <a:bodyPr wrap="square" rtlCol="0">
            <a:spAutoFit/>
          </a:bodyPr>
          <a:lstStyle/>
          <a:p>
            <a:r>
              <a:rPr lang="en-US" sz="2800" dirty="0">
                <a:latin typeface="Calibri Light" panose="020F0302020204030204" pitchFamily="34" charset="0"/>
              </a:rPr>
              <a:t>Identified during the Assessment Process and addressed in the Plan if appropriate </a:t>
            </a:r>
          </a:p>
          <a:p>
            <a:pPr marL="1200150" lvl="2" indent="-285750">
              <a:buFont typeface="Arial" panose="020B0604020202020204" pitchFamily="34" charset="0"/>
              <a:buChar char="•"/>
            </a:pPr>
            <a:r>
              <a:rPr lang="en-US" sz="2800" dirty="0">
                <a:latin typeface="Calibri Light" panose="020F0302020204030204" pitchFamily="34" charset="0"/>
              </a:rPr>
              <a:t>Language &amp; Physical Limitations</a:t>
            </a:r>
          </a:p>
          <a:p>
            <a:pPr marL="1200150" lvl="2" indent="-285750">
              <a:buFont typeface="Arial" panose="020B0604020202020204" pitchFamily="34" charset="0"/>
              <a:buChar char="•"/>
            </a:pPr>
            <a:r>
              <a:rPr lang="en-US" sz="2800" dirty="0">
                <a:latin typeface="Calibri Light" panose="020F0302020204030204" pitchFamily="34" charset="0"/>
              </a:rPr>
              <a:t>Race, Ethnicity, Socio-Economic Status, Class, Religion, Immigration status/Citizenship, Geography, </a:t>
            </a:r>
          </a:p>
          <a:p>
            <a:pPr marL="1200150" lvl="2" indent="-285750">
              <a:buFont typeface="Arial" panose="020B0604020202020204" pitchFamily="34" charset="0"/>
              <a:buChar char="•"/>
            </a:pPr>
            <a:r>
              <a:rPr lang="en-US" sz="2800" dirty="0">
                <a:latin typeface="Calibri Light" panose="020F0302020204030204" pitchFamily="34" charset="0"/>
              </a:rPr>
              <a:t>Assessment template forms now include SO/GI (Sexual Orientation/Gender Identity) fields</a:t>
            </a:r>
          </a:p>
        </p:txBody>
      </p:sp>
    </p:spTree>
    <p:extLst>
      <p:ext uri="{BB962C8B-B14F-4D97-AF65-F5344CB8AC3E}">
        <p14:creationId xmlns:p14="http://schemas.microsoft.com/office/powerpoint/2010/main" val="1990687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09" y="276728"/>
            <a:ext cx="10058400" cy="1450757"/>
          </a:xfrm>
        </p:spPr>
        <p:txBody>
          <a:bodyPr>
            <a:normAutofit/>
          </a:bodyPr>
          <a:lstStyle/>
          <a:p>
            <a:r>
              <a:rPr lang="en-US" dirty="0"/>
              <a:t>Developmental History (Child, Youth only)</a:t>
            </a:r>
          </a:p>
        </p:txBody>
      </p:sp>
      <p:pic>
        <p:nvPicPr>
          <p:cNvPr id="6" name="Content Placeholder 5"/>
          <p:cNvPicPr>
            <a:picLocks noGrp="1" noChangeAspect="1"/>
          </p:cNvPicPr>
          <p:nvPr>
            <p:ph idx="1"/>
          </p:nvPr>
        </p:nvPicPr>
        <p:blipFill>
          <a:blip r:embed="rId2"/>
          <a:stretch>
            <a:fillRect/>
          </a:stretch>
        </p:blipFill>
        <p:spPr>
          <a:xfrm>
            <a:off x="4009970" y="1828800"/>
            <a:ext cx="4175234"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74</a:t>
            </a:fld>
            <a:endParaRPr lang="en-US" dirty="0"/>
          </a:p>
        </p:txBody>
      </p:sp>
    </p:spTree>
    <p:extLst>
      <p:ext uri="{BB962C8B-B14F-4D97-AF65-F5344CB8AC3E}">
        <p14:creationId xmlns:p14="http://schemas.microsoft.com/office/powerpoint/2010/main" val="447633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History</a:t>
            </a:r>
          </a:p>
        </p:txBody>
      </p:sp>
      <p:pic>
        <p:nvPicPr>
          <p:cNvPr id="6" name="Content Placeholder 5"/>
          <p:cNvPicPr>
            <a:picLocks noGrp="1" noChangeAspect="1"/>
          </p:cNvPicPr>
          <p:nvPr>
            <p:ph idx="1"/>
          </p:nvPr>
        </p:nvPicPr>
        <p:blipFill>
          <a:blip r:embed="rId2"/>
          <a:stretch>
            <a:fillRect/>
          </a:stretch>
        </p:blipFill>
        <p:spPr>
          <a:xfrm>
            <a:off x="3429086" y="1892566"/>
            <a:ext cx="5337002" cy="44021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75</a:t>
            </a:fld>
            <a:endParaRPr lang="en-US" dirty="0"/>
          </a:p>
        </p:txBody>
      </p:sp>
    </p:spTree>
    <p:extLst>
      <p:ext uri="{BB962C8B-B14F-4D97-AF65-F5344CB8AC3E}">
        <p14:creationId xmlns:p14="http://schemas.microsoft.com/office/powerpoint/2010/main" val="4263180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81401"/>
            <a:ext cx="10058400" cy="1450757"/>
          </a:xfrm>
        </p:spPr>
        <p:txBody>
          <a:bodyPr>
            <a:normAutofit/>
          </a:bodyPr>
          <a:lstStyle/>
          <a:p>
            <a:r>
              <a:rPr lang="en-US" dirty="0"/>
              <a:t>Substance Use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76</a:t>
            </a:fld>
            <a:endParaRPr lang="en-US" dirty="0"/>
          </a:p>
        </p:txBody>
      </p:sp>
      <p:pic>
        <p:nvPicPr>
          <p:cNvPr id="9" name="Content Placeholder 8"/>
          <p:cNvPicPr>
            <a:picLocks noGrp="1" noChangeAspect="1"/>
          </p:cNvPicPr>
          <p:nvPr>
            <p:ph idx="1"/>
          </p:nvPr>
        </p:nvPicPr>
        <p:blipFill>
          <a:blip r:embed="rId2"/>
          <a:stretch>
            <a:fillRect/>
          </a:stretch>
        </p:blipFill>
        <p:spPr>
          <a:xfrm>
            <a:off x="4218628" y="1828800"/>
            <a:ext cx="3757917" cy="4440701"/>
          </a:xfrm>
          <a:prstGeom prst="rect">
            <a:avLst/>
          </a:prstGeom>
          <a:ln w="12700">
            <a:solidFill>
              <a:schemeClr val="tx1"/>
            </a:solidFill>
          </a:ln>
        </p:spPr>
      </p:pic>
    </p:spTree>
    <p:extLst>
      <p:ext uri="{BB962C8B-B14F-4D97-AF65-F5344CB8AC3E}">
        <p14:creationId xmlns:p14="http://schemas.microsoft.com/office/powerpoint/2010/main" val="284715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76728"/>
            <a:ext cx="9906000" cy="1450757"/>
          </a:xfrm>
        </p:spPr>
        <p:txBody>
          <a:bodyPr>
            <a:normAutofit/>
          </a:bodyPr>
          <a:lstStyle/>
          <a:p>
            <a:r>
              <a:rPr lang="en-US" dirty="0"/>
              <a:t>Substance Use Considerations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77</a:t>
            </a:fld>
            <a:endParaRPr lang="en-US" dirty="0"/>
          </a:p>
        </p:txBody>
      </p:sp>
      <p:sp>
        <p:nvSpPr>
          <p:cNvPr id="8" name="Content Placeholder 2"/>
          <p:cNvSpPr>
            <a:spLocks noGrp="1"/>
          </p:cNvSpPr>
          <p:nvPr>
            <p:ph idx="1"/>
          </p:nvPr>
        </p:nvSpPr>
        <p:spPr>
          <a:xfrm>
            <a:off x="1277735" y="1828800"/>
            <a:ext cx="9636530" cy="4734448"/>
          </a:xfrm>
        </p:spPr>
        <p:txBody>
          <a:bodyPr>
            <a:normAutofit/>
          </a:bodyPr>
          <a:lstStyle/>
          <a:p>
            <a:r>
              <a:rPr lang="en-US" dirty="0">
                <a:solidFill>
                  <a:schemeClr val="tx1"/>
                </a:solidFill>
              </a:rPr>
              <a:t>Must Assess for Substance </a:t>
            </a:r>
            <a:r>
              <a:rPr lang="en-US" u="sng" dirty="0">
                <a:solidFill>
                  <a:schemeClr val="tx1"/>
                </a:solidFill>
              </a:rPr>
              <a:t>Use in 7 Areas</a:t>
            </a:r>
            <a:r>
              <a:rPr lang="en-US" dirty="0">
                <a:solidFill>
                  <a:schemeClr val="tx1"/>
                </a:solidFill>
              </a:rPr>
              <a:t>:</a:t>
            </a:r>
          </a:p>
          <a:p>
            <a:pPr lvl="1">
              <a:buFont typeface="Wingdings" panose="05000000000000000000" pitchFamily="2" charset="2"/>
              <a:buChar char="§"/>
            </a:pPr>
            <a:r>
              <a:rPr lang="en-US" dirty="0">
                <a:solidFill>
                  <a:schemeClr val="tx1"/>
                </a:solidFill>
              </a:rPr>
              <a:t>Tobacco, Alcohol (ETOH), Caffeine, Complimentary Alternative Medicine (CAM), Prescription (Rx), Over The Counter (OTC), and Illicit Drugs</a:t>
            </a:r>
          </a:p>
          <a:p>
            <a:pPr lvl="1">
              <a:buFont typeface="Wingdings" panose="05000000000000000000" pitchFamily="2" charset="2"/>
              <a:buChar char="§"/>
            </a:pPr>
            <a:endParaRPr lang="en-US" dirty="0">
              <a:solidFill>
                <a:schemeClr val="tx1"/>
              </a:solidFill>
            </a:endParaRPr>
          </a:p>
          <a:p>
            <a:r>
              <a:rPr lang="en-US" dirty="0">
                <a:solidFill>
                  <a:schemeClr val="tx1"/>
                </a:solidFill>
              </a:rPr>
              <a:t>Assess for Substance Use Disorders (SUD):</a:t>
            </a:r>
          </a:p>
          <a:p>
            <a:pPr lvl="1">
              <a:buFont typeface="Wingdings" pitchFamily="2" charset="2"/>
              <a:buChar char="§"/>
            </a:pPr>
            <a:r>
              <a:rPr lang="en-US" dirty="0">
                <a:solidFill>
                  <a:schemeClr val="tx1"/>
                </a:solidFill>
              </a:rPr>
              <a:t>Document past and current use in record</a:t>
            </a:r>
          </a:p>
          <a:p>
            <a:pPr lvl="1">
              <a:buFont typeface="Wingdings" pitchFamily="2" charset="2"/>
              <a:buChar char="§"/>
            </a:pPr>
            <a:r>
              <a:rPr lang="en-US" dirty="0">
                <a:solidFill>
                  <a:schemeClr val="tx1"/>
                </a:solidFill>
              </a:rPr>
              <a:t>For children/adolescents </a:t>
            </a:r>
            <a:r>
              <a:rPr lang="en-US" u="sng" dirty="0">
                <a:solidFill>
                  <a:schemeClr val="tx1"/>
                </a:solidFill>
              </a:rPr>
              <a:t>also</a:t>
            </a:r>
            <a:r>
              <a:rPr lang="en-US" dirty="0">
                <a:solidFill>
                  <a:schemeClr val="tx1"/>
                </a:solidFill>
              </a:rPr>
              <a:t> document the caregivers’ use and impact upon the client</a:t>
            </a:r>
          </a:p>
          <a:p>
            <a:pPr marL="457200" lvl="1" indent="0">
              <a:buNone/>
            </a:pPr>
            <a:endParaRPr lang="en-US" dirty="0">
              <a:solidFill>
                <a:schemeClr val="tx1"/>
              </a:solidFill>
            </a:endParaRPr>
          </a:p>
          <a:p>
            <a:r>
              <a:rPr lang="en-US" dirty="0">
                <a:solidFill>
                  <a:schemeClr val="tx1"/>
                </a:solidFill>
              </a:rPr>
              <a:t>If appropriate establish SUD Diagnosis</a:t>
            </a:r>
          </a:p>
          <a:p>
            <a:pPr lvl="1">
              <a:buFont typeface="Wingdings" pitchFamily="2" charset="2"/>
              <a:buChar char="§"/>
            </a:pPr>
            <a:r>
              <a:rPr lang="en-US" dirty="0">
                <a:solidFill>
                  <a:schemeClr val="tx1"/>
                </a:solidFill>
              </a:rPr>
              <a:t>Cannot be primary (FOCUS OF TX) Diagnosis</a:t>
            </a:r>
          </a:p>
          <a:p>
            <a:pPr lvl="1">
              <a:buFont typeface="Wingdings" pitchFamily="2" charset="2"/>
              <a:buChar char="§"/>
            </a:pPr>
            <a:r>
              <a:rPr lang="en-US" dirty="0">
                <a:solidFill>
                  <a:schemeClr val="tx1"/>
                </a:solidFill>
              </a:rPr>
              <a:t>Best to also include in Client Plan.  However, this is only done so by addressing the underlying MH Dx’s signs, Sx, and behaviors through the </a:t>
            </a:r>
            <a:r>
              <a:rPr lang="en-US" u="sng" dirty="0">
                <a:solidFill>
                  <a:schemeClr val="tx1"/>
                </a:solidFill>
              </a:rPr>
              <a:t>MH</a:t>
            </a:r>
            <a:r>
              <a:rPr lang="en-US" dirty="0">
                <a:solidFill>
                  <a:schemeClr val="tx1"/>
                </a:solidFill>
              </a:rPr>
              <a:t> Objectives.</a:t>
            </a:r>
          </a:p>
          <a:p>
            <a:pPr lvl="1">
              <a:buFont typeface="Wingdings" pitchFamily="2" charset="2"/>
              <a:buChar char="§"/>
            </a:pPr>
            <a:r>
              <a:rPr lang="en-US" dirty="0">
                <a:solidFill>
                  <a:schemeClr val="tx1"/>
                </a:solidFill>
              </a:rPr>
              <a:t>Refer to substance use treatment services through the Substance Use Access and Referral Helpline at 1-844-682-7215</a:t>
            </a:r>
          </a:p>
          <a:p>
            <a:pPr lvl="1">
              <a:buFont typeface="Wingdings" pitchFamily="2" charset="2"/>
              <a:buChar char="§"/>
            </a:pPr>
            <a:endParaRPr lang="en-US" b="1" dirty="0">
              <a:solidFill>
                <a:srgbClr val="FF0000"/>
              </a:solidFill>
            </a:endParaRPr>
          </a:p>
          <a:p>
            <a:pPr marL="457200" lvl="1" indent="0">
              <a:buNone/>
            </a:pPr>
            <a:endParaRPr lang="en-US" dirty="0"/>
          </a:p>
          <a:p>
            <a:pPr lvl="1"/>
            <a:endParaRPr lang="en-US" dirty="0"/>
          </a:p>
        </p:txBody>
      </p:sp>
    </p:spTree>
    <p:extLst>
      <p:ext uri="{BB962C8B-B14F-4D97-AF65-F5344CB8AC3E}">
        <p14:creationId xmlns:p14="http://schemas.microsoft.com/office/powerpoint/2010/main" val="3802220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Mental Status Exam (MSE)</a:t>
            </a:r>
          </a:p>
        </p:txBody>
      </p:sp>
      <p:pic>
        <p:nvPicPr>
          <p:cNvPr id="6" name="Content Placeholder 5"/>
          <p:cNvPicPr>
            <a:picLocks noGrp="1" noChangeAspect="1"/>
          </p:cNvPicPr>
          <p:nvPr>
            <p:ph idx="1"/>
          </p:nvPr>
        </p:nvPicPr>
        <p:blipFill>
          <a:blip r:embed="rId2"/>
          <a:stretch>
            <a:fillRect/>
          </a:stretch>
        </p:blipFill>
        <p:spPr>
          <a:xfrm>
            <a:off x="3571629" y="1854466"/>
            <a:ext cx="5051915" cy="44783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78</a:t>
            </a:fld>
            <a:endParaRPr lang="en-US" dirty="0"/>
          </a:p>
        </p:txBody>
      </p:sp>
    </p:spTree>
    <p:extLst>
      <p:ext uri="{BB962C8B-B14F-4D97-AF65-F5344CB8AC3E}">
        <p14:creationId xmlns:p14="http://schemas.microsoft.com/office/powerpoint/2010/main" val="10485286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Functional Impairments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79</a:t>
            </a:fld>
            <a:endParaRPr lang="en-US" dirty="0"/>
          </a:p>
        </p:txBody>
      </p:sp>
      <p:pic>
        <p:nvPicPr>
          <p:cNvPr id="7" name="Picture 6"/>
          <p:cNvPicPr>
            <a:picLocks noChangeAspect="1"/>
          </p:cNvPicPr>
          <p:nvPr/>
        </p:nvPicPr>
        <p:blipFill>
          <a:blip r:embed="rId2"/>
          <a:stretch>
            <a:fillRect/>
          </a:stretch>
        </p:blipFill>
        <p:spPr>
          <a:xfrm>
            <a:off x="3392487" y="1898122"/>
            <a:ext cx="5410200" cy="4391025"/>
          </a:xfrm>
          <a:prstGeom prst="rect">
            <a:avLst/>
          </a:prstGeom>
          <a:ln w="12700">
            <a:solidFill>
              <a:schemeClr val="tx1"/>
            </a:solidFill>
          </a:ln>
        </p:spPr>
      </p:pic>
    </p:spTree>
    <p:extLst>
      <p:ext uri="{BB962C8B-B14F-4D97-AF65-F5344CB8AC3E}">
        <p14:creationId xmlns:p14="http://schemas.microsoft.com/office/powerpoint/2010/main" val="271217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8</a:t>
            </a:fld>
            <a:endParaRPr lang="en-US" dirty="0"/>
          </a:p>
        </p:txBody>
      </p:sp>
      <p:sp>
        <p:nvSpPr>
          <p:cNvPr id="6" name="Title 5"/>
          <p:cNvSpPr txBox="1">
            <a:spLocks/>
          </p:cNvSpPr>
          <p:nvPr/>
        </p:nvSpPr>
        <p:spPr>
          <a:xfrm>
            <a:off x="1130237" y="284312"/>
            <a:ext cx="10082245"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prstClr val="black">
                    <a:lumMod val="75000"/>
                    <a:lumOff val="25000"/>
                  </a:prstClr>
                </a:solidFill>
              </a:rPr>
              <a:t>MHP FFS Provider Types - Outpatient</a:t>
            </a:r>
          </a:p>
        </p:txBody>
      </p:sp>
      <p:sp>
        <p:nvSpPr>
          <p:cNvPr id="18" name="TextBox 17"/>
          <p:cNvSpPr txBox="1"/>
          <p:nvPr/>
        </p:nvSpPr>
        <p:spPr>
          <a:xfrm>
            <a:off x="3531506" y="1888793"/>
            <a:ext cx="4439240" cy="369332"/>
          </a:xfrm>
          <a:prstGeom prst="rect">
            <a:avLst/>
          </a:prstGeom>
          <a:noFill/>
          <a:ln>
            <a:solidFill>
              <a:schemeClr val="tx1"/>
            </a:solidFill>
          </a:ln>
        </p:spPr>
        <p:txBody>
          <a:bodyPr wrap="square" rtlCol="0">
            <a:spAutoFit/>
          </a:bodyPr>
          <a:lstStyle/>
          <a:p>
            <a:r>
              <a:rPr lang="en-US" dirty="0">
                <a:solidFill>
                  <a:prstClr val="black"/>
                </a:solidFill>
                <a:latin typeface="Calibri Light" panose="020F0302020204030204" pitchFamily="34" charset="0"/>
              </a:rPr>
              <a:t>All claims must be made with form </a:t>
            </a:r>
            <a:r>
              <a:rPr lang="en-US" u="sng" dirty="0">
                <a:solidFill>
                  <a:prstClr val="black"/>
                </a:solidFill>
                <a:latin typeface="Calibri Light" panose="020F0302020204030204" pitchFamily="34" charset="0"/>
              </a:rPr>
              <a:t>CMS 1500</a:t>
            </a:r>
          </a:p>
        </p:txBody>
      </p:sp>
      <p:sp>
        <p:nvSpPr>
          <p:cNvPr id="24" name="TextBox 23"/>
          <p:cNvSpPr txBox="1"/>
          <p:nvPr/>
        </p:nvSpPr>
        <p:spPr>
          <a:xfrm>
            <a:off x="1130238" y="3380704"/>
            <a:ext cx="2908362" cy="2339102"/>
          </a:xfrm>
          <a:prstGeom prst="rect">
            <a:avLst/>
          </a:prstGeom>
          <a:noFill/>
          <a:ln>
            <a:solidFill>
              <a:schemeClr val="tx1"/>
            </a:solidFill>
          </a:ln>
        </p:spPr>
        <p:txBody>
          <a:bodyPr wrap="square" rtlCol="0">
            <a:spAutoFit/>
          </a:bodyPr>
          <a:lstStyle/>
          <a:p>
            <a:pPr algn="ctr"/>
            <a:r>
              <a:rPr lang="en-US" dirty="0">
                <a:solidFill>
                  <a:prstClr val="black"/>
                </a:solidFill>
                <a:latin typeface="Calibri Light" panose="020F0302020204030204" pitchFamily="34" charset="0"/>
              </a:rPr>
              <a:t>Individual Clinician</a:t>
            </a:r>
          </a:p>
          <a:p>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Licensed master’s level (or greater) therapist, psychiatrist, or psychologist</a:t>
            </a:r>
          </a:p>
          <a:p>
            <a:pPr marL="285750" indent="-285750">
              <a:buFont typeface="Arial" panose="020B0604020202020204" pitchFamily="34" charset="0"/>
              <a:buChar char="•"/>
            </a:pPr>
            <a:endParaRPr lang="en-US" sz="1600" dirty="0">
              <a:solidFill>
                <a:srgbClr val="FF0000"/>
              </a:solidFill>
              <a:latin typeface="Calibri Light" panose="020F0302020204030204" pitchFamily="34" charset="0"/>
            </a:endParaRPr>
          </a:p>
          <a:p>
            <a:pPr marL="285750" indent="-285750">
              <a:buFont typeface="Arial" panose="020B0604020202020204" pitchFamily="34" charset="0"/>
              <a:buChar char="•"/>
            </a:pPr>
            <a:r>
              <a:rPr lang="en-US" sz="1600" dirty="0">
                <a:solidFill>
                  <a:srgbClr val="FF0000"/>
                </a:solidFill>
                <a:latin typeface="Calibri Light" panose="020F0302020204030204" pitchFamily="34" charset="0"/>
              </a:rPr>
              <a:t>Only Licensed LPHAs can provide services</a:t>
            </a:r>
          </a:p>
          <a:p>
            <a:pPr marL="285750" indent="-285750">
              <a:buFont typeface="Arial" panose="020B0604020202020204" pitchFamily="34" charset="0"/>
              <a:buChar char="•"/>
            </a:pPr>
            <a:endParaRPr lang="en-US" sz="1600" dirty="0">
              <a:solidFill>
                <a:srgbClr val="FF0000"/>
              </a:solidFill>
              <a:latin typeface="Calibri Light" panose="020F0302020204030204" pitchFamily="34" charset="0"/>
            </a:endParaRPr>
          </a:p>
        </p:txBody>
      </p:sp>
      <p:sp>
        <p:nvSpPr>
          <p:cNvPr id="25" name="TextBox 24"/>
          <p:cNvSpPr txBox="1"/>
          <p:nvPr/>
        </p:nvSpPr>
        <p:spPr>
          <a:xfrm>
            <a:off x="7970746" y="3380704"/>
            <a:ext cx="3241737" cy="2523768"/>
          </a:xfrm>
          <a:prstGeom prst="rect">
            <a:avLst/>
          </a:prstGeom>
          <a:noFill/>
          <a:ln>
            <a:solidFill>
              <a:schemeClr val="tx1"/>
            </a:solidFill>
          </a:ln>
        </p:spPr>
        <p:txBody>
          <a:bodyPr wrap="square" rtlCol="0">
            <a:spAutoFit/>
          </a:bodyPr>
          <a:lstStyle/>
          <a:p>
            <a:pPr marL="120650" algn="ctr"/>
            <a:r>
              <a:rPr lang="en-US" dirty="0">
                <a:solidFill>
                  <a:prstClr val="black"/>
                </a:solidFill>
                <a:latin typeface="Calibri Light" panose="020F0302020204030204" pitchFamily="34" charset="0"/>
              </a:rPr>
              <a:t>Master Contract Organizations – CMS HCFA 1500</a:t>
            </a:r>
          </a:p>
          <a:p>
            <a:pPr marL="117475" indent="-117475">
              <a:buFont typeface="Arial" panose="020B0604020202020204" pitchFamily="34" charset="0"/>
              <a:buChar char="•"/>
              <a:tabLst>
                <a:tab pos="854075" algn="l"/>
              </a:tabLst>
            </a:pPr>
            <a:endParaRPr lang="en-US" sz="1600" dirty="0">
              <a:solidFill>
                <a:prstClr val="black"/>
              </a:solidFill>
              <a:latin typeface="Calibri Light" panose="020F0302020204030204" pitchFamily="34" charset="0"/>
            </a:endParaRPr>
          </a:p>
          <a:p>
            <a:pPr marL="287338" indent="-287338">
              <a:buFont typeface="Arial" panose="020B0604020202020204" pitchFamily="34" charset="0"/>
              <a:buChar char="•"/>
              <a:tabLst>
                <a:tab pos="854075" algn="l"/>
              </a:tabLst>
            </a:pPr>
            <a:r>
              <a:rPr lang="en-US" sz="1600" dirty="0">
                <a:solidFill>
                  <a:prstClr val="black"/>
                </a:solidFill>
                <a:latin typeface="Calibri Light" panose="020F0302020204030204" pitchFamily="34" charset="0"/>
              </a:rPr>
              <a:t>Both Licensed and Board Registered or Waivered LPHAs may provide services (with Assessment and Plan restrictions and per your contract)</a:t>
            </a:r>
          </a:p>
          <a:p>
            <a:pPr marL="117475" indent="-117475">
              <a:spcBef>
                <a:spcPts val="1200"/>
              </a:spcBef>
              <a:buFont typeface="Arial" panose="020B0604020202020204" pitchFamily="34" charset="0"/>
              <a:buChar char="•"/>
              <a:tabLst>
                <a:tab pos="854075" algn="l"/>
              </a:tabLst>
            </a:pPr>
            <a:endParaRPr lang="en-US" sz="1600" dirty="0">
              <a:solidFill>
                <a:prstClr val="black"/>
              </a:solidFill>
              <a:latin typeface="Calibri Light" panose="020F0302020204030204" pitchFamily="34" charset="0"/>
            </a:endParaRPr>
          </a:p>
        </p:txBody>
      </p:sp>
      <p:pic>
        <p:nvPicPr>
          <p:cNvPr id="10" name="Picture 9"/>
          <p:cNvPicPr>
            <a:picLocks noChangeAspect="1"/>
          </p:cNvPicPr>
          <p:nvPr/>
        </p:nvPicPr>
        <p:blipFill>
          <a:blip r:embed="rId2"/>
          <a:stretch>
            <a:fillRect/>
          </a:stretch>
        </p:blipFill>
        <p:spPr>
          <a:xfrm>
            <a:off x="2267396" y="2588074"/>
            <a:ext cx="634045" cy="603431"/>
          </a:xfrm>
          <a:prstGeom prst="rect">
            <a:avLst/>
          </a:prstGeom>
        </p:spPr>
      </p:pic>
      <p:pic>
        <p:nvPicPr>
          <p:cNvPr id="11" name="Picture 10"/>
          <p:cNvPicPr>
            <a:picLocks noChangeAspect="1"/>
          </p:cNvPicPr>
          <p:nvPr/>
        </p:nvPicPr>
        <p:blipFill>
          <a:blip r:embed="rId3"/>
          <a:stretch>
            <a:fillRect/>
          </a:stretch>
        </p:blipFill>
        <p:spPr>
          <a:xfrm>
            <a:off x="5696158" y="2605752"/>
            <a:ext cx="617030" cy="612326"/>
          </a:xfrm>
          <a:prstGeom prst="rect">
            <a:avLst/>
          </a:prstGeom>
        </p:spPr>
      </p:pic>
      <p:pic>
        <p:nvPicPr>
          <p:cNvPr id="12" name="Picture 11"/>
          <p:cNvPicPr>
            <a:picLocks noChangeAspect="1"/>
          </p:cNvPicPr>
          <p:nvPr/>
        </p:nvPicPr>
        <p:blipFill>
          <a:blip r:embed="rId4"/>
          <a:stretch>
            <a:fillRect/>
          </a:stretch>
        </p:blipFill>
        <p:spPr>
          <a:xfrm>
            <a:off x="9220201" y="2573640"/>
            <a:ext cx="713162" cy="665767"/>
          </a:xfrm>
          <a:prstGeom prst="rect">
            <a:avLst/>
          </a:prstGeom>
        </p:spPr>
      </p:pic>
      <p:sp>
        <p:nvSpPr>
          <p:cNvPr id="13" name="TextBox 12"/>
          <p:cNvSpPr txBox="1"/>
          <p:nvPr/>
        </p:nvSpPr>
        <p:spPr>
          <a:xfrm>
            <a:off x="4550492" y="3380704"/>
            <a:ext cx="2908362" cy="2831544"/>
          </a:xfrm>
          <a:prstGeom prst="rect">
            <a:avLst/>
          </a:prstGeom>
          <a:noFill/>
          <a:ln>
            <a:solidFill>
              <a:schemeClr val="tx1"/>
            </a:solidFill>
          </a:ln>
        </p:spPr>
        <p:txBody>
          <a:bodyPr wrap="square" rtlCol="0">
            <a:spAutoFit/>
          </a:bodyPr>
          <a:lstStyle/>
          <a:p>
            <a:pPr algn="ctr"/>
            <a:r>
              <a:rPr lang="en-US" dirty="0">
                <a:solidFill>
                  <a:prstClr val="black"/>
                </a:solidFill>
                <a:latin typeface="Calibri Light" panose="020F0302020204030204" pitchFamily="34" charset="0"/>
              </a:rPr>
              <a:t>Group of Clinicians</a:t>
            </a:r>
            <a:endParaRPr lang="en-US" sz="1600" dirty="0">
              <a:solidFill>
                <a:prstClr val="black"/>
              </a:solidFill>
              <a:latin typeface="Calibri Light" panose="020F0302020204030204" pitchFamily="34" charset="0"/>
            </a:endParaRPr>
          </a:p>
          <a:p>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Group of 2+ individual clinicians</a:t>
            </a:r>
          </a:p>
          <a:p>
            <a:pPr marL="285750" indent="-285750">
              <a:buFont typeface="Arial" panose="020B0604020202020204" pitchFamily="34" charset="0"/>
              <a:buChar char="•"/>
            </a:pPr>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Licensed master’s level (or greater) therapist, psychiatrist, or psychologist</a:t>
            </a:r>
          </a:p>
          <a:p>
            <a:pPr marL="117475" indent="-117475">
              <a:buFont typeface="Arial" panose="020B0604020202020204" pitchFamily="34" charset="0"/>
              <a:buChar char="•"/>
            </a:pPr>
            <a:endParaRPr lang="en-US" sz="1600" dirty="0">
              <a:solidFill>
                <a:prstClr val="black"/>
              </a:solidFill>
              <a:latin typeface="Calibri Light" panose="020F0302020204030204" pitchFamily="34" charset="0"/>
            </a:endParaRPr>
          </a:p>
          <a:p>
            <a:pPr marL="117475" indent="-117475">
              <a:buFont typeface="Arial" panose="020B0604020202020204" pitchFamily="34" charset="0"/>
              <a:buChar char="•"/>
            </a:pPr>
            <a:r>
              <a:rPr lang="en-US" sz="1600" dirty="0">
                <a:solidFill>
                  <a:srgbClr val="FF0000"/>
                </a:solidFill>
                <a:latin typeface="Calibri Light" panose="020F0302020204030204" pitchFamily="34" charset="0"/>
              </a:rPr>
              <a:t>Only Licensed LPHAs can provide services</a:t>
            </a:r>
          </a:p>
        </p:txBody>
      </p:sp>
    </p:spTree>
    <p:extLst>
      <p:ext uri="{BB962C8B-B14F-4D97-AF65-F5344CB8AC3E}">
        <p14:creationId xmlns:p14="http://schemas.microsoft.com/office/powerpoint/2010/main" val="1741818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Diagnostic Summary and ICD 10/DSM 5 </a:t>
            </a:r>
            <a:r>
              <a:rPr lang="en-US" dirty="0" err="1"/>
              <a:t>Dx</a:t>
            </a:r>
            <a:endParaRPr lang="en-US" dirty="0"/>
          </a:p>
        </p:txBody>
      </p:sp>
      <p:pic>
        <p:nvPicPr>
          <p:cNvPr id="6" name="Content Placeholder 5"/>
          <p:cNvPicPr>
            <a:picLocks noGrp="1" noChangeAspect="1"/>
          </p:cNvPicPr>
          <p:nvPr>
            <p:ph idx="1"/>
          </p:nvPr>
        </p:nvPicPr>
        <p:blipFill>
          <a:blip r:embed="rId2"/>
          <a:stretch>
            <a:fillRect/>
          </a:stretch>
        </p:blipFill>
        <p:spPr>
          <a:xfrm>
            <a:off x="3429000" y="1828800"/>
            <a:ext cx="5434350"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80</a:t>
            </a:fld>
            <a:endParaRPr lang="en-US" dirty="0"/>
          </a:p>
        </p:txBody>
      </p:sp>
    </p:spTree>
    <p:extLst>
      <p:ext uri="{BB962C8B-B14F-4D97-AF65-F5344CB8AC3E}">
        <p14:creationId xmlns:p14="http://schemas.microsoft.com/office/powerpoint/2010/main" val="1010242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Signatures </a:t>
            </a:r>
          </a:p>
        </p:txBody>
      </p:sp>
      <p:pic>
        <p:nvPicPr>
          <p:cNvPr id="6" name="Content Placeholder 5"/>
          <p:cNvPicPr>
            <a:picLocks noGrp="1" noChangeAspect="1"/>
          </p:cNvPicPr>
          <p:nvPr>
            <p:ph idx="1"/>
          </p:nvPr>
        </p:nvPicPr>
        <p:blipFill>
          <a:blip r:embed="rId2"/>
          <a:stretch>
            <a:fillRect/>
          </a:stretch>
        </p:blipFill>
        <p:spPr>
          <a:xfrm>
            <a:off x="2878138" y="2843213"/>
            <a:ext cx="6496050" cy="2028825"/>
          </a:xfrm>
          <a:ln>
            <a:solidFill>
              <a:schemeClr val="tx1"/>
            </a:solidFill>
          </a:ln>
        </p:spPr>
      </p:pic>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81</a:t>
            </a:fld>
            <a:endParaRPr lang="en-US" dirty="0"/>
          </a:p>
        </p:txBody>
      </p:sp>
    </p:spTree>
    <p:extLst>
      <p:ext uri="{BB962C8B-B14F-4D97-AF65-F5344CB8AC3E}">
        <p14:creationId xmlns:p14="http://schemas.microsoft.com/office/powerpoint/2010/main" val="17834389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No Planned Services </a:t>
            </a:r>
            <a:br>
              <a:rPr lang="en-US" dirty="0"/>
            </a:br>
            <a:r>
              <a:rPr lang="en-US" dirty="0"/>
              <a:t>Before Assessment </a:t>
            </a:r>
            <a:r>
              <a:rPr lang="en-US" dirty="0">
                <a:solidFill>
                  <a:schemeClr val="tx1"/>
                </a:solidFill>
              </a:rPr>
              <a:t>and Plan </a:t>
            </a:r>
            <a:r>
              <a:rPr lang="en-US" dirty="0"/>
              <a:t>Are Complete </a:t>
            </a:r>
          </a:p>
        </p:txBody>
      </p:sp>
      <p:sp>
        <p:nvSpPr>
          <p:cNvPr id="2" name="Text Placeholder 1"/>
          <p:cNvSpPr>
            <a:spLocks noGrp="1"/>
          </p:cNvSpPr>
          <p:nvPr>
            <p:ph type="body" idx="1"/>
          </p:nvPr>
        </p:nvSpPr>
        <p:spPr/>
        <p:txBody>
          <a:bodyPr/>
          <a:lstStyle/>
          <a:p>
            <a:pPr algn="ctr"/>
            <a:r>
              <a:rPr lang="en-US" altLang="en-US" b="1" u="sng" dirty="0">
                <a:solidFill>
                  <a:srgbClr val="00B050"/>
                </a:solidFill>
              </a:rPr>
              <a:t>May be claimed  </a:t>
            </a:r>
          </a:p>
          <a:p>
            <a:endParaRPr lang="en-US" dirty="0"/>
          </a:p>
        </p:txBody>
      </p:sp>
      <p:sp>
        <p:nvSpPr>
          <p:cNvPr id="3" name="Content Placeholder 2"/>
          <p:cNvSpPr>
            <a:spLocks noGrp="1"/>
          </p:cNvSpPr>
          <p:nvPr>
            <p:ph sz="half" idx="2"/>
          </p:nvPr>
        </p:nvSpPr>
        <p:spPr>
          <a:solidFill>
            <a:schemeClr val="bg1">
              <a:lumMod val="95000"/>
            </a:schemeClr>
          </a:solidFill>
        </p:spPr>
        <p:txBody>
          <a:bodyPr>
            <a:normAutofit/>
          </a:bodyPr>
          <a:lstStyle/>
          <a:p>
            <a:pPr>
              <a:buFont typeface="Arial" panose="020B0604020202020204" pitchFamily="34" charset="0"/>
              <a:buChar char="•"/>
            </a:pPr>
            <a:r>
              <a:rPr lang="en-US" altLang="en-US" dirty="0">
                <a:solidFill>
                  <a:schemeClr val="tx1"/>
                </a:solidFill>
              </a:rPr>
              <a:t> MH Assessment/Plan Development Services</a:t>
            </a:r>
          </a:p>
          <a:p>
            <a:pPr>
              <a:buFont typeface="Arial" panose="020B0604020202020204" pitchFamily="34" charset="0"/>
              <a:buChar char="•"/>
            </a:pPr>
            <a:r>
              <a:rPr lang="en-US" altLang="en-US" dirty="0">
                <a:solidFill>
                  <a:schemeClr val="tx1"/>
                </a:solidFill>
              </a:rPr>
              <a:t> Crisis Intervention (must be at immediate risk of hospitalization due to danger to self, danger to others or grave disability.)  </a:t>
            </a:r>
            <a:r>
              <a:rPr lang="en-US" altLang="en-US" b="1" dirty="0">
                <a:solidFill>
                  <a:srgbClr val="00B0F0"/>
                </a:solidFill>
              </a:rPr>
              <a:t>MHP FFS Providers use Individual Therapy code. </a:t>
            </a:r>
          </a:p>
          <a:p>
            <a:pPr>
              <a:buFont typeface="Arial" panose="020B0604020202020204" pitchFamily="34" charset="0"/>
              <a:buChar char="•"/>
            </a:pPr>
            <a:r>
              <a:rPr lang="en-US" sz="1800" dirty="0">
                <a:solidFill>
                  <a:schemeClr val="tx1"/>
                </a:solidFill>
              </a:rPr>
              <a:t> Medical Providers - prescribers (as needed may prescribe while claiming Psychiatric MH Assessment)</a:t>
            </a:r>
            <a:endParaRPr lang="en-US" sz="1700" i="1" dirty="0">
              <a:solidFill>
                <a:schemeClr val="tx1"/>
              </a:solidFill>
            </a:endParaRPr>
          </a:p>
          <a:p>
            <a:pPr>
              <a:buFont typeface="Arial" panose="020B0604020202020204" pitchFamily="34" charset="0"/>
              <a:buChar char="•"/>
            </a:pPr>
            <a:r>
              <a:rPr lang="en-US" sz="1800" dirty="0">
                <a:solidFill>
                  <a:schemeClr val="tx1"/>
                </a:solidFill>
              </a:rPr>
              <a:t> Case Management – Linkage Only</a:t>
            </a:r>
            <a:endParaRPr lang="en-US" sz="1700" i="1" dirty="0">
              <a:solidFill>
                <a:schemeClr val="tx1"/>
              </a:solidFill>
            </a:endParaRPr>
          </a:p>
          <a:p>
            <a:pPr marL="0" indent="0">
              <a:buNone/>
            </a:pPr>
            <a:endParaRPr lang="en-US" sz="1700" i="1" dirty="0">
              <a:solidFill>
                <a:schemeClr val="tx1"/>
              </a:solidFill>
            </a:endParaRPr>
          </a:p>
          <a:p>
            <a:pPr marL="0" indent="0">
              <a:buNone/>
            </a:pPr>
            <a:endParaRPr lang="en-US" sz="1700" i="1" dirty="0">
              <a:solidFill>
                <a:schemeClr val="tx1"/>
              </a:solidFill>
            </a:endParaRPr>
          </a:p>
        </p:txBody>
      </p:sp>
      <p:sp>
        <p:nvSpPr>
          <p:cNvPr id="8" name="Content Placeholder 7"/>
          <p:cNvSpPr>
            <a:spLocks noGrp="1"/>
          </p:cNvSpPr>
          <p:nvPr>
            <p:ph sz="quarter" idx="4"/>
          </p:nvPr>
        </p:nvSpPr>
        <p:spPr>
          <a:solidFill>
            <a:schemeClr val="bg1">
              <a:lumMod val="95000"/>
            </a:schemeClr>
          </a:solidFill>
        </p:spPr>
        <p:txBody>
          <a:bodyPr>
            <a:normAutofit/>
          </a:bodyPr>
          <a:lstStyle/>
          <a:p>
            <a:pPr>
              <a:buFont typeface="Arial" panose="020B0604020202020204" pitchFamily="34" charset="0"/>
              <a:buChar char="•"/>
            </a:pPr>
            <a:r>
              <a:rPr lang="en-US" dirty="0"/>
              <a:t>Psychotherapy (Individual or Group)</a:t>
            </a:r>
          </a:p>
          <a:p>
            <a:pPr>
              <a:buFont typeface="Arial" panose="020B0604020202020204" pitchFamily="34" charset="0"/>
              <a:buChar char="•"/>
            </a:pPr>
            <a:r>
              <a:rPr lang="en-US" dirty="0"/>
              <a:t> Rehabilitative Services (Individual or Group)</a:t>
            </a:r>
          </a:p>
          <a:p>
            <a:pPr>
              <a:buFont typeface="Arial" panose="020B0604020202020204" pitchFamily="34" charset="0"/>
              <a:buChar char="•"/>
            </a:pPr>
            <a:r>
              <a:rPr lang="en-US" dirty="0"/>
              <a:t> Collateral</a:t>
            </a:r>
          </a:p>
          <a:p>
            <a:pPr>
              <a:buFont typeface="Arial" panose="020B0604020202020204" pitchFamily="34" charset="0"/>
              <a:buChar char="•"/>
            </a:pPr>
            <a:r>
              <a:rPr lang="en-US" dirty="0"/>
              <a:t> Case Management - Monitoring</a:t>
            </a:r>
          </a:p>
          <a:p>
            <a:pPr marL="0" indent="0">
              <a:buNone/>
            </a:pPr>
            <a:r>
              <a:rPr lang="en-US" sz="1800" b="1" dirty="0">
                <a:solidFill>
                  <a:srgbClr val="FF0000"/>
                </a:solidFill>
              </a:rPr>
              <a:t>*list not exhaustive</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82</a:t>
            </a:fld>
            <a:endParaRPr lang="en-US" dirty="0"/>
          </a:p>
        </p:txBody>
      </p:sp>
      <p:sp>
        <p:nvSpPr>
          <p:cNvPr id="9" name="Text Placeholder 1"/>
          <p:cNvSpPr>
            <a:spLocks noGrp="1"/>
          </p:cNvSpPr>
          <p:nvPr>
            <p:ph type="body" idx="1"/>
          </p:nvPr>
        </p:nvSpPr>
        <p:spPr>
          <a:xfrm>
            <a:off x="6182569" y="1830991"/>
            <a:ext cx="4937760" cy="736282"/>
          </a:xfrm>
        </p:spPr>
        <p:txBody>
          <a:bodyPr/>
          <a:lstStyle/>
          <a:p>
            <a:pPr algn="ctr"/>
            <a:r>
              <a:rPr lang="en-US" altLang="en-US" b="1" u="sng" dirty="0">
                <a:solidFill>
                  <a:srgbClr val="FF0000"/>
                </a:solidFill>
              </a:rPr>
              <a:t>May be Not Be claimed*  </a:t>
            </a:r>
          </a:p>
          <a:p>
            <a:endParaRPr lang="en-US" dirty="0"/>
          </a:p>
        </p:txBody>
      </p:sp>
    </p:spTree>
    <p:extLst>
      <p:ext uri="{BB962C8B-B14F-4D97-AF65-F5344CB8AC3E}">
        <p14:creationId xmlns:p14="http://schemas.microsoft.com/office/powerpoint/2010/main" val="3086304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Medication Services—Prescribers Only</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a:t>For children who are wards or dependents of the juvenile court and living in an out-of-home placement or in foster care prescribers are required request permission from the court before any psychotropic medications are administered.</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See </a:t>
            </a:r>
            <a:r>
              <a:rPr lang="en-US" sz="2400" dirty="0">
                <a:hlinkClick r:id="rId3"/>
              </a:rPr>
              <a:t>http://www.courts.ca.gov/documents/jv217info.pdf</a:t>
            </a:r>
            <a:r>
              <a:rPr lang="en-US" sz="2400" dirty="0"/>
              <a:t> for more specific information about JV-220 requirements.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In addition to a completed JV-220, prescribers must also complete medication consent forms, as described on the following slide.</a:t>
            </a:r>
          </a:p>
          <a:p>
            <a:pPr marL="0" indent="0">
              <a:buNone/>
            </a:pPr>
            <a:endParaRPr lang="en-US" dirty="0"/>
          </a:p>
          <a:p>
            <a:endParaRPr lang="en-US"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4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83</a:t>
            </a:fld>
            <a:endParaRPr lang="en-US" dirty="0"/>
          </a:p>
        </p:txBody>
      </p:sp>
    </p:spTree>
    <p:extLst>
      <p:ext uri="{BB962C8B-B14F-4D97-AF65-F5344CB8AC3E}">
        <p14:creationId xmlns:p14="http://schemas.microsoft.com/office/powerpoint/2010/main" val="785720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Medication Services—Prescribers Only</a:t>
            </a:r>
          </a:p>
        </p:txBody>
      </p:sp>
      <p:sp>
        <p:nvSpPr>
          <p:cNvPr id="3" name="Content Placeholder 2"/>
          <p:cNvSpPr>
            <a:spLocks noGrp="1"/>
          </p:cNvSpPr>
          <p:nvPr>
            <p:ph idx="1"/>
          </p:nvPr>
        </p:nvSpPr>
        <p:spPr>
          <a:xfrm>
            <a:off x="1097280" y="1845734"/>
            <a:ext cx="10058400" cy="4402666"/>
          </a:xfrm>
        </p:spPr>
        <p:txBody>
          <a:bodyPr>
            <a:noAutofit/>
          </a:bodyPr>
          <a:lstStyle/>
          <a:p>
            <a:r>
              <a:rPr lang="en-US" sz="2400" dirty="0"/>
              <a:t>Medication Consent Forms</a:t>
            </a:r>
          </a:p>
          <a:p>
            <a:pPr lvl="1">
              <a:buFont typeface="Arial" panose="020B0604020202020204" pitchFamily="34" charset="0"/>
              <a:buChar char="•"/>
            </a:pPr>
            <a:r>
              <a:rPr lang="en-US" sz="2400" dirty="0"/>
              <a:t>Required for all medications prescribed by Medical Provider</a:t>
            </a:r>
          </a:p>
          <a:p>
            <a:pPr lvl="1">
              <a:buFont typeface="Arial" panose="020B0604020202020204" pitchFamily="34" charset="0"/>
              <a:buChar char="•"/>
            </a:pPr>
            <a:r>
              <a:rPr lang="en-US" sz="2400" dirty="0"/>
              <a:t>ACBH Medication Consent Forms Required—or equivalent—all sections completed. </a:t>
            </a:r>
            <a:r>
              <a:rPr lang="en-US" sz="2400" dirty="0">
                <a:hlinkClick r:id="rId3"/>
              </a:rPr>
              <a:t>http://www.acbhcs.org/providers/Forms/Forms.htm#Med_consent</a:t>
            </a:r>
            <a:endParaRPr lang="en-US" sz="2400" dirty="0"/>
          </a:p>
          <a:p>
            <a:pPr lvl="1">
              <a:buFont typeface="Arial" panose="020B0604020202020204" pitchFamily="34" charset="0"/>
              <a:buChar char="•"/>
            </a:pPr>
            <a:r>
              <a:rPr lang="en-US" sz="2400" dirty="0"/>
              <a:t>Additional Medication Information Sheets are available online.</a:t>
            </a:r>
          </a:p>
          <a:p>
            <a:pPr lvl="1">
              <a:buFont typeface="Arial" panose="020B0604020202020204" pitchFamily="34" charset="0"/>
              <a:buChar char="•"/>
            </a:pPr>
            <a:r>
              <a:rPr lang="en-US" sz="2400" dirty="0"/>
              <a:t>If client’s preferred language is other than English use the translated Medication Consent Form that is available in all threshold languages.</a:t>
            </a:r>
          </a:p>
          <a:p>
            <a:pPr lvl="2">
              <a:buFont typeface="Arial" panose="020B0604020202020204" pitchFamily="34" charset="0"/>
              <a:buChar char="•"/>
            </a:pPr>
            <a:r>
              <a:rPr lang="en-US" sz="2400" dirty="0"/>
              <a:t>Always offer to provide interpretation of the information contained in the Medication Consent Form in their preferred language if client speaks a language other than threshold languages—document this in the progress note.</a:t>
            </a:r>
            <a:endParaRPr lang="en-US" sz="2800" dirty="0"/>
          </a:p>
          <a:p>
            <a:pPr marL="0" indent="0">
              <a:buNone/>
            </a:pPr>
            <a:endParaRPr lang="en-US" sz="2400" dirty="0"/>
          </a:p>
          <a:p>
            <a:endParaRPr lang="en-US" sz="2400"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6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84</a:t>
            </a:fld>
            <a:endParaRPr lang="en-US" dirty="0"/>
          </a:p>
        </p:txBody>
      </p:sp>
    </p:spTree>
    <p:extLst>
      <p:ext uri="{BB962C8B-B14F-4D97-AF65-F5344CB8AC3E}">
        <p14:creationId xmlns:p14="http://schemas.microsoft.com/office/powerpoint/2010/main" val="180902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7" y="782056"/>
            <a:ext cx="9829800" cy="952986"/>
          </a:xfrm>
        </p:spPr>
        <p:txBody>
          <a:bodyPr>
            <a:normAutofit/>
          </a:bodyPr>
          <a:lstStyle/>
          <a:p>
            <a:r>
              <a:rPr lang="en-US" dirty="0"/>
              <a:t>CANS / ANSA</a:t>
            </a:r>
          </a:p>
        </p:txBody>
      </p:sp>
      <p:sp>
        <p:nvSpPr>
          <p:cNvPr id="4" name="Content Placeholder 3"/>
          <p:cNvSpPr>
            <a:spLocks noGrp="1"/>
          </p:cNvSpPr>
          <p:nvPr>
            <p:ph idx="1"/>
          </p:nvPr>
        </p:nvSpPr>
        <p:spPr>
          <a:xfrm>
            <a:off x="4300234" y="2667000"/>
            <a:ext cx="7859682" cy="685800"/>
          </a:xfrm>
        </p:spPr>
        <p:txBody>
          <a:bodyPr>
            <a:normAutofit/>
          </a:bodyPr>
          <a:lstStyle/>
          <a:p>
            <a:pPr marL="0" indent="0">
              <a:buNone/>
            </a:pPr>
            <a:r>
              <a:rPr lang="en-US" sz="3200" dirty="0"/>
              <a:t> is not &amp;                are not required at this time.</a:t>
            </a: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85</a:t>
            </a:fld>
            <a:endParaRPr lang="en-US" dirty="0"/>
          </a:p>
        </p:txBody>
      </p:sp>
      <p:pic>
        <p:nvPicPr>
          <p:cNvPr id="3" name="Picture 2"/>
          <p:cNvPicPr>
            <a:picLocks noChangeAspect="1"/>
          </p:cNvPicPr>
          <p:nvPr/>
        </p:nvPicPr>
        <p:blipFill>
          <a:blip r:embed="rId2"/>
          <a:stretch>
            <a:fillRect/>
          </a:stretch>
        </p:blipFill>
        <p:spPr>
          <a:xfrm>
            <a:off x="1182687" y="2119184"/>
            <a:ext cx="2690807" cy="3564026"/>
          </a:xfrm>
          <a:prstGeom prst="rect">
            <a:avLst/>
          </a:prstGeom>
        </p:spPr>
      </p:pic>
      <p:pic>
        <p:nvPicPr>
          <p:cNvPr id="1026" name="Picture 2" descr="A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12001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110" y="2209800"/>
            <a:ext cx="12001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aed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233" y="5042798"/>
            <a:ext cx="276225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08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6"/>
            <a:ext cx="10058400" cy="1450757"/>
          </a:xfrm>
        </p:spPr>
        <p:txBody>
          <a:bodyPr>
            <a:normAutofit/>
          </a:bodyPr>
          <a:lstStyle/>
          <a:p>
            <a:r>
              <a:rPr lang="en-US" dirty="0"/>
              <a:t>Assessment Finalization Timelines </a:t>
            </a:r>
          </a:p>
        </p:txBody>
      </p:sp>
      <p:sp>
        <p:nvSpPr>
          <p:cNvPr id="3" name="Content Placeholder 2"/>
          <p:cNvSpPr>
            <a:spLocks noGrp="1"/>
          </p:cNvSpPr>
          <p:nvPr>
            <p:ph sz="half" idx="1"/>
          </p:nvPr>
        </p:nvSpPr>
        <p:spPr>
          <a:xfrm>
            <a:off x="1260761" y="1745381"/>
            <a:ext cx="9951722" cy="4572000"/>
          </a:xfrm>
          <a:noFill/>
        </p:spPr>
        <p:txBody>
          <a:bodyPr>
            <a:noAutofit/>
          </a:bodyPr>
          <a:lstStyle/>
          <a:p>
            <a:pPr marL="228600" indent="-228600">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t>The </a:t>
            </a:r>
            <a:r>
              <a:rPr lang="en-US" sz="2400" b="1" dirty="0"/>
              <a:t>Initial Assessment </a:t>
            </a:r>
            <a:r>
              <a:rPr lang="en-US" sz="2400" dirty="0"/>
              <a:t>– Short or Long form - is due </a:t>
            </a:r>
            <a:r>
              <a:rPr lang="en-US" sz="2400" b="1" u="sng" dirty="0"/>
              <a:t>prior</a:t>
            </a:r>
            <a:r>
              <a:rPr lang="en-US" sz="2400" dirty="0"/>
              <a:t> to the client’s 3</a:t>
            </a:r>
            <a:r>
              <a:rPr lang="en-US" sz="2400" baseline="30000" dirty="0"/>
              <a:t>rd</a:t>
            </a:r>
            <a:r>
              <a:rPr lang="en-US" sz="2400" dirty="0"/>
              <a:t> unit of service. </a:t>
            </a:r>
          </a:p>
          <a:p>
            <a:pPr marL="228600" indent="-228600">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t>If client is seen for more than 12 months, the </a:t>
            </a:r>
            <a:r>
              <a:rPr lang="en-US" sz="2400" b="1" dirty="0"/>
              <a:t>Annual Assessment – Long Form is </a:t>
            </a:r>
            <a:r>
              <a:rPr lang="en-US" sz="2400" b="1" u="sng" dirty="0"/>
              <a:t>required</a:t>
            </a:r>
            <a:r>
              <a:rPr lang="en-US" sz="2400" b="1" dirty="0"/>
              <a:t> </a:t>
            </a:r>
            <a:r>
              <a:rPr lang="en-US" sz="2400" dirty="0"/>
              <a:t>and must be completed within the first two units of service.</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86</a:t>
            </a:fld>
            <a:endParaRPr lang="en-US" dirty="0"/>
          </a:p>
        </p:txBody>
      </p:sp>
      <p:sp>
        <p:nvSpPr>
          <p:cNvPr id="9" name="TextBox 8"/>
          <p:cNvSpPr txBox="1"/>
          <p:nvPr/>
        </p:nvSpPr>
        <p:spPr>
          <a:xfrm>
            <a:off x="4495800" y="286603"/>
            <a:ext cx="6324600" cy="369332"/>
          </a:xfrm>
          <a:prstGeom prst="rect">
            <a:avLst/>
          </a:prstGeom>
          <a:noFill/>
        </p:spPr>
        <p:txBody>
          <a:bodyPr wrap="square" rtlCol="0">
            <a:spAutoFit/>
          </a:bodyPr>
          <a:lstStyle/>
          <a:p>
            <a:endParaRPr lang="en-US" dirty="0">
              <a:latin typeface="Calibri Light" panose="020F0302020204030204" pitchFamily="34" charset="0"/>
            </a:endParaRPr>
          </a:p>
        </p:txBody>
      </p:sp>
    </p:spTree>
    <p:extLst>
      <p:ext uri="{BB962C8B-B14F-4D97-AF65-F5344CB8AC3E}">
        <p14:creationId xmlns:p14="http://schemas.microsoft.com/office/powerpoint/2010/main" val="4291639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Client Plans</a:t>
            </a:r>
          </a:p>
        </p:txBody>
      </p:sp>
      <p:sp>
        <p:nvSpPr>
          <p:cNvPr id="8" name="Subtitle 7"/>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87</a:t>
            </a:fld>
            <a:endParaRPr lang="en-US" dirty="0"/>
          </a:p>
        </p:txBody>
      </p:sp>
    </p:spTree>
    <p:extLst>
      <p:ext uri="{BB962C8B-B14F-4D97-AF65-F5344CB8AC3E}">
        <p14:creationId xmlns:p14="http://schemas.microsoft.com/office/powerpoint/2010/main" val="4165909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 Plans</a:t>
            </a:r>
            <a:endParaRPr lang="en-US" dirty="0"/>
          </a:p>
        </p:txBody>
      </p:sp>
      <p:sp>
        <p:nvSpPr>
          <p:cNvPr id="3" name="Content Placeholder 2"/>
          <p:cNvSpPr>
            <a:spLocks noGrp="1"/>
          </p:cNvSpPr>
          <p:nvPr>
            <p:ph idx="1"/>
          </p:nvPr>
        </p:nvSpPr>
        <p:spPr/>
        <p:txBody>
          <a:bodyPr/>
          <a:lstStyle/>
          <a:p>
            <a:pPr lvl="3"/>
            <a:endParaRPr lang="en-US" altLang="en-US"/>
          </a:p>
          <a:p>
            <a:endParaRPr lang="en-US"/>
          </a:p>
          <a:p>
            <a:endParaRPr lang="en-US"/>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88</a:t>
            </a:fld>
            <a:endParaRPr lang="en-US" dirty="0"/>
          </a:p>
        </p:txBody>
      </p:sp>
      <p:pic>
        <p:nvPicPr>
          <p:cNvPr id="5" name="Picture 4"/>
          <p:cNvPicPr>
            <a:picLocks noChangeAspect="1"/>
          </p:cNvPicPr>
          <p:nvPr/>
        </p:nvPicPr>
        <p:blipFill>
          <a:blip r:embed="rId2"/>
          <a:stretch>
            <a:fillRect/>
          </a:stretch>
        </p:blipFill>
        <p:spPr>
          <a:xfrm>
            <a:off x="2981206" y="1845734"/>
            <a:ext cx="6232762" cy="4326466"/>
          </a:xfrm>
          <a:prstGeom prst="rect">
            <a:avLst/>
          </a:prstGeom>
        </p:spPr>
      </p:pic>
    </p:spTree>
    <p:extLst>
      <p:ext uri="{BB962C8B-B14F-4D97-AF65-F5344CB8AC3E}">
        <p14:creationId xmlns:p14="http://schemas.microsoft.com/office/powerpoint/2010/main" val="31784188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Ready to Write Plan with Client </a:t>
            </a:r>
            <a:endParaRPr lang="en-US" dirty="0"/>
          </a:p>
        </p:txBody>
      </p:sp>
      <p:sp>
        <p:nvSpPr>
          <p:cNvPr id="3" name="Content Placeholder 2"/>
          <p:cNvSpPr>
            <a:spLocks noGrp="1"/>
          </p:cNvSpPr>
          <p:nvPr>
            <p:ph idx="1"/>
          </p:nvPr>
        </p:nvSpPr>
        <p:spPr/>
        <p:txBody>
          <a:bodyPr/>
          <a:lstStyle/>
          <a:p>
            <a:pPr marL="349250" indent="-349250">
              <a:buFont typeface="Wingdings" panose="05000000000000000000" pitchFamily="2" charset="2"/>
              <a:buChar char="q"/>
            </a:pPr>
            <a:r>
              <a:rPr lang="en-US" dirty="0"/>
              <a:t>Established Medical Necessity</a:t>
            </a:r>
          </a:p>
          <a:p>
            <a:pPr marL="349250" indent="-349250">
              <a:buFont typeface="Wingdings" panose="05000000000000000000" pitchFamily="2" charset="2"/>
              <a:buChar char="q"/>
            </a:pPr>
            <a:r>
              <a:rPr lang="en-US" dirty="0"/>
              <a:t>Completed Assessment (with required co-signatures if applicable)</a:t>
            </a:r>
          </a:p>
          <a:p>
            <a:pPr marL="349250" indent="-349250">
              <a:buFont typeface="Wingdings" panose="05000000000000000000" pitchFamily="2" charset="2"/>
              <a:buChar char="q"/>
            </a:pPr>
            <a:r>
              <a:rPr lang="en-US" dirty="0"/>
              <a:t>Documented the need for case management in the Assessment if considering providing case management services</a:t>
            </a:r>
          </a:p>
          <a:p>
            <a:pPr marL="349250" indent="-349250">
              <a:buFont typeface="Wingdings" panose="05000000000000000000" pitchFamily="2" charset="2"/>
              <a:buChar char="q"/>
            </a:pPr>
            <a:r>
              <a:rPr lang="en-US" dirty="0"/>
              <a:t>Have conducted a Risk Assessment and developed &amp; written a Safety Plan if you have assessed any risk factors within the past 90 days and including an objective related to containment.</a:t>
            </a:r>
          </a:p>
          <a:p>
            <a:pPr marL="349250" indent="-349250">
              <a:buFont typeface="Wingdings" panose="05000000000000000000" pitchFamily="2" charset="2"/>
              <a:buChar char="q"/>
            </a:pPr>
            <a:r>
              <a:rPr lang="en-US" dirty="0"/>
              <a:t>Consider addressing any cultural, linguistic, physical limitations in Plan</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89</a:t>
            </a:fld>
            <a:endParaRPr lang="en-US" dirty="0"/>
          </a:p>
        </p:txBody>
      </p:sp>
    </p:spTree>
    <p:extLst>
      <p:ext uri="{BB962C8B-B14F-4D97-AF65-F5344CB8AC3E}">
        <p14:creationId xmlns:p14="http://schemas.microsoft.com/office/powerpoint/2010/main" val="295393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9</a:t>
            </a:fld>
            <a:endParaRPr lang="en-US" dirty="0"/>
          </a:p>
        </p:txBody>
      </p:sp>
      <p:sp>
        <p:nvSpPr>
          <p:cNvPr id="4" name="Content Placeholder 3"/>
          <p:cNvSpPr>
            <a:spLocks noGrp="1"/>
          </p:cNvSpPr>
          <p:nvPr>
            <p:ph sz="quarter" idx="1"/>
          </p:nvPr>
        </p:nvSpPr>
        <p:spPr/>
        <p:txBody>
          <a:bodyPr>
            <a:normAutofit/>
          </a:bodyPr>
          <a:lstStyle/>
          <a:p>
            <a:pPr marL="228600" indent="-228600">
              <a:buFont typeface="Arial" panose="020B0604020202020204" pitchFamily="34" charset="0"/>
              <a:buChar char="•"/>
            </a:pPr>
            <a:endParaRPr lang="en-US" dirty="0">
              <a:latin typeface="+mj-lt"/>
            </a:endParaRPr>
          </a:p>
          <a:p>
            <a:pPr marL="228600" indent="-228600">
              <a:buFont typeface="Arial" panose="020B0604020202020204" pitchFamily="34" charset="0"/>
              <a:buChar char="•"/>
            </a:pPr>
            <a:r>
              <a:rPr lang="en-US" sz="2400" dirty="0">
                <a:latin typeface="+mj-lt"/>
              </a:rPr>
              <a:t>Providers are expected to attend a minimum of one ACBH clinical documentation training every three years, as well as any additional ACBH required trainings.</a:t>
            </a:r>
          </a:p>
          <a:p>
            <a:pPr marL="228600" indent="-228600">
              <a:buFont typeface="Arial" panose="020B0604020202020204" pitchFamily="34" charset="0"/>
              <a:buChar char="•"/>
            </a:pPr>
            <a:r>
              <a:rPr lang="en-US" sz="2400" dirty="0">
                <a:latin typeface="+mj-lt"/>
              </a:rPr>
              <a:t>The expectation is for providers to keep up to date with all current policies, procedures and regulations.</a:t>
            </a:r>
          </a:p>
        </p:txBody>
      </p:sp>
      <p:sp>
        <p:nvSpPr>
          <p:cNvPr id="5" name="Footer Placeholder 4"/>
          <p:cNvSpPr>
            <a:spLocks noGrp="1"/>
          </p:cNvSpPr>
          <p:nvPr>
            <p:ph type="ftr" sz="quarter" idx="11"/>
          </p:nvPr>
        </p:nvSpPr>
        <p:spPr/>
        <p:txBody>
          <a:bodyPr/>
          <a:lstStyle/>
          <a:p>
            <a:r>
              <a:rPr lang="en-US"/>
              <a:t>MHP FFS - Version 06.4.19</a:t>
            </a:r>
            <a:endParaRPr lang="en-US" dirty="0"/>
          </a:p>
        </p:txBody>
      </p:sp>
      <p:sp>
        <p:nvSpPr>
          <p:cNvPr id="6" name="Title 5"/>
          <p:cNvSpPr>
            <a:spLocks noGrp="1"/>
          </p:cNvSpPr>
          <p:nvPr>
            <p:ph type="title"/>
          </p:nvPr>
        </p:nvSpPr>
        <p:spPr>
          <a:xfrm>
            <a:off x="1097280" y="680984"/>
            <a:ext cx="10058400" cy="1051560"/>
          </a:xfrm>
        </p:spPr>
        <p:txBody>
          <a:bodyPr>
            <a:normAutofit/>
          </a:bodyPr>
          <a:lstStyle/>
          <a:p>
            <a:r>
              <a:rPr lang="en-US" dirty="0"/>
              <a:t>Documentation Training Requirements</a:t>
            </a:r>
          </a:p>
        </p:txBody>
      </p:sp>
    </p:spTree>
    <p:extLst>
      <p:ext uri="{BB962C8B-B14F-4D97-AF65-F5344CB8AC3E}">
        <p14:creationId xmlns:p14="http://schemas.microsoft.com/office/powerpoint/2010/main" val="2260004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Who can create and complete Plans?</a:t>
            </a:r>
          </a:p>
        </p:txBody>
      </p:sp>
      <p:sp>
        <p:nvSpPr>
          <p:cNvPr id="3" name="Content Placeholder 2"/>
          <p:cNvSpPr>
            <a:spLocks noGrp="1"/>
          </p:cNvSpPr>
          <p:nvPr>
            <p:ph sz="half" idx="2"/>
          </p:nvPr>
        </p:nvSpPr>
        <p:spPr>
          <a:xfrm>
            <a:off x="1097280" y="1843159"/>
            <a:ext cx="10058400" cy="4117375"/>
          </a:xfrm>
          <a:ln>
            <a:noFill/>
          </a:ln>
        </p:spPr>
        <p:txBody>
          <a:bodyPr>
            <a:normAutofit/>
          </a:bodyPr>
          <a:lstStyle/>
          <a:p>
            <a:pPr marL="349250" indent="-349250">
              <a:buFont typeface="Wingdings" panose="05000000000000000000" pitchFamily="2" charset="2"/>
              <a:buChar char="Ø"/>
            </a:pPr>
            <a:r>
              <a:rPr lang="en-US" sz="2400" dirty="0"/>
              <a:t>Individual or Group of Providers</a:t>
            </a:r>
          </a:p>
          <a:p>
            <a:pPr marL="641858" lvl="1" indent="-349250">
              <a:buFont typeface="Wingdings" panose="05000000000000000000" pitchFamily="2" charset="2"/>
              <a:buChar char="Ø"/>
            </a:pPr>
            <a:r>
              <a:rPr lang="en-US" sz="2200" dirty="0"/>
              <a:t>Licensed LPHAs only</a:t>
            </a:r>
          </a:p>
          <a:p>
            <a:pPr marL="349250" indent="-349250">
              <a:buFont typeface="Wingdings" panose="05000000000000000000" pitchFamily="2" charset="2"/>
              <a:buChar char="Ø"/>
            </a:pPr>
            <a:endParaRPr lang="en-US" sz="2400" dirty="0"/>
          </a:p>
          <a:p>
            <a:pPr marL="349250" indent="-349250">
              <a:buFont typeface="Wingdings" panose="05000000000000000000" pitchFamily="2" charset="2"/>
              <a:buChar char="Ø"/>
            </a:pPr>
            <a:r>
              <a:rPr lang="en-US" sz="2400" dirty="0"/>
              <a:t>Organizations</a:t>
            </a:r>
          </a:p>
          <a:p>
            <a:pPr marL="641858" lvl="1" indent="-349250">
              <a:buFont typeface="Wingdings" panose="05000000000000000000" pitchFamily="2" charset="2"/>
              <a:buChar char="Ø"/>
            </a:pPr>
            <a:r>
              <a:rPr lang="en-US" sz="2200" dirty="0"/>
              <a:t>Licensed LPHAs </a:t>
            </a:r>
            <a:r>
              <a:rPr lang="en-US" sz="2200" u="sng" dirty="0"/>
              <a:t>OR</a:t>
            </a:r>
            <a:r>
              <a:rPr lang="en-US" sz="2200" dirty="0"/>
              <a:t> Waivered/Registered Interns</a:t>
            </a:r>
            <a:endParaRPr lang="en-US" sz="1600" dirty="0"/>
          </a:p>
          <a:p>
            <a:pPr marL="0" indent="0">
              <a:buNone/>
            </a:pPr>
            <a:endParaRPr lang="en-US" altLang="en-US" sz="3600" dirty="0"/>
          </a:p>
          <a:p>
            <a:pPr lvl="3">
              <a:buFont typeface="Wingdings" pitchFamily="2" charset="2"/>
              <a:buChar char="§"/>
            </a:pPr>
            <a:endParaRPr lang="en-US" altLang="en-US" sz="2900" dirty="0"/>
          </a:p>
          <a:p>
            <a:pPr lvl="3">
              <a:buFont typeface="Wingdings" pitchFamily="2" charset="2"/>
              <a:buChar char="§"/>
            </a:pPr>
            <a:endParaRPr lang="en-US" altLang="en-US" sz="2900" dirty="0"/>
          </a:p>
          <a:p>
            <a:pPr lvl="3">
              <a:buFont typeface="Wingdings" pitchFamily="2" charset="2"/>
              <a:buChar char="§"/>
            </a:pPr>
            <a:endParaRPr lang="en-US" altLang="en-US" sz="2900" dirty="0"/>
          </a:p>
          <a:p>
            <a:pPr>
              <a:buFont typeface="Wingdings" pitchFamily="2" charset="2"/>
              <a:buChar char="§"/>
            </a:pPr>
            <a:endParaRPr lang="en-US" sz="2900" b="1" dirty="0">
              <a:solidFill>
                <a:srgbClr val="FF0000"/>
              </a:solidFill>
            </a:endParaRPr>
          </a:p>
          <a:p>
            <a:pPr marL="0" indent="0">
              <a:buNone/>
            </a:pPr>
            <a:endParaRPr lang="en-US" dirty="0"/>
          </a:p>
          <a:p>
            <a:pPr marL="137160" indent="0">
              <a:buNone/>
            </a:pP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90</a:t>
            </a:fld>
            <a:endParaRPr lang="en-US" dirty="0"/>
          </a:p>
        </p:txBody>
      </p:sp>
    </p:spTree>
    <p:extLst>
      <p:ext uri="{BB962C8B-B14F-4D97-AF65-F5344CB8AC3E}">
        <p14:creationId xmlns:p14="http://schemas.microsoft.com/office/powerpoint/2010/main" val="33975778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Plan Finalization Timelines </a:t>
            </a:r>
          </a:p>
        </p:txBody>
      </p:sp>
      <p:sp>
        <p:nvSpPr>
          <p:cNvPr id="3" name="Content Placeholder 2"/>
          <p:cNvSpPr>
            <a:spLocks noGrp="1"/>
          </p:cNvSpPr>
          <p:nvPr>
            <p:ph sz="half" idx="1"/>
          </p:nvPr>
        </p:nvSpPr>
        <p:spPr>
          <a:xfrm>
            <a:off x="1219200" y="1845734"/>
            <a:ext cx="9906000" cy="4474208"/>
          </a:xfrm>
          <a:noFill/>
          <a:ln w="38100">
            <a:noFill/>
          </a:ln>
        </p:spPr>
        <p:txBody>
          <a:bodyPr>
            <a:noAutofit/>
          </a:bodyPr>
          <a:lstStyle/>
          <a:p>
            <a:pPr>
              <a:buFont typeface="Arial" panose="020B0604020202020204" pitchFamily="34" charset="0"/>
              <a:buChar char="•"/>
            </a:pPr>
            <a:r>
              <a:rPr lang="en-US" dirty="0"/>
              <a:t>  The </a:t>
            </a:r>
            <a:r>
              <a:rPr lang="en-US" b="1" dirty="0"/>
              <a:t>Initial Client Plan </a:t>
            </a:r>
            <a:r>
              <a:rPr lang="en-US" dirty="0"/>
              <a:t>is due within 60 days of the referral letter date </a:t>
            </a:r>
            <a:r>
              <a:rPr lang="en-US" b="1" dirty="0"/>
              <a:t>AND</a:t>
            </a:r>
            <a:r>
              <a:rPr lang="en-US" dirty="0"/>
              <a:t> </a:t>
            </a:r>
            <a:r>
              <a:rPr lang="en-US" u="sng" dirty="0"/>
              <a:t>prior</a:t>
            </a:r>
            <a:r>
              <a:rPr lang="en-US" dirty="0"/>
              <a:t> to the 3</a:t>
            </a:r>
            <a:r>
              <a:rPr lang="en-US" baseline="30000" dirty="0"/>
              <a:t>rd</a:t>
            </a:r>
            <a:r>
              <a:rPr lang="en-US" dirty="0"/>
              <a:t> unit of service.</a:t>
            </a:r>
          </a:p>
          <a:p>
            <a:pPr lvl="1">
              <a:buFont typeface="Arial" panose="020B0604020202020204" pitchFamily="34" charset="0"/>
              <a:buChar char="•"/>
            </a:pPr>
            <a:r>
              <a:rPr lang="en-US" sz="2000" dirty="0"/>
              <a:t>If a case is closed </a:t>
            </a:r>
            <a:r>
              <a:rPr lang="en-US" sz="2000" u="sng" dirty="0"/>
              <a:t>before</a:t>
            </a:r>
            <a:r>
              <a:rPr lang="en-US" sz="2000" dirty="0"/>
              <a:t> the third unit of service, a completed plan is NOT required.</a:t>
            </a:r>
          </a:p>
          <a:p>
            <a:pPr>
              <a:buFont typeface="Arial" panose="020B0604020202020204" pitchFamily="34" charset="0"/>
              <a:buChar char="•"/>
            </a:pPr>
            <a:r>
              <a:rPr lang="en-US" dirty="0"/>
              <a:t>    Client plan must be updated immediately following any extension and annual update</a:t>
            </a:r>
          </a:p>
          <a:p>
            <a:pPr marL="578358" lvl="1" indent="-285750">
              <a:buFont typeface="Arial" panose="020B0604020202020204" pitchFamily="34" charset="0"/>
              <a:buChar char="•"/>
            </a:pPr>
            <a:r>
              <a:rPr lang="en-US" sz="2000" dirty="0"/>
              <a:t>Six month plan updates are due </a:t>
            </a:r>
            <a:r>
              <a:rPr lang="en-US" sz="2000" u="sng" dirty="0"/>
              <a:t>before</a:t>
            </a:r>
            <a:r>
              <a:rPr lang="en-US" sz="2000" dirty="0"/>
              <a:t> the 2</a:t>
            </a:r>
            <a:r>
              <a:rPr lang="en-US" sz="2000" baseline="30000" dirty="0"/>
              <a:t>nd</a:t>
            </a:r>
            <a:r>
              <a:rPr lang="en-US" sz="2000" dirty="0"/>
              <a:t> unit of service after the 6 month RCS approval.</a:t>
            </a:r>
          </a:p>
          <a:p>
            <a:pPr marL="578358" lvl="1" indent="-285750">
              <a:buFont typeface="Arial" panose="020B0604020202020204" pitchFamily="34" charset="0"/>
              <a:buChar char="•"/>
            </a:pPr>
            <a:r>
              <a:rPr lang="en-US" sz="2000" dirty="0"/>
              <a:t>Annual/Yearly plans are due by anniversary of the referral letter date. </a:t>
            </a:r>
          </a:p>
          <a:p>
            <a:pPr marL="285750" lvl="1" indent="-285750">
              <a:spcBef>
                <a:spcPts val="1200"/>
              </a:spcBef>
              <a:spcAft>
                <a:spcPts val="200"/>
              </a:spcAft>
              <a:buSzPct val="100000"/>
              <a:buFont typeface="Arial" panose="020B0604020202020204" pitchFamily="34" charset="0"/>
              <a:buChar char="•"/>
            </a:pPr>
            <a:r>
              <a:rPr lang="en-US" sz="2000" dirty="0"/>
              <a:t>Once the client signs the plan </a:t>
            </a:r>
            <a:r>
              <a:rPr lang="en-US" sz="2000" u="sng" dirty="0"/>
              <a:t>no changes can be made to that plan</a:t>
            </a:r>
            <a:r>
              <a:rPr lang="en-US" sz="2000" dirty="0"/>
              <a:t>.</a:t>
            </a:r>
            <a:endParaRPr lang="en-US" sz="2000" b="1" dirty="0"/>
          </a:p>
          <a:p>
            <a:pPr marL="285750" lvl="1" indent="-285750">
              <a:spcBef>
                <a:spcPts val="1200"/>
              </a:spcBef>
              <a:spcAft>
                <a:spcPts val="200"/>
              </a:spcAft>
              <a:buSzPct val="100000"/>
              <a:buFont typeface="Arial" panose="020B0604020202020204" pitchFamily="34" charset="0"/>
              <a:buChar char="•"/>
            </a:pPr>
            <a:r>
              <a:rPr lang="en-US" sz="2000" dirty="0"/>
              <a:t>Client’s/Representative approval and signature must be obtained each time plan is updated. </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91</a:t>
            </a:fld>
            <a:endParaRPr lang="en-US" dirty="0"/>
          </a:p>
        </p:txBody>
      </p:sp>
      <p:sp>
        <p:nvSpPr>
          <p:cNvPr id="9" name="TextBox 8"/>
          <p:cNvSpPr txBox="1"/>
          <p:nvPr/>
        </p:nvSpPr>
        <p:spPr>
          <a:xfrm>
            <a:off x="4495800" y="286603"/>
            <a:ext cx="6324600" cy="369332"/>
          </a:xfrm>
          <a:prstGeom prst="rect">
            <a:avLst/>
          </a:prstGeom>
          <a:noFill/>
        </p:spPr>
        <p:txBody>
          <a:bodyPr wrap="square" rtlCol="0">
            <a:spAutoFit/>
          </a:bodyPr>
          <a:lstStyle/>
          <a:p>
            <a:endParaRPr lang="en-US" dirty="0">
              <a:latin typeface="Calibri Light" panose="020F0302020204030204" pitchFamily="34" charset="0"/>
            </a:endParaRPr>
          </a:p>
        </p:txBody>
      </p:sp>
    </p:spTree>
    <p:extLst>
      <p:ext uri="{BB962C8B-B14F-4D97-AF65-F5344CB8AC3E}">
        <p14:creationId xmlns:p14="http://schemas.microsoft.com/office/powerpoint/2010/main" val="23651128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Plan Signatures </a:t>
            </a:r>
          </a:p>
        </p:txBody>
      </p:sp>
      <p:sp>
        <p:nvSpPr>
          <p:cNvPr id="3" name="Content Placeholder 2"/>
          <p:cNvSpPr>
            <a:spLocks noGrp="1"/>
          </p:cNvSpPr>
          <p:nvPr>
            <p:ph idx="1"/>
          </p:nvPr>
        </p:nvSpPr>
        <p:spPr>
          <a:xfrm>
            <a:off x="1219200" y="1787951"/>
            <a:ext cx="10058400" cy="990600"/>
          </a:xfrm>
        </p:spPr>
        <p:txBody>
          <a:bodyPr>
            <a:normAutofit/>
          </a:bodyPr>
          <a:lstStyle/>
          <a:p>
            <a:pPr marL="201168" lvl="1" indent="0" algn="ctr">
              <a:buNone/>
            </a:pPr>
            <a:r>
              <a:rPr lang="en-US" altLang="en-US" sz="2800" dirty="0">
                <a:solidFill>
                  <a:schemeClr val="tx1"/>
                </a:solidFill>
              </a:rPr>
              <a:t>Plan is considered </a:t>
            </a:r>
            <a:r>
              <a:rPr lang="en-US" altLang="en-US" sz="2800" u="sng" dirty="0">
                <a:solidFill>
                  <a:schemeClr val="tx1"/>
                </a:solidFill>
              </a:rPr>
              <a:t>finalized</a:t>
            </a:r>
            <a:r>
              <a:rPr lang="en-US" altLang="en-US" sz="2800" dirty="0">
                <a:solidFill>
                  <a:schemeClr val="tx1"/>
                </a:solidFill>
              </a:rPr>
              <a:t> when Client/Representative </a:t>
            </a:r>
          </a:p>
          <a:p>
            <a:pPr marL="201168" lvl="1" indent="0" algn="ctr">
              <a:buNone/>
            </a:pPr>
            <a:r>
              <a:rPr lang="en-US" altLang="en-US" sz="2800" dirty="0">
                <a:solidFill>
                  <a:schemeClr val="tx1"/>
                </a:solidFill>
              </a:rPr>
              <a:t>and a Licensed LPHA signs</a:t>
            </a:r>
          </a:p>
          <a:p>
            <a:pPr lvl="1">
              <a:buFont typeface="Arial" panose="020B0604020202020204" pitchFamily="34" charset="0"/>
              <a:buChar char="•"/>
            </a:pPr>
            <a:endParaRPr lang="en-US" altLang="en-US" sz="2800" dirty="0"/>
          </a:p>
          <a:p>
            <a:pPr marL="201168" lvl="1" indent="0">
              <a:buNone/>
            </a:pPr>
            <a:endParaRPr lang="en-US" altLang="en-US" sz="2800" b="1" dirty="0"/>
          </a:p>
          <a:p>
            <a:pPr marL="201168" lvl="1" indent="0">
              <a:buNone/>
            </a:pPr>
            <a:endParaRPr lang="en-US" altLang="en-US" sz="2800" b="1" dirty="0">
              <a:solidFill>
                <a:srgbClr val="FF0000"/>
              </a:solidFill>
            </a:endParaRPr>
          </a:p>
          <a:p>
            <a:pPr marL="201168" lvl="1" indent="0">
              <a:buNone/>
            </a:pPr>
            <a:endParaRPr lang="en-US" altLang="en-US" sz="2800" b="1" dirty="0">
              <a:solidFill>
                <a:srgbClr val="FF0000"/>
              </a:solidFill>
            </a:endParaRPr>
          </a:p>
          <a:p>
            <a:pPr lvl="1"/>
            <a:endParaRPr lang="en-US" altLang="en-US" sz="3200" dirty="0"/>
          </a:p>
          <a:p>
            <a:pPr lvl="3">
              <a:buFont typeface="Wingdings" pitchFamily="2" charset="2"/>
              <a:buChar char="§"/>
            </a:pPr>
            <a:endParaRPr lang="en-US" altLang="en-US" sz="3600" dirty="0"/>
          </a:p>
          <a:p>
            <a:pPr lvl="3">
              <a:buFont typeface="Wingdings" pitchFamily="2" charset="2"/>
              <a:buChar char="§"/>
            </a:pPr>
            <a:endParaRPr lang="en-US" altLang="en-US" sz="3600" dirty="0"/>
          </a:p>
          <a:p>
            <a:pPr>
              <a:buFont typeface="Wingdings" pitchFamily="2" charset="2"/>
              <a:buChar char="§"/>
            </a:pPr>
            <a:endParaRPr lang="en-US" sz="3600" b="1" dirty="0">
              <a:solidFill>
                <a:srgbClr val="FF0000"/>
              </a:solidFill>
            </a:endParaRPr>
          </a:p>
          <a:p>
            <a:pPr marL="0" indent="0">
              <a:buNone/>
            </a:pPr>
            <a:endParaRPr lang="en-US" sz="2800" dirty="0"/>
          </a:p>
          <a:p>
            <a:pPr marL="137160" indent="0">
              <a:buNone/>
            </a:pPr>
            <a:endParaRPr lang="en-US" sz="2800"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92</a:t>
            </a:fld>
            <a:endParaRPr lang="en-US" dirty="0"/>
          </a:p>
        </p:txBody>
      </p:sp>
      <p:pic>
        <p:nvPicPr>
          <p:cNvPr id="8" name="Picture 7"/>
          <p:cNvPicPr>
            <a:picLocks noChangeAspect="1"/>
          </p:cNvPicPr>
          <p:nvPr/>
        </p:nvPicPr>
        <p:blipFill>
          <a:blip r:embed="rId2"/>
          <a:stretch>
            <a:fillRect/>
          </a:stretch>
        </p:blipFill>
        <p:spPr>
          <a:xfrm>
            <a:off x="1755696" y="2778551"/>
            <a:ext cx="8683781" cy="2956776"/>
          </a:xfrm>
          <a:prstGeom prst="rect">
            <a:avLst/>
          </a:prstGeom>
        </p:spPr>
      </p:pic>
    </p:spTree>
    <p:extLst>
      <p:ext uri="{BB962C8B-B14F-4D97-AF65-F5344CB8AC3E}">
        <p14:creationId xmlns:p14="http://schemas.microsoft.com/office/powerpoint/2010/main" val="2032181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can’t obtain the client’s signature? </a:t>
            </a:r>
          </a:p>
        </p:txBody>
      </p:sp>
      <p:sp>
        <p:nvSpPr>
          <p:cNvPr id="3" name="Content Placeholder 2"/>
          <p:cNvSpPr>
            <a:spLocks noGrp="1"/>
          </p:cNvSpPr>
          <p:nvPr>
            <p:ph idx="1"/>
          </p:nvPr>
        </p:nvSpPr>
        <p:spPr>
          <a:xfrm>
            <a:off x="1066800" y="1905000"/>
            <a:ext cx="10145682" cy="4023360"/>
          </a:xfrm>
        </p:spPr>
        <p:txBody>
          <a:bodyPr>
            <a:normAutofit/>
          </a:bodyPr>
          <a:lstStyle/>
          <a:p>
            <a:pPr marL="201168" lvl="1" indent="0">
              <a:buNone/>
            </a:pPr>
            <a:r>
              <a:rPr lang="en-US" altLang="en-US" sz="2600" dirty="0"/>
              <a:t>If you are unable to obtain a client’s signature, you must document either by writing on the plan or in a progress note the reasons why you cannot obtain client’s signature and that you will attempt again at the next face to face session (or clinical reason why contraindicated). </a:t>
            </a:r>
          </a:p>
          <a:p>
            <a:pPr marL="201168" lvl="1" indent="0">
              <a:buNone/>
            </a:pPr>
            <a:endParaRPr lang="en-US" altLang="en-US" sz="2600" dirty="0"/>
          </a:p>
          <a:p>
            <a:pPr lvl="1"/>
            <a:r>
              <a:rPr lang="en-US" altLang="en-US" sz="2600" dirty="0"/>
              <a:t>“Client agreed verbally to Client Plan formulation at last visit.  Client no showed for today’s session. Will review plan and obtain written signature at next session.” </a:t>
            </a:r>
          </a:p>
          <a:p>
            <a:pPr lvl="1"/>
            <a:r>
              <a:rPr lang="en-US" altLang="en-US" sz="2600" dirty="0"/>
              <a:t>“Due to client’s paranoia, client gave verbal consent, but refused to sign plan. Clinician will attempt to obtain signature within next three months.</a:t>
            </a:r>
            <a:endParaRPr lang="en-US"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t>93</a:t>
            </a:fld>
            <a:endParaRPr lang="en-US" dirty="0"/>
          </a:p>
        </p:txBody>
      </p:sp>
    </p:spTree>
    <p:extLst>
      <p:ext uri="{BB962C8B-B14F-4D97-AF65-F5344CB8AC3E}">
        <p14:creationId xmlns:p14="http://schemas.microsoft.com/office/powerpoint/2010/main" val="3197127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What if I still can’t obtain client’s signature? </a:t>
            </a:r>
          </a:p>
        </p:txBody>
      </p:sp>
      <p:sp>
        <p:nvSpPr>
          <p:cNvPr id="3" name="Content Placeholder 2"/>
          <p:cNvSpPr>
            <a:spLocks noGrp="1"/>
          </p:cNvSpPr>
          <p:nvPr>
            <p:ph idx="1"/>
          </p:nvPr>
        </p:nvSpPr>
        <p:spPr>
          <a:xfrm>
            <a:off x="1097280" y="1934268"/>
            <a:ext cx="10058400" cy="4307628"/>
          </a:xfrm>
        </p:spPr>
        <p:txBody>
          <a:bodyPr>
            <a:noAutofit/>
          </a:bodyPr>
          <a:lstStyle/>
          <a:p>
            <a:endParaRPr lang="en-US" sz="2400" dirty="0"/>
          </a:p>
          <a:p>
            <a:r>
              <a:rPr lang="en-US" sz="2400" dirty="0">
                <a:solidFill>
                  <a:schemeClr val="tx1"/>
                </a:solidFill>
              </a:rPr>
              <a:t>If the client does not sign or refuses to sign the Client Plan, regular efforts must be attempted and documented to obtain the client’s approval.  </a:t>
            </a:r>
          </a:p>
          <a:p>
            <a:endParaRPr lang="en-US" sz="2400" dirty="0">
              <a:solidFill>
                <a:srgbClr val="FF0000"/>
              </a:solidFill>
            </a:endParaRPr>
          </a:p>
          <a:p>
            <a:r>
              <a:rPr lang="en-US" sz="2400" dirty="0">
                <a:solidFill>
                  <a:schemeClr val="tx1"/>
                </a:solidFill>
              </a:rPr>
              <a:t>If not fully documented per instructions above, DHCS/ACBH QA will disallow all claims made after the date the Plan should have been signed by the client and until all required signatures are obtained.</a:t>
            </a:r>
          </a:p>
          <a:p>
            <a:pPr marL="137160" indent="0">
              <a:buNone/>
            </a:pPr>
            <a:endParaRPr lang="en-US" sz="2400" dirty="0">
              <a:latin typeface="Arial"/>
            </a:endParaRPr>
          </a:p>
          <a:p>
            <a:pPr marL="457200" lvl="1" indent="0">
              <a:buNone/>
            </a:pPr>
            <a:endParaRPr lang="en-US" sz="2400" dirty="0">
              <a:solidFill>
                <a:srgbClr val="FF0000"/>
              </a:solidFill>
              <a:latin typeface="Arial"/>
            </a:endParaRPr>
          </a:p>
          <a:p>
            <a:endParaRPr lang="en-US" sz="2400" dirty="0">
              <a:latin typeface="Arial"/>
            </a:endParaRPr>
          </a:p>
          <a:p>
            <a:endParaRPr lang="en-US" sz="2400" dirty="0"/>
          </a:p>
          <a:p>
            <a:pPr marL="457200" lvl="1" indent="0">
              <a:buNone/>
            </a:pPr>
            <a:endParaRPr lang="en-US" sz="2400" dirty="0"/>
          </a:p>
          <a:p>
            <a:endParaRPr lang="en-US" sz="2400" dirty="0"/>
          </a:p>
          <a:p>
            <a:endParaRPr lang="en-US" sz="2400" dirty="0"/>
          </a:p>
          <a:p>
            <a:pPr marL="0" indent="0">
              <a:buNone/>
            </a:pPr>
            <a:r>
              <a:rPr lang="en-US" sz="2400" dirty="0"/>
              <a:t> </a:t>
            </a:r>
          </a:p>
          <a:p>
            <a:endParaRPr lang="en-US" sz="2400" dirty="0"/>
          </a:p>
          <a:p>
            <a:endParaRPr lang="en-US" sz="2400" u="sng" dirty="0"/>
          </a:p>
          <a:p>
            <a:endParaRPr lang="en-US" sz="2400" u="sng" dirty="0"/>
          </a:p>
          <a:p>
            <a:endParaRPr lang="en-US" sz="2400" u="sng" dirty="0"/>
          </a:p>
          <a:p>
            <a:endParaRPr lang="en-US" sz="2400" i="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94</a:t>
            </a:fld>
            <a:endParaRPr lang="en-US" dirty="0"/>
          </a:p>
        </p:txBody>
      </p:sp>
    </p:spTree>
    <p:extLst>
      <p:ext uri="{BB962C8B-B14F-4D97-AF65-F5344CB8AC3E}">
        <p14:creationId xmlns:p14="http://schemas.microsoft.com/office/powerpoint/2010/main" val="3618486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1" y="286603"/>
            <a:ext cx="9982200" cy="1450757"/>
          </a:xfrm>
        </p:spPr>
        <p:txBody>
          <a:bodyPr/>
          <a:lstStyle/>
          <a:p>
            <a:r>
              <a:rPr lang="en-US" dirty="0"/>
              <a:t>Additional Client Plan Updates</a:t>
            </a:r>
          </a:p>
        </p:txBody>
      </p:sp>
      <p:sp>
        <p:nvSpPr>
          <p:cNvPr id="3" name="Content Placeholder 2"/>
          <p:cNvSpPr>
            <a:spLocks noGrp="1"/>
          </p:cNvSpPr>
          <p:nvPr>
            <p:ph idx="1"/>
          </p:nvPr>
        </p:nvSpPr>
        <p:spPr>
          <a:xfrm>
            <a:off x="1219199" y="1990812"/>
            <a:ext cx="9993283" cy="3952788"/>
          </a:xfrm>
        </p:spPr>
        <p:txBody>
          <a:bodyPr>
            <a:normAutofit/>
          </a:bodyPr>
          <a:lstStyle/>
          <a:p>
            <a:pPr>
              <a:buFont typeface="Wingdings" panose="05000000000000000000" pitchFamily="2" charset="2"/>
              <a:buChar char="Ø"/>
            </a:pPr>
            <a:r>
              <a:rPr lang="en-US" sz="1800" dirty="0">
                <a:solidFill>
                  <a:schemeClr val="tx1"/>
                </a:solidFill>
              </a:rPr>
              <a:t>Providers must update the treatment plan through-out the year when clinical changes occur. DHCS (and QA) will disallow notes if the treatment plan has not been updated to reflect new client goals, mental health objectives, and events in the client’s life. </a:t>
            </a:r>
          </a:p>
          <a:p>
            <a:pPr>
              <a:buFont typeface="Wingdings" panose="05000000000000000000" pitchFamily="2" charset="2"/>
              <a:buChar char="Ø"/>
            </a:pPr>
            <a:r>
              <a:rPr lang="en-US" sz="1800" dirty="0">
                <a:solidFill>
                  <a:schemeClr val="tx1"/>
                </a:solidFill>
              </a:rPr>
              <a:t>Examples of events requiring a consideration of change to the Plan be documented in the PN include, but are not limited to: </a:t>
            </a:r>
          </a:p>
          <a:p>
            <a:pPr lvl="1">
              <a:buFont typeface="Wingdings" panose="05000000000000000000" pitchFamily="2" charset="2"/>
              <a:buChar char="Ø"/>
            </a:pPr>
            <a:r>
              <a:rPr lang="en-US" sz="1600" dirty="0">
                <a:solidFill>
                  <a:schemeClr val="tx1"/>
                </a:solidFill>
              </a:rPr>
              <a:t>Hospitalization, new thoughts or behaviors of self-harm or dangerousness to others, additions of new service modalities (i.e. medication services, case management, group rehab, individual therapy, etc.), school suspension, placement risk, etc.</a:t>
            </a:r>
          </a:p>
          <a:p>
            <a:pPr>
              <a:buFont typeface="Wingdings" panose="05000000000000000000" pitchFamily="2" charset="2"/>
              <a:buChar char="Ø"/>
            </a:pPr>
            <a:r>
              <a:rPr lang="en-US" sz="1800" dirty="0">
                <a:solidFill>
                  <a:schemeClr val="tx1"/>
                </a:solidFill>
              </a:rPr>
              <a:t>As needed plan updates are claimed as an Individual Therapy session and each counts as one of the allotted therapy sessions.</a:t>
            </a:r>
          </a:p>
          <a:p>
            <a:pPr>
              <a:buFont typeface="Wingdings" panose="05000000000000000000" pitchFamily="2" charset="2"/>
              <a:buChar char="Ø"/>
            </a:pPr>
            <a:r>
              <a:rPr lang="en-US" sz="1800" dirty="0">
                <a:solidFill>
                  <a:schemeClr val="tx1"/>
                </a:solidFill>
              </a:rPr>
              <a:t>Remember, with every plan update, Brief Screening Tool and new plan signatures are needed</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95</a:t>
            </a:fld>
            <a:endParaRPr lang="en-US" dirty="0"/>
          </a:p>
        </p:txBody>
      </p:sp>
    </p:spTree>
    <p:extLst>
      <p:ext uri="{BB962C8B-B14F-4D97-AF65-F5344CB8AC3E}">
        <p14:creationId xmlns:p14="http://schemas.microsoft.com/office/powerpoint/2010/main" val="169229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Life Goals Section </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96</a:t>
            </a:fld>
            <a:endParaRPr lang="en-US" dirty="0"/>
          </a:p>
        </p:txBody>
      </p:sp>
      <p:pic>
        <p:nvPicPr>
          <p:cNvPr id="6" name="Content Placeholder 5"/>
          <p:cNvPicPr>
            <a:picLocks noGrp="1" noChangeAspect="1"/>
          </p:cNvPicPr>
          <p:nvPr>
            <p:ph idx="1"/>
          </p:nvPr>
        </p:nvPicPr>
        <p:blipFill>
          <a:blip r:embed="rId2"/>
          <a:stretch>
            <a:fillRect/>
          </a:stretch>
        </p:blipFill>
        <p:spPr>
          <a:xfrm>
            <a:off x="1635125" y="2628900"/>
            <a:ext cx="8982075" cy="2457450"/>
          </a:xfrm>
          <a:prstGeom prst="rect">
            <a:avLst/>
          </a:prstGeom>
          <a:ln w="12700">
            <a:solidFill>
              <a:schemeClr val="tx1"/>
            </a:solidFill>
          </a:ln>
        </p:spPr>
      </p:pic>
    </p:spTree>
    <p:extLst>
      <p:ext uri="{BB962C8B-B14F-4D97-AF65-F5344CB8AC3E}">
        <p14:creationId xmlns:p14="http://schemas.microsoft.com/office/powerpoint/2010/main" val="16332234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Client Goals </a:t>
            </a:r>
          </a:p>
        </p:txBody>
      </p:sp>
      <p:sp>
        <p:nvSpPr>
          <p:cNvPr id="3" name="Content Placeholder 2"/>
          <p:cNvSpPr>
            <a:spLocks noGrp="1"/>
          </p:cNvSpPr>
          <p:nvPr>
            <p:ph idx="1"/>
          </p:nvPr>
        </p:nvSpPr>
        <p:spPr>
          <a:xfrm>
            <a:off x="1097280" y="1786807"/>
            <a:ext cx="10058400" cy="4232993"/>
          </a:xfrm>
        </p:spPr>
        <p:txBody>
          <a:bodyPr>
            <a:normAutofit/>
          </a:bodyPr>
          <a:lstStyle/>
          <a:p>
            <a:pPr marL="137160" indent="0">
              <a:buNone/>
            </a:pPr>
            <a:r>
              <a:rPr lang="en-US" dirty="0"/>
              <a:t>The Client Goals are the long-term hopes of the consumer and/or caregiver/parent. Goals…</a:t>
            </a:r>
          </a:p>
          <a:p>
            <a:pPr marL="422910" indent="-285750">
              <a:buFont typeface="Arial" panose="020B0604020202020204" pitchFamily="34" charset="0"/>
              <a:buChar char="•"/>
            </a:pPr>
            <a:r>
              <a:rPr lang="en-US" sz="1800" dirty="0"/>
              <a:t>Should focus upon their personal vision of recovery, wellness, and the life they envision for themselves</a:t>
            </a:r>
          </a:p>
          <a:p>
            <a:pPr marL="422910" indent="-285750">
              <a:buFont typeface="Arial" panose="020B0604020202020204" pitchFamily="34" charset="0"/>
              <a:buChar char="•"/>
            </a:pPr>
            <a:r>
              <a:rPr lang="en-US" sz="1800" dirty="0"/>
              <a:t>Can be in the client’s own words</a:t>
            </a:r>
          </a:p>
          <a:p>
            <a:pPr marL="422910" indent="-285750">
              <a:buFont typeface="Arial" panose="020B0604020202020204" pitchFamily="34" charset="0"/>
              <a:buChar char="•"/>
            </a:pPr>
            <a:r>
              <a:rPr lang="en-US" sz="1800" dirty="0"/>
              <a:t>Increase client engagement and buy-in to services</a:t>
            </a:r>
          </a:p>
          <a:p>
            <a:pPr marL="0" indent="0">
              <a:buNone/>
            </a:pPr>
            <a:r>
              <a:rPr lang="en-US" dirty="0"/>
              <a:t>With the client’s goals in mind, providers assist the client by “translating” their goals into short term Mental Health objectives.</a:t>
            </a:r>
          </a:p>
          <a:p>
            <a:pPr marL="0" indent="0">
              <a:buNone/>
            </a:pPr>
            <a:r>
              <a:rPr lang="en-US" dirty="0"/>
              <a:t>Client says, “I want to live on my own someday.” or “I want to have a better relationship with my family.”</a:t>
            </a:r>
          </a:p>
          <a:p>
            <a:pPr marL="0" indent="0">
              <a:buNone/>
            </a:pPr>
            <a:r>
              <a:rPr lang="en-US" dirty="0"/>
              <a:t>To identify what mental health goals to work on, providers can ask “What gets in the way of you achieving these goals?”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97</a:t>
            </a:fld>
            <a:endParaRPr lang="en-US" dirty="0"/>
          </a:p>
        </p:txBody>
      </p:sp>
    </p:spTree>
    <p:extLst>
      <p:ext uri="{BB962C8B-B14F-4D97-AF65-F5344CB8AC3E}">
        <p14:creationId xmlns:p14="http://schemas.microsoft.com/office/powerpoint/2010/main" val="1549184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Impairments / Area of Challenges</a:t>
            </a:r>
          </a:p>
        </p:txBody>
      </p:sp>
      <p:sp>
        <p:nvSpPr>
          <p:cNvPr id="3" name="Content Placeholder 2"/>
          <p:cNvSpPr>
            <a:spLocks noGrp="1"/>
          </p:cNvSpPr>
          <p:nvPr>
            <p:ph idx="1"/>
          </p:nvPr>
        </p:nvSpPr>
        <p:spPr>
          <a:xfrm>
            <a:off x="1219199" y="1810950"/>
            <a:ext cx="9993283" cy="5013960"/>
          </a:xfrm>
        </p:spPr>
        <p:txBody>
          <a:bodyPr>
            <a:normAutofit/>
          </a:bodyPr>
          <a:lstStyle/>
          <a:p>
            <a:pPr marL="137160" indent="0" algn="ctr">
              <a:buNone/>
            </a:pPr>
            <a:endParaRPr lang="en-US" sz="2350" b="1" dirty="0"/>
          </a:p>
          <a:p>
            <a:pPr marL="137160" indent="0" algn="ctr">
              <a:buNone/>
            </a:pPr>
            <a:endParaRPr lang="en-US" sz="2350" b="1" dirty="0"/>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98</a:t>
            </a:fld>
            <a:endParaRPr lang="en-US" dirty="0"/>
          </a:p>
        </p:txBody>
      </p:sp>
      <p:pic>
        <p:nvPicPr>
          <p:cNvPr id="8" name="Picture 7"/>
          <p:cNvPicPr>
            <a:picLocks noChangeAspect="1"/>
          </p:cNvPicPr>
          <p:nvPr/>
        </p:nvPicPr>
        <p:blipFill>
          <a:blip r:embed="rId3"/>
          <a:stretch>
            <a:fillRect/>
          </a:stretch>
        </p:blipFill>
        <p:spPr>
          <a:xfrm>
            <a:off x="1688695" y="2057400"/>
            <a:ext cx="8867775" cy="3838575"/>
          </a:xfrm>
          <a:prstGeom prst="rect">
            <a:avLst/>
          </a:prstGeom>
          <a:ln w="12700">
            <a:solidFill>
              <a:schemeClr val="tx1"/>
            </a:solidFill>
          </a:ln>
        </p:spPr>
      </p:pic>
    </p:spTree>
    <p:extLst>
      <p:ext uri="{BB962C8B-B14F-4D97-AF65-F5344CB8AC3E}">
        <p14:creationId xmlns:p14="http://schemas.microsoft.com/office/powerpoint/2010/main" val="39142557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Impairments / Area of Challenges</a:t>
            </a:r>
          </a:p>
        </p:txBody>
      </p:sp>
      <p:sp>
        <p:nvSpPr>
          <p:cNvPr id="3" name="Content Placeholder 2"/>
          <p:cNvSpPr>
            <a:spLocks noGrp="1"/>
          </p:cNvSpPr>
          <p:nvPr>
            <p:ph idx="1"/>
          </p:nvPr>
        </p:nvSpPr>
        <p:spPr>
          <a:xfrm>
            <a:off x="1219199" y="1981200"/>
            <a:ext cx="9993283" cy="5013960"/>
          </a:xfrm>
        </p:spPr>
        <p:txBody>
          <a:bodyPr>
            <a:normAutofit/>
          </a:bodyPr>
          <a:lstStyle/>
          <a:p>
            <a:pPr marL="137160" indent="0" algn="ctr">
              <a:buNone/>
            </a:pPr>
            <a:endParaRPr lang="en-US" sz="600" b="1" dirty="0"/>
          </a:p>
          <a:p>
            <a:r>
              <a:rPr lang="en-US" sz="1800" b="1" dirty="0">
                <a:solidFill>
                  <a:schemeClr val="tx1"/>
                </a:solidFill>
              </a:rPr>
              <a:t>Indicate Area of Challenges: </a:t>
            </a:r>
            <a:r>
              <a:rPr lang="en-US" sz="1800" dirty="0">
                <a:solidFill>
                  <a:schemeClr val="tx1"/>
                </a:solidFill>
              </a:rPr>
              <a:t>Community Life, Family Life, Safety School/Education, Vocational, Independent Living (ADL’s), Health, Housing, Legal, SUD, Food/Clothing/Shelter, etc.</a:t>
            </a:r>
          </a:p>
          <a:p>
            <a:r>
              <a:rPr lang="en-US" sz="1800" b="1" dirty="0">
                <a:solidFill>
                  <a:schemeClr val="tx1"/>
                </a:solidFill>
              </a:rPr>
              <a:t>Indicate Level of Challenges</a:t>
            </a:r>
          </a:p>
          <a:p>
            <a:pPr lvl="1"/>
            <a:r>
              <a:rPr lang="en-US" dirty="0">
                <a:solidFill>
                  <a:schemeClr val="tx1"/>
                </a:solidFill>
              </a:rPr>
              <a:t>Moderate or Severe (remember to rate accordingly—severe—if documenting to a Significant Impairment in an Important Area of Life Functioning for Medical Necessity).</a:t>
            </a:r>
          </a:p>
          <a:p>
            <a:r>
              <a:rPr lang="en-US" sz="1800" b="1" dirty="0">
                <a:solidFill>
                  <a:schemeClr val="tx1"/>
                </a:solidFill>
              </a:rPr>
              <a:t>Describe Specific Functional Impairments related to MH Diagnosis’s Signs &amp; Symptoms.</a:t>
            </a:r>
          </a:p>
          <a:p>
            <a:pPr lvl="1"/>
            <a:r>
              <a:rPr lang="en-US" dirty="0">
                <a:solidFill>
                  <a:schemeClr val="tx1"/>
                </a:solidFill>
              </a:rPr>
              <a:t>For Case Mgt, must indicate need for C/M service, i.e. ct. is homeless.  Also, must indicate: (1) which severe Symptoms/Impairments resulting from MH Diagnosis that prevent client from accessing/maintaining needed services, or (2) for child that the lack of such services (caretaker not providing) exacerbates child’s MH symptoms/impairments.</a:t>
            </a:r>
          </a:p>
        </p:txBody>
      </p:sp>
      <p:sp>
        <p:nvSpPr>
          <p:cNvPr id="4" name="Footer Placeholder 3"/>
          <p:cNvSpPr>
            <a:spLocks noGrp="1"/>
          </p:cNvSpPr>
          <p:nvPr>
            <p:ph type="ftr" sz="quarter" idx="11"/>
          </p:nvPr>
        </p:nvSpPr>
        <p:spPr/>
        <p:txBody>
          <a:bodyPr/>
          <a:lstStyle/>
          <a:p>
            <a:r>
              <a:rPr lang="en-US"/>
              <a:t>MHP FFS - Version 06.4.19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99</a:t>
            </a:fld>
            <a:endParaRPr lang="en-US" dirty="0"/>
          </a:p>
        </p:txBody>
      </p:sp>
    </p:spTree>
    <p:extLst>
      <p:ext uri="{BB962C8B-B14F-4D97-AF65-F5344CB8AC3E}">
        <p14:creationId xmlns:p14="http://schemas.microsoft.com/office/powerpoint/2010/main" val="208763358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32042</TotalTime>
  <Words>12287</Words>
  <Application>Microsoft Office PowerPoint</Application>
  <PresentationFormat>Widescreen</PresentationFormat>
  <Paragraphs>1294</Paragraphs>
  <Slides>146</Slides>
  <Notes>56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Aharoni</vt:lpstr>
      <vt:lpstr>Arial</vt:lpstr>
      <vt:lpstr>Calibri</vt:lpstr>
      <vt:lpstr>Calibri Light</vt:lpstr>
      <vt:lpstr>Times New Roman</vt:lpstr>
      <vt:lpstr>Wingdings</vt:lpstr>
      <vt:lpstr>Retrospect</vt:lpstr>
      <vt:lpstr>Mental Health Plan Fee-For-Service Provider  Clinical Documentation Training</vt:lpstr>
      <vt:lpstr>Introductions</vt:lpstr>
      <vt:lpstr>Psychological Testing</vt:lpstr>
      <vt:lpstr>Fee For Service Providers </vt:lpstr>
      <vt:lpstr>   Agenda 3/20/19: 9:00 am – 4:00 pm</vt:lpstr>
      <vt:lpstr>News and Updates</vt:lpstr>
      <vt:lpstr>Training Objectives</vt:lpstr>
      <vt:lpstr>PowerPoint Presentation</vt:lpstr>
      <vt:lpstr>Documentation Training Requirements</vt:lpstr>
      <vt:lpstr>ACCESS Referral Letter</vt:lpstr>
      <vt:lpstr>CMS 1500 Claiming Rates &amp; Codes</vt:lpstr>
      <vt:lpstr>Important Forms</vt:lpstr>
      <vt:lpstr>Attestation Form </vt:lpstr>
      <vt:lpstr>Assessment and Client Plan  </vt:lpstr>
      <vt:lpstr>Request for Continued Services (RCS) </vt:lpstr>
      <vt:lpstr>ACBH Clinical Documentation Standards  Manual for Network Providers</vt:lpstr>
      <vt:lpstr>Insurance Eligibility Verification </vt:lpstr>
      <vt:lpstr>Insurance Eligibility Verification </vt:lpstr>
      <vt:lpstr> Initial Authorization &amp;  Re-Authorization  </vt:lpstr>
      <vt:lpstr>MHP FFS Overview –  For outpatient services</vt:lpstr>
      <vt:lpstr>Authorization/Documentation Timeline  </vt:lpstr>
      <vt:lpstr>ACBH Brief Screening Tool</vt:lpstr>
      <vt:lpstr>PowerPoint Presentation</vt:lpstr>
      <vt:lpstr>PowerPoint Presentation</vt:lpstr>
      <vt:lpstr>PowerPoint Presentation</vt:lpstr>
      <vt:lpstr>PowerPoint Presentation</vt:lpstr>
      <vt:lpstr>Re-Authorization</vt:lpstr>
      <vt:lpstr>Request for Continued Service (RCS) </vt:lpstr>
      <vt:lpstr>Request for Continued Service (RCS) </vt:lpstr>
      <vt:lpstr>  </vt:lpstr>
      <vt:lpstr>Checklist for 6 Month Reauthorization </vt:lpstr>
      <vt:lpstr>  </vt:lpstr>
      <vt:lpstr>Checklist for Annual Reauthorization</vt:lpstr>
      <vt:lpstr>Assessment and Plan  Due Dates </vt:lpstr>
      <vt:lpstr>Additional Services</vt:lpstr>
      <vt:lpstr>Specialty Services</vt:lpstr>
      <vt:lpstr>A note about mild-moderate impairment</vt:lpstr>
      <vt:lpstr>Audits</vt:lpstr>
      <vt:lpstr>Auditing of Charts</vt:lpstr>
      <vt:lpstr>Pre-Assessment </vt:lpstr>
      <vt:lpstr>Pre-Assessment – Brief Screening Tool </vt:lpstr>
      <vt:lpstr>Pre-Assessment – Brief Screening Tool </vt:lpstr>
      <vt:lpstr>Pre-Assessment – Informing Materials</vt:lpstr>
      <vt:lpstr>Pre-Assessment – Informing Materials</vt:lpstr>
      <vt:lpstr>Pre-Assessment – Releases of Information</vt:lpstr>
      <vt:lpstr>Medical Necessity</vt:lpstr>
      <vt:lpstr>The Golden Thread</vt:lpstr>
      <vt:lpstr>Part 1 – Included Diagnosis </vt:lpstr>
      <vt:lpstr>Part 1 – Included Diagnosis </vt:lpstr>
      <vt:lpstr>Part 2 – Qualifying Impairment </vt:lpstr>
      <vt:lpstr>Part 2 – Qualifying Impairment </vt:lpstr>
      <vt:lpstr> Part 3 – Treatment will address impairments </vt:lpstr>
      <vt:lpstr>Assessment </vt:lpstr>
      <vt:lpstr>Who can create and complete an Assessment? </vt:lpstr>
      <vt:lpstr>Assessment Templates</vt:lpstr>
      <vt:lpstr>Assessment Template – Short Form</vt:lpstr>
      <vt:lpstr>Assessment Template – Long Form</vt:lpstr>
      <vt:lpstr>Discussing SOGIE Sensitively </vt:lpstr>
      <vt:lpstr>Discussing SOGIE Sensitively </vt:lpstr>
      <vt:lpstr>Why are we collecting this information?</vt:lpstr>
      <vt:lpstr>Why are we collecting this information?</vt:lpstr>
      <vt:lpstr>Discussing SOGIE Sensitively </vt:lpstr>
      <vt:lpstr>PowerPoint Presentation</vt:lpstr>
      <vt:lpstr>PowerPoint Presentation</vt:lpstr>
      <vt:lpstr>Client Information &amp; SOGIE (Sexual Orientation and Gender Identity Expression)</vt:lpstr>
      <vt:lpstr>Referral Source, Mental Health History</vt:lpstr>
      <vt:lpstr>Mental Health History, Risk Factors (including reminder about Safety Plan)</vt:lpstr>
      <vt:lpstr>Risk Assessment &amp; Safety Plan</vt:lpstr>
      <vt:lpstr>Risk Assessment &amp; Safety Plan</vt:lpstr>
      <vt:lpstr>Risk Assessment &amp; Safety Plan </vt:lpstr>
      <vt:lpstr>Psychosocial History</vt:lpstr>
      <vt:lpstr>Cultural Considerations</vt:lpstr>
      <vt:lpstr>Cultural Considerations</vt:lpstr>
      <vt:lpstr>Developmental History (Child, Youth only)</vt:lpstr>
      <vt:lpstr>Medical History</vt:lpstr>
      <vt:lpstr>Substance Use</vt:lpstr>
      <vt:lpstr>Substance Use Considerations</vt:lpstr>
      <vt:lpstr>Medical Necessity Mental Status Exam (MSE)</vt:lpstr>
      <vt:lpstr>Medical Necessity Functional Impairments</vt:lpstr>
      <vt:lpstr>Medical Necessity Diagnostic Summary and ICD 10/DSM 5 Dx</vt:lpstr>
      <vt:lpstr>Assessment Signatures </vt:lpstr>
      <vt:lpstr>No Planned Services  Before Assessment and Plan Are Complete </vt:lpstr>
      <vt:lpstr>Medication Services—Prescribers Only</vt:lpstr>
      <vt:lpstr>Medication Services—Prescribers Only</vt:lpstr>
      <vt:lpstr>CANS / ANSA</vt:lpstr>
      <vt:lpstr>Assessment Finalization Timelines </vt:lpstr>
      <vt:lpstr>Client Plans</vt:lpstr>
      <vt:lpstr>Client Plans</vt:lpstr>
      <vt:lpstr>Getting Ready to Write Plan with Client </vt:lpstr>
      <vt:lpstr>Who can create and complete Plans?</vt:lpstr>
      <vt:lpstr>Plan Finalization Timelines </vt:lpstr>
      <vt:lpstr>Plan Signatures </vt:lpstr>
      <vt:lpstr>What if I can’t obtain the client’s signature? </vt:lpstr>
      <vt:lpstr>What if I still can’t obtain client’s signature? </vt:lpstr>
      <vt:lpstr>Additional Client Plan Updates</vt:lpstr>
      <vt:lpstr>Client’s Life Goals Section </vt:lpstr>
      <vt:lpstr>Client Goals </vt:lpstr>
      <vt:lpstr>Impairments / Area of Challenges</vt:lpstr>
      <vt:lpstr>Impairments / Area of Challenges</vt:lpstr>
      <vt:lpstr>Discharge Plan </vt:lpstr>
      <vt:lpstr>Mental Health Objectives</vt:lpstr>
      <vt:lpstr>Mental Health Objectives </vt:lpstr>
      <vt:lpstr>SMART Objectives </vt:lpstr>
      <vt:lpstr>Service Modality </vt:lpstr>
      <vt:lpstr>Service Modalities</vt:lpstr>
      <vt:lpstr>Detailed Interventions</vt:lpstr>
      <vt:lpstr>Detailed Interventions</vt:lpstr>
      <vt:lpstr>Detailed Interventions - Examples</vt:lpstr>
      <vt:lpstr>Plan Example #1: Client with Moderate Symptoms</vt:lpstr>
      <vt:lpstr>Plan Example #1 Continued: Client with Moderate Symptoms </vt:lpstr>
      <vt:lpstr>Plan Example #1 Continued: Client with Moderate Symptoms</vt:lpstr>
      <vt:lpstr>Plan Example #2: Client with Severe Symptoms</vt:lpstr>
      <vt:lpstr>PowerPoint Presentation</vt:lpstr>
      <vt:lpstr>PowerPoint Presentation</vt:lpstr>
      <vt:lpstr>Progress Notes</vt:lpstr>
      <vt:lpstr>Claiming to Medi-Cal</vt:lpstr>
      <vt:lpstr>Progress Notes Must…</vt:lpstr>
      <vt:lpstr>PowerPoint Presentation</vt:lpstr>
      <vt:lpstr>B/PIRP Format – Progress, Not Process</vt:lpstr>
      <vt:lpstr>Modifying Progress Notes  for Case Management Services</vt:lpstr>
      <vt:lpstr>Progress Notes FAQs</vt:lpstr>
      <vt:lpstr>Non-Billable Services </vt:lpstr>
      <vt:lpstr>PowerPoint Presentation</vt:lpstr>
      <vt:lpstr>Mental Health Services Lockout</vt:lpstr>
      <vt:lpstr> Group Exercise: Putting on an Auditor’s Hat  </vt:lpstr>
      <vt:lpstr>Final Considerations</vt:lpstr>
      <vt:lpstr>Procedure Codes</vt:lpstr>
      <vt:lpstr>MHP FFS Procedure Codes</vt:lpstr>
      <vt:lpstr>Procedure Code/Services</vt:lpstr>
      <vt:lpstr>Procedure Code/Services</vt:lpstr>
      <vt:lpstr>Procedure Code/Services</vt:lpstr>
      <vt:lpstr>Procedure Code/Services</vt:lpstr>
      <vt:lpstr>Claiming Group Therapy</vt:lpstr>
      <vt:lpstr>Procedure Code / Services</vt:lpstr>
      <vt:lpstr>Procedure Code/Services</vt:lpstr>
      <vt:lpstr>Procedure Code/Services</vt:lpstr>
      <vt:lpstr>Psychological Testing Codes</vt:lpstr>
      <vt:lpstr>Other Procedure Codes</vt:lpstr>
      <vt:lpstr>What is the procedure code? </vt:lpstr>
      <vt:lpstr>PowerPoint Presentation</vt:lpstr>
      <vt:lpstr>PowerPoint Presentation</vt:lpstr>
      <vt:lpstr>PowerPoint Presentation</vt:lpstr>
      <vt:lpstr>Reminders </vt:lpstr>
      <vt:lpstr>Who you gonna call….</vt:lpstr>
      <vt:lpstr>PowerPoint Presentation</vt:lpstr>
      <vt:lpstr>Thank you for coming!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&amp; Medicare Direct Line Staff Documentation Training</dc:title>
  <dc:creator>R. Anthony Sanders- Pfeifer</dc:creator>
  <cp:lastModifiedBy>Amy Saucier</cp:lastModifiedBy>
  <cp:revision>1523</cp:revision>
  <cp:lastPrinted>2018-10-05T23:29:33Z</cp:lastPrinted>
  <dcterms:created xsi:type="dcterms:W3CDTF">2012-08-17T22:23:39Z</dcterms:created>
  <dcterms:modified xsi:type="dcterms:W3CDTF">2020-03-03T00:58:17Z</dcterms:modified>
</cp:coreProperties>
</file>