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2.xml" ContentType="application/vnd.openxmlformats-officedocument.presentationml.notesSlide+xml"/>
  <Override PartName="/ppt/comments/comment3.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4.xml" ContentType="application/vnd.openxmlformats-officedocument.presentationml.comments+xml"/>
  <Override PartName="/ppt/notesSlides/notesSlide8.xml" ContentType="application/vnd.openxmlformats-officedocument.presentationml.notesSlide+xml"/>
  <Override PartName="/ppt/comments/comment5.xml" ContentType="application/vnd.openxmlformats-officedocument.presentationml.comments+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6.xml" ContentType="application/vnd.openxmlformats-officedocument.presentationml.comments+xml"/>
  <Override PartName="/ppt/comments/comment7.xml" ContentType="application/vnd.openxmlformats-officedocument.presentationml.comments+xml"/>
  <Override PartName="/ppt/notesSlides/notesSlide13.xml" ContentType="application/vnd.openxmlformats-officedocument.presentationml.notesSlide+xml"/>
  <Override PartName="/ppt/comments/comment8.xml" ContentType="application/vnd.openxmlformats-officedocument.presentationml.comments+xml"/>
  <Override PartName="/ppt/comments/comment9.xml" ContentType="application/vnd.openxmlformats-officedocument.presentationml.comments+xml"/>
  <Override PartName="/ppt/comments/comment10.xml" ContentType="application/vnd.openxmlformats-officedocument.presentationml.comments+xml"/>
  <Override PartName="/ppt/comments/comment11.xml" ContentType="application/vnd.openxmlformats-officedocument.presentationml.comments+xml"/>
  <Override PartName="/ppt/notesSlides/notesSlide14.xml" ContentType="application/vnd.openxmlformats-officedocument.presentationml.notesSlide+xml"/>
  <Override PartName="/ppt/comments/comment12.xml" ContentType="application/vnd.openxmlformats-officedocument.presentationml.comments+xml"/>
  <Override PartName="/ppt/notesSlides/notesSlide15.xml" ContentType="application/vnd.openxmlformats-officedocument.presentationml.notesSlide+xml"/>
  <Override PartName="/ppt/comments/comment13.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omments/comment14.xml" ContentType="application/vnd.openxmlformats-officedocument.presentationml.comment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omments/comment15.xml" ContentType="application/vnd.openxmlformats-officedocument.presentationml.comments+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omments/comment16.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140" r:id="rId1"/>
    <p:sldMasterId id="2147484152" r:id="rId2"/>
  </p:sldMasterIdLst>
  <p:notesMasterIdLst>
    <p:notesMasterId r:id="rId162"/>
  </p:notesMasterIdLst>
  <p:handoutMasterIdLst>
    <p:handoutMasterId r:id="rId163"/>
  </p:handoutMasterIdLst>
  <p:sldIdLst>
    <p:sldId id="269" r:id="rId3"/>
    <p:sldId id="1131" r:id="rId4"/>
    <p:sldId id="1156" r:id="rId5"/>
    <p:sldId id="1132" r:id="rId6"/>
    <p:sldId id="626" r:id="rId7"/>
    <p:sldId id="995" r:id="rId8"/>
    <p:sldId id="257" r:id="rId9"/>
    <p:sldId id="1133" r:id="rId10"/>
    <p:sldId id="985" r:id="rId11"/>
    <p:sldId id="1144" r:id="rId12"/>
    <p:sldId id="1049" r:id="rId13"/>
    <p:sldId id="984" r:id="rId14"/>
    <p:sldId id="987" r:id="rId15"/>
    <p:sldId id="1015" r:id="rId16"/>
    <p:sldId id="982" r:id="rId17"/>
    <p:sldId id="1051" r:id="rId18"/>
    <p:sldId id="1178" r:id="rId19"/>
    <p:sldId id="1151" r:id="rId20"/>
    <p:sldId id="1094" r:id="rId21"/>
    <p:sldId id="1070" r:id="rId22"/>
    <p:sldId id="997" r:id="rId23"/>
    <p:sldId id="1105" r:id="rId24"/>
    <p:sldId id="1142" r:id="rId25"/>
    <p:sldId id="991" r:id="rId26"/>
    <p:sldId id="1016" r:id="rId27"/>
    <p:sldId id="1166" r:id="rId28"/>
    <p:sldId id="1010" r:id="rId29"/>
    <p:sldId id="1137" r:id="rId30"/>
    <p:sldId id="1165" r:id="rId31"/>
    <p:sldId id="1029" r:id="rId32"/>
    <p:sldId id="1152" r:id="rId33"/>
    <p:sldId id="1042" r:id="rId34"/>
    <p:sldId id="1050" r:id="rId35"/>
    <p:sldId id="1140" r:id="rId36"/>
    <p:sldId id="994" r:id="rId37"/>
    <p:sldId id="710" r:id="rId38"/>
    <p:sldId id="998" r:id="rId39"/>
    <p:sldId id="398" r:id="rId40"/>
    <p:sldId id="718" r:id="rId41"/>
    <p:sldId id="949" r:id="rId42"/>
    <p:sldId id="726" r:id="rId43"/>
    <p:sldId id="999" r:id="rId44"/>
    <p:sldId id="628" r:id="rId45"/>
    <p:sldId id="723" r:id="rId46"/>
    <p:sldId id="861" r:id="rId47"/>
    <p:sldId id="724" r:id="rId48"/>
    <p:sldId id="722" r:id="rId49"/>
    <p:sldId id="399" r:id="rId50"/>
    <p:sldId id="1000" r:id="rId51"/>
    <p:sldId id="1013" r:id="rId52"/>
    <p:sldId id="1001" r:id="rId53"/>
    <p:sldId id="1155" r:id="rId54"/>
    <p:sldId id="1002" r:id="rId55"/>
    <p:sldId id="957" r:id="rId56"/>
    <p:sldId id="1100" r:id="rId57"/>
    <p:sldId id="1101" r:id="rId58"/>
    <p:sldId id="1081" r:id="rId59"/>
    <p:sldId id="1079" r:id="rId60"/>
    <p:sldId id="1077" r:id="rId61"/>
    <p:sldId id="1078" r:id="rId62"/>
    <p:sldId id="1075" r:id="rId63"/>
    <p:sldId id="1181" r:id="rId64"/>
    <p:sldId id="1082" r:id="rId65"/>
    <p:sldId id="1083" r:id="rId66"/>
    <p:sldId id="1160" r:id="rId67"/>
    <p:sldId id="1161" r:id="rId68"/>
    <p:sldId id="1162" r:id="rId69"/>
    <p:sldId id="1084" r:id="rId70"/>
    <p:sldId id="1072" r:id="rId71"/>
    <p:sldId id="1154" r:id="rId72"/>
    <p:sldId id="1085" r:id="rId73"/>
    <p:sldId id="1086" r:id="rId74"/>
    <p:sldId id="1073" r:id="rId75"/>
    <p:sldId id="1060" r:id="rId76"/>
    <p:sldId id="1087" r:id="rId77"/>
    <p:sldId id="1088" r:id="rId78"/>
    <p:sldId id="1089" r:id="rId79"/>
    <p:sldId id="1090" r:id="rId80"/>
    <p:sldId id="758" r:id="rId81"/>
    <p:sldId id="1153" r:id="rId82"/>
    <p:sldId id="757" r:id="rId83"/>
    <p:sldId id="528" r:id="rId84"/>
    <p:sldId id="390" r:id="rId85"/>
    <p:sldId id="1157" r:id="rId86"/>
    <p:sldId id="402" r:id="rId87"/>
    <p:sldId id="959" r:id="rId88"/>
    <p:sldId id="766" r:id="rId89"/>
    <p:sldId id="1071" r:id="rId90"/>
    <p:sldId id="815" r:id="rId91"/>
    <p:sldId id="816" r:id="rId92"/>
    <p:sldId id="773" r:id="rId93"/>
    <p:sldId id="404" r:id="rId94"/>
    <p:sldId id="1091" r:id="rId95"/>
    <p:sldId id="280" r:id="rId96"/>
    <p:sldId id="768" r:id="rId97"/>
    <p:sldId id="656" r:id="rId98"/>
    <p:sldId id="813" r:id="rId99"/>
    <p:sldId id="769" r:id="rId100"/>
    <p:sldId id="281" r:id="rId101"/>
    <p:sldId id="772" r:id="rId102"/>
    <p:sldId id="1182" r:id="rId103"/>
    <p:sldId id="409" r:id="rId104"/>
    <p:sldId id="814" r:id="rId105"/>
    <p:sldId id="282" r:id="rId106"/>
    <p:sldId id="511" r:id="rId107"/>
    <p:sldId id="1118" r:id="rId108"/>
    <p:sldId id="1119" r:id="rId109"/>
    <p:sldId id="1120" r:id="rId110"/>
    <p:sldId id="1121" r:id="rId111"/>
    <p:sldId id="1122" r:id="rId112"/>
    <p:sldId id="1123" r:id="rId113"/>
    <p:sldId id="1158" r:id="rId114"/>
    <p:sldId id="1141" r:id="rId115"/>
    <p:sldId id="939" r:id="rId116"/>
    <p:sldId id="1061" r:id="rId117"/>
    <p:sldId id="941" r:id="rId118"/>
    <p:sldId id="981" r:id="rId119"/>
    <p:sldId id="962" r:id="rId120"/>
    <p:sldId id="963" r:id="rId121"/>
    <p:sldId id="965" r:id="rId122"/>
    <p:sldId id="964" r:id="rId123"/>
    <p:sldId id="924" r:id="rId124"/>
    <p:sldId id="943" r:id="rId125"/>
    <p:sldId id="1159" r:id="rId126"/>
    <p:sldId id="1103" r:id="rId127"/>
    <p:sldId id="663" r:id="rId128"/>
    <p:sldId id="1146" r:id="rId129"/>
    <p:sldId id="1147" r:id="rId130"/>
    <p:sldId id="1145" r:id="rId131"/>
    <p:sldId id="1110" r:id="rId132"/>
    <p:sldId id="1150" r:id="rId133"/>
    <p:sldId id="792" r:id="rId134"/>
    <p:sldId id="1102" r:id="rId135"/>
    <p:sldId id="1148" r:id="rId136"/>
    <p:sldId id="1149" r:id="rId137"/>
    <p:sldId id="966" r:id="rId138"/>
    <p:sldId id="1108" r:id="rId139"/>
    <p:sldId id="1107" r:id="rId140"/>
    <p:sldId id="1167" r:id="rId141"/>
    <p:sldId id="1168" r:id="rId142"/>
    <p:sldId id="1169" r:id="rId143"/>
    <p:sldId id="1170" r:id="rId144"/>
    <p:sldId id="1171" r:id="rId145"/>
    <p:sldId id="1172" r:id="rId146"/>
    <p:sldId id="1173" r:id="rId147"/>
    <p:sldId id="1174" r:id="rId148"/>
    <p:sldId id="1175" r:id="rId149"/>
    <p:sldId id="1176" r:id="rId150"/>
    <p:sldId id="1177" r:id="rId151"/>
    <p:sldId id="1183" r:id="rId152"/>
    <p:sldId id="1184" r:id="rId153"/>
    <p:sldId id="1185" r:id="rId154"/>
    <p:sldId id="1186" r:id="rId155"/>
    <p:sldId id="1187" r:id="rId156"/>
    <p:sldId id="969" r:id="rId157"/>
    <p:sldId id="1134" r:id="rId158"/>
    <p:sldId id="1135" r:id="rId159"/>
    <p:sldId id="935" r:id="rId160"/>
    <p:sldId id="910" r:id="rId161"/>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0" userDrawn="1">
          <p15:clr>
            <a:srgbClr val="A4A3A4"/>
          </p15:clr>
        </p15:guide>
        <p15:guide id="2" pos="2192" userDrawn="1">
          <p15:clr>
            <a:srgbClr val="A4A3A4"/>
          </p15:clr>
        </p15:guide>
        <p15:guide id="3" orient="horz" pos="2924" userDrawn="1">
          <p15:clr>
            <a:srgbClr val="A4A3A4"/>
          </p15:clr>
        </p15:guide>
        <p15:guide id="4" pos="2200" userDrawn="1">
          <p15:clr>
            <a:srgbClr val="A4A3A4"/>
          </p15:clr>
        </p15:guide>
        <p15:guide id="5" orient="horz" pos="2916" userDrawn="1">
          <p15:clr>
            <a:srgbClr val="A4A3A4"/>
          </p15:clr>
        </p15:guide>
        <p15:guide id="6" pos="2184" userDrawn="1">
          <p15:clr>
            <a:srgbClr val="A4A3A4"/>
          </p15:clr>
        </p15:guide>
        <p15:guide id="7" orient="horz" pos="2928" userDrawn="1">
          <p15:clr>
            <a:srgbClr val="A4A3A4"/>
          </p15:clr>
        </p15:guide>
        <p15:guide id="8"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ryl Narvaez" initials="CN" lastIdx="24" clrIdx="0">
    <p:extLst/>
  </p:cmAuthor>
  <p:cmAuthor id="2" name="Brion Phipps" initials="BP" lastIdx="80" clrIdx="1">
    <p:extLst/>
  </p:cmAuthor>
  <p:cmAuthor id="3" name="Deanna Kolda" initials="DK" lastIdx="12" clrIdx="2">
    <p:extLst>
      <p:ext uri="{19B8F6BF-5375-455C-9EA6-DF929625EA0E}">
        <p15:presenceInfo xmlns:p15="http://schemas.microsoft.com/office/powerpoint/2012/main" userId="S-1-5-21-44243306-1802261150-1097818727-16937" providerId="AD"/>
      </p:ext>
    </p:extLst>
  </p:cmAuthor>
  <p:cmAuthor id="4" name="Amy Saucier" initials="AS" lastIdx="7" clrIdx="3">
    <p:extLst>
      <p:ext uri="{19B8F6BF-5375-455C-9EA6-DF929625EA0E}">
        <p15:presenceInfo xmlns:p15="http://schemas.microsoft.com/office/powerpoint/2012/main" userId="S-1-5-21-44243306-1802261150-1097818727-15017" providerId="AD"/>
      </p:ext>
    </p:extLst>
  </p:cmAuthor>
  <p:cmAuthor id="5" name="Kimberly Coady" initials="KC" lastIdx="8" clrIdx="4">
    <p:extLst>
      <p:ext uri="{19B8F6BF-5375-455C-9EA6-DF929625EA0E}">
        <p15:presenceInfo xmlns:p15="http://schemas.microsoft.com/office/powerpoint/2012/main" userId="S-1-5-21-44243306-1802261150-1097818727-126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1C2"/>
    <a:srgbClr val="FFCC00"/>
    <a:srgbClr val="5B9BD5"/>
    <a:srgbClr val="3366FF"/>
    <a:srgbClr val="FFFF66"/>
    <a:srgbClr val="A7E8FF"/>
    <a:srgbClr val="9FE6FF"/>
    <a:srgbClr val="FFFFCC"/>
    <a:srgbClr val="66FFCC"/>
    <a:srgbClr val="2761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4" autoAdjust="0"/>
    <p:restoredTop sz="77638" autoAdjust="0"/>
  </p:normalViewPr>
  <p:slideViewPr>
    <p:cSldViewPr>
      <p:cViewPr>
        <p:scale>
          <a:sx n="140" d="100"/>
          <a:sy n="140" d="100"/>
        </p:scale>
        <p:origin x="-3072" y="-2046"/>
      </p:cViewPr>
      <p:guideLst>
        <p:guide orient="horz" pos="2160"/>
        <p:guide pos="3840"/>
      </p:guideLst>
    </p:cSldViewPr>
  </p:slideViewPr>
  <p:outlineViewPr>
    <p:cViewPr>
      <p:scale>
        <a:sx n="33" d="100"/>
        <a:sy n="33" d="100"/>
      </p:scale>
      <p:origin x="0" y="-76770"/>
    </p:cViewPr>
  </p:outlineViewPr>
  <p:notesTextViewPr>
    <p:cViewPr>
      <p:scale>
        <a:sx n="1" d="1"/>
        <a:sy n="1" d="1"/>
      </p:scale>
      <p:origin x="0" y="0"/>
    </p:cViewPr>
  </p:notesTextViewPr>
  <p:sorterViewPr>
    <p:cViewPr varScale="1">
      <p:scale>
        <a:sx n="1" d="1"/>
        <a:sy n="1" d="1"/>
      </p:scale>
      <p:origin x="0" y="-13680"/>
    </p:cViewPr>
  </p:sorterViewPr>
  <p:notesViewPr>
    <p:cSldViewPr>
      <p:cViewPr varScale="1">
        <p:scale>
          <a:sx n="76" d="100"/>
          <a:sy n="76" d="100"/>
        </p:scale>
        <p:origin x="1920" y="90"/>
      </p:cViewPr>
      <p:guideLst>
        <p:guide orient="horz" pos="2920"/>
        <p:guide pos="2192"/>
        <p:guide orient="horz" pos="2924"/>
        <p:guide pos="2200"/>
        <p:guide orient="horz" pos="2916"/>
        <p:guide pos="2184"/>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handoutMaster" Target="handoutMasters/handoutMaster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presProps" Target="presProps.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19-03-21T09:55:48.332" idx="8">
    <p:pos x="10" y="10"/>
    <p:text/>
    <p:extLst>
      <p:ext uri="{C676402C-5697-4E1C-873F-D02D1690AC5C}">
        <p15:threadingInfo xmlns:p15="http://schemas.microsoft.com/office/powerpoint/2012/main" timeZoneBias="420"/>
      </p:ext>
    </p:extLst>
  </p:cm>
  <p:cm authorId="3" dt="2019-03-21T09:57:01.107" idx="9">
    <p:pos x="10" y="106"/>
    <p:text>Can we get a list of agencies/providers that should be attending this training?</p:text>
    <p:extLst>
      <p:ext uri="{C676402C-5697-4E1C-873F-D02D1690AC5C}">
        <p15:threadingInfo xmlns:p15="http://schemas.microsoft.com/office/powerpoint/2012/main" timeZoneBias="420">
          <p15:parentCm authorId="3" idx="8"/>
        </p15:threadingInfo>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4" dt="2020-05-20T16:25:12.640" idx="5">
    <p:pos x="10" y="10"/>
    <p:text>alter these slides based on the information about increased assessment time/explain doc time strategies</p:text>
    <p:extLst>
      <p:ext uri="{C676402C-5697-4E1C-873F-D02D1690AC5C}">
        <p15:threadingInfo xmlns:p15="http://schemas.microsoft.com/office/powerpoint/2012/main" timeZoneBias="42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4" dt="2020-05-20T16:41:12.873" idx="7">
    <p:pos x="4929" y="2719"/>
    <p:text>checking on new psych test policy</p:text>
    <p:extLst>
      <p:ext uri="{C676402C-5697-4E1C-873F-D02D1690AC5C}">
        <p15:threadingInfo xmlns:p15="http://schemas.microsoft.com/office/powerpoint/2012/main" timeZoneBias="42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3" dt="2018-10-17T14:41:21.316" idx="3">
    <p:pos x="10" y="10"/>
    <p:text>same issue as slide 28, what are the requirements for when these are due.</p:text>
    <p:extLst>
      <p:ext uri="{C676402C-5697-4E1C-873F-D02D1690AC5C}">
        <p15:threadingInfo xmlns:p15="http://schemas.microsoft.com/office/powerpoint/2012/main" timeZoneBias="42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3" dt="2018-10-17T14:42:47.684" idx="4">
    <p:pos x="10" y="10"/>
    <p:text>will need updating when new informating materials are issued.</p:text>
    <p:extLst>
      <p:ext uri="{C676402C-5697-4E1C-873F-D02D1690AC5C}">
        <p15:threadingInfo xmlns:p15="http://schemas.microsoft.com/office/powerpoint/2012/main" timeZoneBias="420"/>
      </p:ext>
    </p:extLst>
  </p:cm>
</p:cmLst>
</file>

<file path=ppt/comments/comment14.xml><?xml version="1.0" encoding="utf-8"?>
<p:cmLst xmlns:a="http://schemas.openxmlformats.org/drawingml/2006/main" xmlns:r="http://schemas.openxmlformats.org/officeDocument/2006/relationships" xmlns:p="http://schemas.openxmlformats.org/presentationml/2006/main">
  <p:cm authorId="3" dt="2019-03-21T11:23:21.381" idx="10">
    <p:pos x="10" y="10"/>
    <p:text>insert chart here</p:text>
    <p:extLst>
      <p:ext uri="{C676402C-5697-4E1C-873F-D02D1690AC5C}">
        <p15:threadingInfo xmlns:p15="http://schemas.microsoft.com/office/powerpoint/2012/main" timeZoneBias="420"/>
      </p:ext>
    </p:extLst>
  </p:cm>
</p:cmLst>
</file>

<file path=ppt/comments/comment15.xml><?xml version="1.0" encoding="utf-8"?>
<p:cmLst xmlns:a="http://schemas.openxmlformats.org/drawingml/2006/main" xmlns:r="http://schemas.openxmlformats.org/officeDocument/2006/relationships" xmlns:p="http://schemas.openxmlformats.org/presentationml/2006/main">
  <p:cm authorId="3" dt="2018-10-17T15:38:24.407" idx="7">
    <p:pos x="10" y="10"/>
    <p:text>needs revision. have to adjust these to these providers</p:text>
    <p:extLst>
      <p:ext uri="{C676402C-5697-4E1C-873F-D02D1690AC5C}">
        <p15:threadingInfo xmlns:p15="http://schemas.microsoft.com/office/powerpoint/2012/main" timeZoneBias="420"/>
      </p:ext>
    </p:extLst>
  </p:cm>
</p:cmLst>
</file>

<file path=ppt/comments/comment16.xml><?xml version="1.0" encoding="utf-8"?>
<p:cmLst xmlns:a="http://schemas.openxmlformats.org/drawingml/2006/main" xmlns:r="http://schemas.openxmlformats.org/officeDocument/2006/relationships" xmlns:p="http://schemas.openxmlformats.org/presentationml/2006/main">
  <p:cm authorId="5" dt="2020-05-13T16:43:55.194" idx="6">
    <p:pos x="10" y="10"/>
    <p:text>In the event the provider and client are needing additional assistance, the provider can contact ACBH Help Desk (888-346-0605) which has HIT staff available to assist with the renewal or application process. The client will need to sign the attached form (MC382) which assigns ACBH as their authorized representative in order for HIT staff to submit an application on their behalf.  
Please note that the Help Desk is for providers only.</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5" dt="2020-05-13T16:13:22.556" idx="1">
    <p:pos x="10" y="10"/>
    <p:text>Any updates from new P&amp;P?</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5" dt="2020-05-13T16:18:09.673" idx="2">
    <p:pos x="10" y="10"/>
    <p:text/>
    <p:extLst>
      <p:ext uri="{C676402C-5697-4E1C-873F-D02D1690AC5C}">
        <p15:threadingInfo xmlns:p15="http://schemas.microsoft.com/office/powerpoint/2012/main" timeZoneBias="4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3" dt="2019-03-21T15:09:35.583" idx="11">
    <p:pos x="7032" y="1164"/>
    <p:text>This needs to be updated "retrospective payment authorization"</p:text>
    <p:extLst mod="1">
      <p:ext uri="{C676402C-5697-4E1C-873F-D02D1690AC5C}">
        <p15:threadingInfo xmlns:p15="http://schemas.microsoft.com/office/powerpoint/2012/main" timeZoneBias="420"/>
      </p:ext>
    </p:extLst>
  </p:cm>
  <p:cm authorId="5" dt="2020-05-13T16:43:36.260" idx="5">
    <p:pos x="10" y="10"/>
    <p:text>In the event the provider and client are needing additional assistance, the provider can contact ACBH Help Desk (888-346-0605) which has HIT staff available to assist with the renewal or application process. The client will need to sign the attached form (MC382) which assigns ACBH as their authorized representative in order for HIT staff to submit an application on their behalf.  
Please note that the Help Desk is for providers only.</p:text>
    <p:extLst>
      <p:ext uri="{C676402C-5697-4E1C-873F-D02D1690AC5C}">
        <p15:threadingInfo xmlns:p15="http://schemas.microsoft.com/office/powerpoint/2012/main" timeZoneBias="4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3" dt="2019-03-21T15:09:35.583" idx="11">
    <p:pos x="7032" y="1164"/>
    <p:text>This needs to be updated "retrospective payment authorization"</p:text>
    <p:extLst mod="1">
      <p:ext uri="{C676402C-5697-4E1C-873F-D02D1690AC5C}">
        <p15:threadingInfo xmlns:p15="http://schemas.microsoft.com/office/powerpoint/2012/main" timeZoneBias="420"/>
      </p:ext>
    </p:extLst>
  </p:cm>
  <p:cm authorId="5" dt="2020-05-13T16:43:36.260" idx="5">
    <p:pos x="10" y="10"/>
    <p:text>In the event the provider and client are needing additional assistance, the provider can contact ACBH Help Desk (888-346-0605) which has HIT staff available to assist with the renewal or application process. The client will need to sign the attached form (MC382) which assigns ACBH as their authorized representative in order for HIT staff to submit an application on their behalf.  
Please note that the Help Desk is for providers only.</p:text>
    <p:extLst mod="1">
      <p:ext uri="{C676402C-5697-4E1C-873F-D02D1690AC5C}">
        <p15:threadingInfo xmlns:p15="http://schemas.microsoft.com/office/powerpoint/2012/main" timeZoneBias="4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5" dt="2020-05-13T16:51:05.903" idx="8">
    <p:pos x="4308" y="3162"/>
    <p:text>detail about travel time if approved?</p:text>
    <p:extLst>
      <p:ext uri="{C676402C-5697-4E1C-873F-D02D1690AC5C}">
        <p15:threadingInfo xmlns:p15="http://schemas.microsoft.com/office/powerpoint/2012/main" timeZoneBias="42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4" dt="2020-05-14T13:03:49.908" idx="3">
    <p:pos x="7027" y="1584"/>
    <p:text>would you like this information also in the medical necessity section?</p:text>
    <p:extLst>
      <p:ext uri="{C676402C-5697-4E1C-873F-D02D1690AC5C}">
        <p15:threadingInfo xmlns:p15="http://schemas.microsoft.com/office/powerpoint/2012/main" timeZoneBias="42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4" dt="2020-05-20T16:34:21.213" idx="6">
    <p:pos x="10" y="10"/>
    <p:text>revise as needed with new info regarding units of service limits</p:text>
    <p:extLst>
      <p:ext uri="{C676402C-5697-4E1C-873F-D02D1690AC5C}">
        <p15:threadingInfo xmlns:p15="http://schemas.microsoft.com/office/powerpoint/2012/main" timeZoneBias="42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4" dt="2020-05-14T13:00:38.518" idx="2">
    <p:pos x="10" y="10"/>
    <p:text>this information is also in the procedure codes section.</p:text>
    <p:extLst>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226943-64E9-4E4C-BD25-F0ED0FB264C5}"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8D312544-A0CF-4C28-AA5B-2DD60162B10F}">
      <dgm:prSet phldrT="[Text]" custT="1"/>
      <dgm:spPr/>
      <dgm:t>
        <a:bodyPr/>
        <a:lstStyle/>
        <a:p>
          <a:r>
            <a:rPr lang="en-US" sz="1800" dirty="0"/>
            <a:t>ACCESS</a:t>
          </a:r>
        </a:p>
      </dgm:t>
    </dgm:pt>
    <dgm:pt modelId="{AF05BB91-B7DC-4429-8CBE-F0BA469E3ED1}" type="parTrans" cxnId="{B90E8CA3-B0D7-4BA4-BF3A-9C823E8DAA4E}">
      <dgm:prSet/>
      <dgm:spPr/>
      <dgm:t>
        <a:bodyPr/>
        <a:lstStyle/>
        <a:p>
          <a:endParaRPr lang="en-US"/>
        </a:p>
      </dgm:t>
    </dgm:pt>
    <dgm:pt modelId="{D1CC9EA9-2CC1-49B1-96CD-BB13F604E403}" type="sibTrans" cxnId="{B90E8CA3-B0D7-4BA4-BF3A-9C823E8DAA4E}">
      <dgm:prSet/>
      <dgm:spPr/>
      <dgm:t>
        <a:bodyPr/>
        <a:lstStyle/>
        <a:p>
          <a:endParaRPr lang="en-US"/>
        </a:p>
      </dgm:t>
    </dgm:pt>
    <dgm:pt modelId="{8A8DEEE9-E92B-4C67-BE27-BBBCD0B47823}">
      <dgm:prSet phldrT="[Text]"/>
      <dgm:spPr/>
      <dgm:t>
        <a:bodyPr/>
        <a:lstStyle/>
        <a:p>
          <a:r>
            <a:rPr lang="en-US" dirty="0"/>
            <a:t>Approves the initial package of services (6 months)</a:t>
          </a:r>
        </a:p>
      </dgm:t>
    </dgm:pt>
    <dgm:pt modelId="{10E024E2-D28D-4E68-BF0E-9F91404E125B}" type="parTrans" cxnId="{B7502A64-2AC4-49E5-B46B-8336ED38A131}">
      <dgm:prSet/>
      <dgm:spPr/>
      <dgm:t>
        <a:bodyPr/>
        <a:lstStyle/>
        <a:p>
          <a:endParaRPr lang="en-US"/>
        </a:p>
      </dgm:t>
    </dgm:pt>
    <dgm:pt modelId="{91CAE192-B54E-4DAC-95BC-69FC214D3F83}" type="sibTrans" cxnId="{B7502A64-2AC4-49E5-B46B-8336ED38A131}">
      <dgm:prSet/>
      <dgm:spPr/>
      <dgm:t>
        <a:bodyPr/>
        <a:lstStyle/>
        <a:p>
          <a:endParaRPr lang="en-US"/>
        </a:p>
      </dgm:t>
    </dgm:pt>
    <dgm:pt modelId="{430D5710-24C5-4F7B-9459-3E7252867BB8}">
      <dgm:prSet phldrT="[Text]" custT="1"/>
      <dgm:spPr/>
      <dgm:t>
        <a:bodyPr/>
        <a:lstStyle/>
        <a:p>
          <a:r>
            <a:rPr lang="en-US" sz="1800" dirty="0"/>
            <a:t>UM</a:t>
          </a:r>
        </a:p>
      </dgm:t>
    </dgm:pt>
    <dgm:pt modelId="{268CB137-FFF6-4D5B-B32D-9B92C85DCB44}" type="parTrans" cxnId="{77F71E68-C8E5-44BE-ABE1-9EA51C61BB3D}">
      <dgm:prSet/>
      <dgm:spPr/>
      <dgm:t>
        <a:bodyPr/>
        <a:lstStyle/>
        <a:p>
          <a:endParaRPr lang="en-US"/>
        </a:p>
      </dgm:t>
    </dgm:pt>
    <dgm:pt modelId="{02C2B3AB-1142-4BED-89BC-3B8B50146281}" type="sibTrans" cxnId="{77F71E68-C8E5-44BE-ABE1-9EA51C61BB3D}">
      <dgm:prSet/>
      <dgm:spPr/>
      <dgm:t>
        <a:bodyPr/>
        <a:lstStyle/>
        <a:p>
          <a:endParaRPr lang="en-US"/>
        </a:p>
      </dgm:t>
    </dgm:pt>
    <dgm:pt modelId="{50CE02D5-92A1-4918-8E06-957CA9121543}">
      <dgm:prSet phldrT="[Text]"/>
      <dgm:spPr/>
      <dgm:t>
        <a:bodyPr/>
        <a:lstStyle/>
        <a:p>
          <a:r>
            <a:rPr lang="en-US" dirty="0"/>
            <a:t>Approves the Annual Package of Services (6 month) </a:t>
          </a:r>
        </a:p>
      </dgm:t>
    </dgm:pt>
    <dgm:pt modelId="{4FE0D6AF-88D2-4EE9-9882-758E4635A3FE}" type="parTrans" cxnId="{677E2848-7FBC-4AD7-BF56-C1EB54BF10E5}">
      <dgm:prSet/>
      <dgm:spPr/>
      <dgm:t>
        <a:bodyPr/>
        <a:lstStyle/>
        <a:p>
          <a:endParaRPr lang="en-US"/>
        </a:p>
      </dgm:t>
    </dgm:pt>
    <dgm:pt modelId="{05F3664A-BF28-4234-A55E-1AF72D9E6880}" type="sibTrans" cxnId="{677E2848-7FBC-4AD7-BF56-C1EB54BF10E5}">
      <dgm:prSet/>
      <dgm:spPr/>
      <dgm:t>
        <a:bodyPr/>
        <a:lstStyle/>
        <a:p>
          <a:endParaRPr lang="en-US"/>
        </a:p>
      </dgm:t>
    </dgm:pt>
    <dgm:pt modelId="{79AE711E-7179-4185-B6F5-C9DDA24BFF15}">
      <dgm:prSet phldrT="[Text]" custT="1"/>
      <dgm:spPr/>
      <dgm:t>
        <a:bodyPr/>
        <a:lstStyle/>
        <a:p>
          <a:r>
            <a:rPr lang="en-US" sz="1800" dirty="0"/>
            <a:t>Provider Relations</a:t>
          </a:r>
          <a:r>
            <a:rPr lang="en-US" sz="1500" dirty="0"/>
            <a:t> </a:t>
          </a:r>
        </a:p>
      </dgm:t>
    </dgm:pt>
    <dgm:pt modelId="{F9521F86-8863-42F0-9DA0-6A022FD1C40D}" type="parTrans" cxnId="{75AA6A28-A8B2-48BE-B356-5FB45AC41091}">
      <dgm:prSet/>
      <dgm:spPr/>
      <dgm:t>
        <a:bodyPr/>
        <a:lstStyle/>
        <a:p>
          <a:endParaRPr lang="en-US"/>
        </a:p>
      </dgm:t>
    </dgm:pt>
    <dgm:pt modelId="{3ABA6999-1628-4A46-961A-AA4D0270AF53}" type="sibTrans" cxnId="{75AA6A28-A8B2-48BE-B356-5FB45AC41091}">
      <dgm:prSet/>
      <dgm:spPr/>
      <dgm:t>
        <a:bodyPr/>
        <a:lstStyle/>
        <a:p>
          <a:endParaRPr lang="en-US"/>
        </a:p>
      </dgm:t>
    </dgm:pt>
    <dgm:pt modelId="{414F05FC-0B59-4525-8DA2-9C6B47690619}">
      <dgm:prSet phldrT="[Text]"/>
      <dgm:spPr/>
      <dgm:t>
        <a:bodyPr/>
        <a:lstStyle/>
        <a:p>
          <a:r>
            <a:rPr lang="en-US" dirty="0"/>
            <a:t>Providers submit claims within 60 days of the end of the service date month</a:t>
          </a:r>
        </a:p>
      </dgm:t>
    </dgm:pt>
    <dgm:pt modelId="{3407B8BA-37C1-49A6-A09A-80D608A33E63}" type="parTrans" cxnId="{A5D50CB8-0548-4C39-BE50-38B32A9CFAFC}">
      <dgm:prSet/>
      <dgm:spPr/>
      <dgm:t>
        <a:bodyPr/>
        <a:lstStyle/>
        <a:p>
          <a:endParaRPr lang="en-US"/>
        </a:p>
      </dgm:t>
    </dgm:pt>
    <dgm:pt modelId="{C87F9494-791F-48B4-970E-3924A384A8C7}" type="sibTrans" cxnId="{A5D50CB8-0548-4C39-BE50-38B32A9CFAFC}">
      <dgm:prSet/>
      <dgm:spPr/>
      <dgm:t>
        <a:bodyPr/>
        <a:lstStyle/>
        <a:p>
          <a:endParaRPr lang="en-US"/>
        </a:p>
      </dgm:t>
    </dgm:pt>
    <dgm:pt modelId="{9EC0998E-BD23-42D3-89F8-E7C8511942B1}">
      <dgm:prSet phldrT="[Text]"/>
      <dgm:spPr/>
      <dgm:t>
        <a:bodyPr/>
        <a:lstStyle/>
        <a:p>
          <a:r>
            <a:rPr lang="en-US" dirty="0"/>
            <a:t>BHCS remits payment to provider</a:t>
          </a:r>
        </a:p>
      </dgm:t>
    </dgm:pt>
    <dgm:pt modelId="{8D9407EC-922A-4997-B594-7852E60DB212}" type="parTrans" cxnId="{489FB29E-4C18-4012-902F-9F6BE7C72197}">
      <dgm:prSet/>
      <dgm:spPr/>
      <dgm:t>
        <a:bodyPr/>
        <a:lstStyle/>
        <a:p>
          <a:endParaRPr lang="en-US"/>
        </a:p>
      </dgm:t>
    </dgm:pt>
    <dgm:pt modelId="{09F1DA93-927D-46EE-B54E-85F8C456DA40}" type="sibTrans" cxnId="{489FB29E-4C18-4012-902F-9F6BE7C72197}">
      <dgm:prSet/>
      <dgm:spPr/>
      <dgm:t>
        <a:bodyPr/>
        <a:lstStyle/>
        <a:p>
          <a:endParaRPr lang="en-US"/>
        </a:p>
      </dgm:t>
    </dgm:pt>
    <dgm:pt modelId="{5C60D6A4-EAE6-4A1B-85C9-8E34C2C2569F}" type="pres">
      <dgm:prSet presAssocID="{77226943-64E9-4E4C-BD25-F0ED0FB264C5}" presName="linearFlow" presStyleCnt="0">
        <dgm:presLayoutVars>
          <dgm:dir/>
          <dgm:animLvl val="lvl"/>
          <dgm:resizeHandles val="exact"/>
        </dgm:presLayoutVars>
      </dgm:prSet>
      <dgm:spPr/>
      <dgm:t>
        <a:bodyPr/>
        <a:lstStyle/>
        <a:p>
          <a:endParaRPr lang="en-US"/>
        </a:p>
      </dgm:t>
    </dgm:pt>
    <dgm:pt modelId="{5A886DAC-8DF6-4AA6-8F65-099FBA1D4EAD}" type="pres">
      <dgm:prSet presAssocID="{8D312544-A0CF-4C28-AA5B-2DD60162B10F}" presName="composite" presStyleCnt="0"/>
      <dgm:spPr/>
    </dgm:pt>
    <dgm:pt modelId="{7FAD245E-2794-4D2B-A3E3-0FEDCA6064A3}" type="pres">
      <dgm:prSet presAssocID="{8D312544-A0CF-4C28-AA5B-2DD60162B10F}" presName="parentText" presStyleLbl="alignNode1" presStyleIdx="0" presStyleCnt="3">
        <dgm:presLayoutVars>
          <dgm:chMax val="1"/>
          <dgm:bulletEnabled val="1"/>
        </dgm:presLayoutVars>
      </dgm:prSet>
      <dgm:spPr/>
      <dgm:t>
        <a:bodyPr/>
        <a:lstStyle/>
        <a:p>
          <a:endParaRPr lang="en-US"/>
        </a:p>
      </dgm:t>
    </dgm:pt>
    <dgm:pt modelId="{C327C1D2-A7A0-4DFD-A4B9-32869FDEC1C2}" type="pres">
      <dgm:prSet presAssocID="{8D312544-A0CF-4C28-AA5B-2DD60162B10F}" presName="descendantText" presStyleLbl="alignAcc1" presStyleIdx="0" presStyleCnt="3">
        <dgm:presLayoutVars>
          <dgm:bulletEnabled val="1"/>
        </dgm:presLayoutVars>
      </dgm:prSet>
      <dgm:spPr/>
      <dgm:t>
        <a:bodyPr/>
        <a:lstStyle/>
        <a:p>
          <a:endParaRPr lang="en-US"/>
        </a:p>
      </dgm:t>
    </dgm:pt>
    <dgm:pt modelId="{CE94B3CF-C2F1-42C3-9093-E67EF0A64B29}" type="pres">
      <dgm:prSet presAssocID="{D1CC9EA9-2CC1-49B1-96CD-BB13F604E403}" presName="sp" presStyleCnt="0"/>
      <dgm:spPr/>
    </dgm:pt>
    <dgm:pt modelId="{7CE9D55C-1CD1-4780-AD85-5B029AD7875C}" type="pres">
      <dgm:prSet presAssocID="{430D5710-24C5-4F7B-9459-3E7252867BB8}" presName="composite" presStyleCnt="0"/>
      <dgm:spPr/>
    </dgm:pt>
    <dgm:pt modelId="{7968D7C6-4FBC-4250-9B60-B436CE631093}" type="pres">
      <dgm:prSet presAssocID="{430D5710-24C5-4F7B-9459-3E7252867BB8}" presName="parentText" presStyleLbl="alignNode1" presStyleIdx="1" presStyleCnt="3">
        <dgm:presLayoutVars>
          <dgm:chMax val="1"/>
          <dgm:bulletEnabled val="1"/>
        </dgm:presLayoutVars>
      </dgm:prSet>
      <dgm:spPr/>
      <dgm:t>
        <a:bodyPr/>
        <a:lstStyle/>
        <a:p>
          <a:endParaRPr lang="en-US"/>
        </a:p>
      </dgm:t>
    </dgm:pt>
    <dgm:pt modelId="{1E922B37-2CC0-40C8-BC18-FCE9D67BF637}" type="pres">
      <dgm:prSet presAssocID="{430D5710-24C5-4F7B-9459-3E7252867BB8}" presName="descendantText" presStyleLbl="alignAcc1" presStyleIdx="1" presStyleCnt="3">
        <dgm:presLayoutVars>
          <dgm:bulletEnabled val="1"/>
        </dgm:presLayoutVars>
      </dgm:prSet>
      <dgm:spPr/>
      <dgm:t>
        <a:bodyPr/>
        <a:lstStyle/>
        <a:p>
          <a:endParaRPr lang="en-US"/>
        </a:p>
      </dgm:t>
    </dgm:pt>
    <dgm:pt modelId="{7D47ED18-C319-493E-8F05-F60B2947A291}" type="pres">
      <dgm:prSet presAssocID="{02C2B3AB-1142-4BED-89BC-3B8B50146281}" presName="sp" presStyleCnt="0"/>
      <dgm:spPr/>
    </dgm:pt>
    <dgm:pt modelId="{D1D1F558-933D-470F-A3B8-6513251327B9}" type="pres">
      <dgm:prSet presAssocID="{79AE711E-7179-4185-B6F5-C9DDA24BFF15}" presName="composite" presStyleCnt="0"/>
      <dgm:spPr/>
    </dgm:pt>
    <dgm:pt modelId="{C12F1646-429D-42D1-8EF7-9149D3018A24}" type="pres">
      <dgm:prSet presAssocID="{79AE711E-7179-4185-B6F5-C9DDA24BFF15}" presName="parentText" presStyleLbl="alignNode1" presStyleIdx="2" presStyleCnt="3">
        <dgm:presLayoutVars>
          <dgm:chMax val="1"/>
          <dgm:bulletEnabled val="1"/>
        </dgm:presLayoutVars>
      </dgm:prSet>
      <dgm:spPr/>
      <dgm:t>
        <a:bodyPr/>
        <a:lstStyle/>
        <a:p>
          <a:endParaRPr lang="en-US"/>
        </a:p>
      </dgm:t>
    </dgm:pt>
    <dgm:pt modelId="{49FB4B1C-449E-467B-9E4E-0DCA1CE95074}" type="pres">
      <dgm:prSet presAssocID="{79AE711E-7179-4185-B6F5-C9DDA24BFF15}" presName="descendantText" presStyleLbl="alignAcc1" presStyleIdx="2" presStyleCnt="3">
        <dgm:presLayoutVars>
          <dgm:bulletEnabled val="1"/>
        </dgm:presLayoutVars>
      </dgm:prSet>
      <dgm:spPr/>
      <dgm:t>
        <a:bodyPr/>
        <a:lstStyle/>
        <a:p>
          <a:endParaRPr lang="en-US"/>
        </a:p>
      </dgm:t>
    </dgm:pt>
  </dgm:ptLst>
  <dgm:cxnLst>
    <dgm:cxn modelId="{75AA6A28-A8B2-48BE-B356-5FB45AC41091}" srcId="{77226943-64E9-4E4C-BD25-F0ED0FB264C5}" destId="{79AE711E-7179-4185-B6F5-C9DDA24BFF15}" srcOrd="2" destOrd="0" parTransId="{F9521F86-8863-42F0-9DA0-6A022FD1C40D}" sibTransId="{3ABA6999-1628-4A46-961A-AA4D0270AF53}"/>
    <dgm:cxn modelId="{A3428EFD-5C38-40E8-A8A8-979F8D1BBEC9}" type="presOf" srcId="{8D312544-A0CF-4C28-AA5B-2DD60162B10F}" destId="{7FAD245E-2794-4D2B-A3E3-0FEDCA6064A3}" srcOrd="0" destOrd="0" presId="urn:microsoft.com/office/officeart/2005/8/layout/chevron2"/>
    <dgm:cxn modelId="{B90E8CA3-B0D7-4BA4-BF3A-9C823E8DAA4E}" srcId="{77226943-64E9-4E4C-BD25-F0ED0FB264C5}" destId="{8D312544-A0CF-4C28-AA5B-2DD60162B10F}" srcOrd="0" destOrd="0" parTransId="{AF05BB91-B7DC-4429-8CBE-F0BA469E3ED1}" sibTransId="{D1CC9EA9-2CC1-49B1-96CD-BB13F604E403}"/>
    <dgm:cxn modelId="{4FAF9ACF-1F33-4BA2-B299-6ED6748F046B}" type="presOf" srcId="{77226943-64E9-4E4C-BD25-F0ED0FB264C5}" destId="{5C60D6A4-EAE6-4A1B-85C9-8E34C2C2569F}" srcOrd="0" destOrd="0" presId="urn:microsoft.com/office/officeart/2005/8/layout/chevron2"/>
    <dgm:cxn modelId="{5164AC57-65ED-483B-A735-CDCE9608EA81}" type="presOf" srcId="{9EC0998E-BD23-42D3-89F8-E7C8511942B1}" destId="{49FB4B1C-449E-467B-9E4E-0DCA1CE95074}" srcOrd="0" destOrd="1" presId="urn:microsoft.com/office/officeart/2005/8/layout/chevron2"/>
    <dgm:cxn modelId="{677E2848-7FBC-4AD7-BF56-C1EB54BF10E5}" srcId="{430D5710-24C5-4F7B-9459-3E7252867BB8}" destId="{50CE02D5-92A1-4918-8E06-957CA9121543}" srcOrd="0" destOrd="0" parTransId="{4FE0D6AF-88D2-4EE9-9882-758E4635A3FE}" sibTransId="{05F3664A-BF28-4234-A55E-1AF72D9E6880}"/>
    <dgm:cxn modelId="{24D04A11-5586-4795-AC4B-5DD4BA1CB70B}" type="presOf" srcId="{8A8DEEE9-E92B-4C67-BE27-BBBCD0B47823}" destId="{C327C1D2-A7A0-4DFD-A4B9-32869FDEC1C2}" srcOrd="0" destOrd="0" presId="urn:microsoft.com/office/officeart/2005/8/layout/chevron2"/>
    <dgm:cxn modelId="{B7502A64-2AC4-49E5-B46B-8336ED38A131}" srcId="{8D312544-A0CF-4C28-AA5B-2DD60162B10F}" destId="{8A8DEEE9-E92B-4C67-BE27-BBBCD0B47823}" srcOrd="0" destOrd="0" parTransId="{10E024E2-D28D-4E68-BF0E-9F91404E125B}" sibTransId="{91CAE192-B54E-4DAC-95BC-69FC214D3F83}"/>
    <dgm:cxn modelId="{489FB29E-4C18-4012-902F-9F6BE7C72197}" srcId="{79AE711E-7179-4185-B6F5-C9DDA24BFF15}" destId="{9EC0998E-BD23-42D3-89F8-E7C8511942B1}" srcOrd="1" destOrd="0" parTransId="{8D9407EC-922A-4997-B594-7852E60DB212}" sibTransId="{09F1DA93-927D-46EE-B54E-85F8C456DA40}"/>
    <dgm:cxn modelId="{1F3CB99B-C122-4F99-8495-BFEDE0C40246}" type="presOf" srcId="{414F05FC-0B59-4525-8DA2-9C6B47690619}" destId="{49FB4B1C-449E-467B-9E4E-0DCA1CE95074}" srcOrd="0" destOrd="0" presId="urn:microsoft.com/office/officeart/2005/8/layout/chevron2"/>
    <dgm:cxn modelId="{A5D50CB8-0548-4C39-BE50-38B32A9CFAFC}" srcId="{79AE711E-7179-4185-B6F5-C9DDA24BFF15}" destId="{414F05FC-0B59-4525-8DA2-9C6B47690619}" srcOrd="0" destOrd="0" parTransId="{3407B8BA-37C1-49A6-A09A-80D608A33E63}" sibTransId="{C87F9494-791F-48B4-970E-3924A384A8C7}"/>
    <dgm:cxn modelId="{77F71E68-C8E5-44BE-ABE1-9EA51C61BB3D}" srcId="{77226943-64E9-4E4C-BD25-F0ED0FB264C5}" destId="{430D5710-24C5-4F7B-9459-3E7252867BB8}" srcOrd="1" destOrd="0" parTransId="{268CB137-FFF6-4D5B-B32D-9B92C85DCB44}" sibTransId="{02C2B3AB-1142-4BED-89BC-3B8B50146281}"/>
    <dgm:cxn modelId="{79F11884-ACD0-49DB-9701-C6F508A0EAFE}" type="presOf" srcId="{430D5710-24C5-4F7B-9459-3E7252867BB8}" destId="{7968D7C6-4FBC-4250-9B60-B436CE631093}" srcOrd="0" destOrd="0" presId="urn:microsoft.com/office/officeart/2005/8/layout/chevron2"/>
    <dgm:cxn modelId="{14009A25-8C75-40DC-B26C-53215FCA8A3A}" type="presOf" srcId="{50CE02D5-92A1-4918-8E06-957CA9121543}" destId="{1E922B37-2CC0-40C8-BC18-FCE9D67BF637}" srcOrd="0" destOrd="0" presId="urn:microsoft.com/office/officeart/2005/8/layout/chevron2"/>
    <dgm:cxn modelId="{159C4B50-C02A-4C68-BA0C-111750E9EA6E}" type="presOf" srcId="{79AE711E-7179-4185-B6F5-C9DDA24BFF15}" destId="{C12F1646-429D-42D1-8EF7-9149D3018A24}" srcOrd="0" destOrd="0" presId="urn:microsoft.com/office/officeart/2005/8/layout/chevron2"/>
    <dgm:cxn modelId="{17CF0AEF-8375-470C-A7D7-04DD8EFD379A}" type="presParOf" srcId="{5C60D6A4-EAE6-4A1B-85C9-8E34C2C2569F}" destId="{5A886DAC-8DF6-4AA6-8F65-099FBA1D4EAD}" srcOrd="0" destOrd="0" presId="urn:microsoft.com/office/officeart/2005/8/layout/chevron2"/>
    <dgm:cxn modelId="{20D2B831-E9E0-46C9-A39F-D8A811B3AC97}" type="presParOf" srcId="{5A886DAC-8DF6-4AA6-8F65-099FBA1D4EAD}" destId="{7FAD245E-2794-4D2B-A3E3-0FEDCA6064A3}" srcOrd="0" destOrd="0" presId="urn:microsoft.com/office/officeart/2005/8/layout/chevron2"/>
    <dgm:cxn modelId="{99DC457A-87B7-4EA8-8B10-467F8BABACEC}" type="presParOf" srcId="{5A886DAC-8DF6-4AA6-8F65-099FBA1D4EAD}" destId="{C327C1D2-A7A0-4DFD-A4B9-32869FDEC1C2}" srcOrd="1" destOrd="0" presId="urn:microsoft.com/office/officeart/2005/8/layout/chevron2"/>
    <dgm:cxn modelId="{F69F2588-A637-4539-9E6F-EEB6291E9F72}" type="presParOf" srcId="{5C60D6A4-EAE6-4A1B-85C9-8E34C2C2569F}" destId="{CE94B3CF-C2F1-42C3-9093-E67EF0A64B29}" srcOrd="1" destOrd="0" presId="urn:microsoft.com/office/officeart/2005/8/layout/chevron2"/>
    <dgm:cxn modelId="{1F699385-FF65-436E-89E3-406597F98C22}" type="presParOf" srcId="{5C60D6A4-EAE6-4A1B-85C9-8E34C2C2569F}" destId="{7CE9D55C-1CD1-4780-AD85-5B029AD7875C}" srcOrd="2" destOrd="0" presId="urn:microsoft.com/office/officeart/2005/8/layout/chevron2"/>
    <dgm:cxn modelId="{5DE5A46D-ED52-48C0-AB11-7DDD191295D4}" type="presParOf" srcId="{7CE9D55C-1CD1-4780-AD85-5B029AD7875C}" destId="{7968D7C6-4FBC-4250-9B60-B436CE631093}" srcOrd="0" destOrd="0" presId="urn:microsoft.com/office/officeart/2005/8/layout/chevron2"/>
    <dgm:cxn modelId="{EE7F3D68-6BF6-43F5-BB36-98B1C6598578}" type="presParOf" srcId="{7CE9D55C-1CD1-4780-AD85-5B029AD7875C}" destId="{1E922B37-2CC0-40C8-BC18-FCE9D67BF637}" srcOrd="1" destOrd="0" presId="urn:microsoft.com/office/officeart/2005/8/layout/chevron2"/>
    <dgm:cxn modelId="{3CFC7576-B642-4BF4-883C-681A9803287E}" type="presParOf" srcId="{5C60D6A4-EAE6-4A1B-85C9-8E34C2C2569F}" destId="{7D47ED18-C319-493E-8F05-F60B2947A291}" srcOrd="3" destOrd="0" presId="urn:microsoft.com/office/officeart/2005/8/layout/chevron2"/>
    <dgm:cxn modelId="{D314D9A8-1CF8-4674-A9D8-14A7296EE271}" type="presParOf" srcId="{5C60D6A4-EAE6-4A1B-85C9-8E34C2C2569F}" destId="{D1D1F558-933D-470F-A3B8-6513251327B9}" srcOrd="4" destOrd="0" presId="urn:microsoft.com/office/officeart/2005/8/layout/chevron2"/>
    <dgm:cxn modelId="{463AB9C9-422A-4FD7-8D11-8819878C9E8B}" type="presParOf" srcId="{D1D1F558-933D-470F-A3B8-6513251327B9}" destId="{C12F1646-429D-42D1-8EF7-9149D3018A24}" srcOrd="0" destOrd="0" presId="urn:microsoft.com/office/officeart/2005/8/layout/chevron2"/>
    <dgm:cxn modelId="{42120F8C-EED8-47E2-9292-D00FB6377983}" type="presParOf" srcId="{D1D1F558-933D-470F-A3B8-6513251327B9}" destId="{49FB4B1C-449E-467B-9E4E-0DCA1CE9507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AD245E-2794-4D2B-A3E3-0FEDCA6064A3}">
      <dsp:nvSpPr>
        <dsp:cNvPr id="0" name=""/>
        <dsp:cNvSpPr/>
      </dsp:nvSpPr>
      <dsp:spPr>
        <a:xfrm rot="5400000">
          <a:off x="-220499" y="222903"/>
          <a:ext cx="1469996" cy="1028997"/>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ACCESS</a:t>
          </a:r>
        </a:p>
      </dsp:txBody>
      <dsp:txXfrm rot="-5400000">
        <a:off x="1" y="516903"/>
        <a:ext cx="1028997" cy="440999"/>
      </dsp:txXfrm>
    </dsp:sp>
    <dsp:sp modelId="{C327C1D2-A7A0-4DFD-A4B9-32869FDEC1C2}">
      <dsp:nvSpPr>
        <dsp:cNvPr id="0" name=""/>
        <dsp:cNvSpPr/>
      </dsp:nvSpPr>
      <dsp:spPr>
        <a:xfrm rot="5400000">
          <a:off x="5065949" y="-4034548"/>
          <a:ext cx="955498" cy="9029402"/>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Approves the initial package of services (6 months)</a:t>
          </a:r>
        </a:p>
      </dsp:txBody>
      <dsp:txXfrm rot="-5400000">
        <a:off x="1028997" y="49048"/>
        <a:ext cx="8982758" cy="862210"/>
      </dsp:txXfrm>
    </dsp:sp>
    <dsp:sp modelId="{7968D7C6-4FBC-4250-9B60-B436CE631093}">
      <dsp:nvSpPr>
        <dsp:cNvPr id="0" name=""/>
        <dsp:cNvSpPr/>
      </dsp:nvSpPr>
      <dsp:spPr>
        <a:xfrm rot="5400000">
          <a:off x="-220499" y="1497181"/>
          <a:ext cx="1469996" cy="1028997"/>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UM</a:t>
          </a:r>
        </a:p>
      </dsp:txBody>
      <dsp:txXfrm rot="-5400000">
        <a:off x="1" y="1791181"/>
        <a:ext cx="1028997" cy="440999"/>
      </dsp:txXfrm>
    </dsp:sp>
    <dsp:sp modelId="{1E922B37-2CC0-40C8-BC18-FCE9D67BF637}">
      <dsp:nvSpPr>
        <dsp:cNvPr id="0" name=""/>
        <dsp:cNvSpPr/>
      </dsp:nvSpPr>
      <dsp:spPr>
        <a:xfrm rot="5400000">
          <a:off x="5065949" y="-2760270"/>
          <a:ext cx="955498" cy="9029402"/>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Approves the Annual Package of Services (6 month) </a:t>
          </a:r>
        </a:p>
      </dsp:txBody>
      <dsp:txXfrm rot="-5400000">
        <a:off x="1028997" y="1323326"/>
        <a:ext cx="8982758" cy="862210"/>
      </dsp:txXfrm>
    </dsp:sp>
    <dsp:sp modelId="{C12F1646-429D-42D1-8EF7-9149D3018A24}">
      <dsp:nvSpPr>
        <dsp:cNvPr id="0" name=""/>
        <dsp:cNvSpPr/>
      </dsp:nvSpPr>
      <dsp:spPr>
        <a:xfrm rot="5400000">
          <a:off x="-220499" y="2771459"/>
          <a:ext cx="1469996" cy="1028997"/>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Provider Relations</a:t>
          </a:r>
          <a:r>
            <a:rPr lang="en-US" sz="1500" kern="1200" dirty="0"/>
            <a:t> </a:t>
          </a:r>
        </a:p>
      </dsp:txBody>
      <dsp:txXfrm rot="-5400000">
        <a:off x="1" y="3065459"/>
        <a:ext cx="1028997" cy="440999"/>
      </dsp:txXfrm>
    </dsp:sp>
    <dsp:sp modelId="{49FB4B1C-449E-467B-9E4E-0DCA1CE95074}">
      <dsp:nvSpPr>
        <dsp:cNvPr id="0" name=""/>
        <dsp:cNvSpPr/>
      </dsp:nvSpPr>
      <dsp:spPr>
        <a:xfrm rot="5400000">
          <a:off x="5065698" y="-1485741"/>
          <a:ext cx="956000" cy="9029402"/>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Providers submit claims within 60 days of the end of the service date month</a:t>
          </a:r>
        </a:p>
        <a:p>
          <a:pPr marL="228600" lvl="1" indent="-228600" algn="l" defTabSz="933450">
            <a:lnSpc>
              <a:spcPct val="90000"/>
            </a:lnSpc>
            <a:spcBef>
              <a:spcPct val="0"/>
            </a:spcBef>
            <a:spcAft>
              <a:spcPct val="15000"/>
            </a:spcAft>
            <a:buChar char="••"/>
          </a:pPr>
          <a:r>
            <a:rPr lang="en-US" sz="2100" kern="1200" dirty="0"/>
            <a:t>BHCS remits payment to provider</a:t>
          </a:r>
        </a:p>
      </dsp:txBody>
      <dsp:txXfrm rot="-5400000">
        <a:off x="1028997" y="2597628"/>
        <a:ext cx="8982734" cy="86266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14"/>
            <a:ext cx="3027466" cy="464503"/>
          </a:xfrm>
          <a:prstGeom prst="rect">
            <a:avLst/>
          </a:prstGeom>
        </p:spPr>
        <p:txBody>
          <a:bodyPr vert="horz" lIns="91082" tIns="45533" rIns="91082" bIns="45533" rtlCol="0"/>
          <a:lstStyle>
            <a:lvl1pPr algn="l">
              <a:defRPr sz="1200"/>
            </a:lvl1pPr>
          </a:lstStyle>
          <a:p>
            <a:endParaRPr lang="en-US" dirty="0">
              <a:latin typeface="Calibri Light" panose="020F0302020204030204" pitchFamily="34" charset="0"/>
            </a:endParaRPr>
          </a:p>
        </p:txBody>
      </p:sp>
      <p:sp>
        <p:nvSpPr>
          <p:cNvPr id="3" name="Date Placeholder 2"/>
          <p:cNvSpPr>
            <a:spLocks noGrp="1"/>
          </p:cNvSpPr>
          <p:nvPr>
            <p:ph type="dt" sz="quarter" idx="1"/>
          </p:nvPr>
        </p:nvSpPr>
        <p:spPr>
          <a:xfrm>
            <a:off x="3955954" y="14"/>
            <a:ext cx="3027466" cy="464503"/>
          </a:xfrm>
          <a:prstGeom prst="rect">
            <a:avLst/>
          </a:prstGeom>
        </p:spPr>
        <p:txBody>
          <a:bodyPr vert="horz" lIns="91082" tIns="45533" rIns="91082" bIns="45533" rtlCol="0"/>
          <a:lstStyle>
            <a:lvl1pPr algn="r">
              <a:defRPr sz="1200"/>
            </a:lvl1pPr>
          </a:lstStyle>
          <a:p>
            <a:fld id="{28E1151E-536E-4F7B-BB1D-96B17846792A}" type="datetimeFigureOut">
              <a:rPr lang="en-US" smtClean="0">
                <a:latin typeface="Calibri Light" panose="020F0302020204030204" pitchFamily="34" charset="0"/>
              </a:rPr>
              <a:t>6/30/2020</a:t>
            </a:fld>
            <a:endParaRPr lang="en-US" dirty="0">
              <a:latin typeface="Calibri Light" panose="020F0302020204030204" pitchFamily="34" charset="0"/>
            </a:endParaRPr>
          </a:p>
        </p:txBody>
      </p:sp>
      <p:sp>
        <p:nvSpPr>
          <p:cNvPr id="4" name="Footer Placeholder 3"/>
          <p:cNvSpPr>
            <a:spLocks noGrp="1"/>
          </p:cNvSpPr>
          <p:nvPr>
            <p:ph type="ftr" sz="quarter" idx="2"/>
          </p:nvPr>
        </p:nvSpPr>
        <p:spPr>
          <a:xfrm>
            <a:off x="5" y="8817612"/>
            <a:ext cx="3027466" cy="464503"/>
          </a:xfrm>
          <a:prstGeom prst="rect">
            <a:avLst/>
          </a:prstGeom>
        </p:spPr>
        <p:txBody>
          <a:bodyPr vert="horz" lIns="91082" tIns="45533" rIns="91082" bIns="45533" rtlCol="0" anchor="b"/>
          <a:lstStyle>
            <a:lvl1pPr algn="l">
              <a:defRPr sz="1200"/>
            </a:lvl1pPr>
          </a:lstStyle>
          <a:p>
            <a:endParaRPr lang="en-US" dirty="0">
              <a:latin typeface="Calibri Light" panose="020F0302020204030204" pitchFamily="34" charset="0"/>
            </a:endParaRPr>
          </a:p>
        </p:txBody>
      </p:sp>
      <p:sp>
        <p:nvSpPr>
          <p:cNvPr id="5" name="Slide Number Placeholder 4"/>
          <p:cNvSpPr>
            <a:spLocks noGrp="1"/>
          </p:cNvSpPr>
          <p:nvPr>
            <p:ph type="sldNum" sz="quarter" idx="3"/>
          </p:nvPr>
        </p:nvSpPr>
        <p:spPr>
          <a:xfrm>
            <a:off x="3955954" y="8817612"/>
            <a:ext cx="3027466" cy="464503"/>
          </a:xfrm>
          <a:prstGeom prst="rect">
            <a:avLst/>
          </a:prstGeom>
        </p:spPr>
        <p:txBody>
          <a:bodyPr vert="horz" lIns="91082" tIns="45533" rIns="91082" bIns="45533" rtlCol="0" anchor="b"/>
          <a:lstStyle>
            <a:lvl1pPr algn="r">
              <a:defRPr sz="1200"/>
            </a:lvl1pPr>
          </a:lstStyle>
          <a:p>
            <a:fld id="{8C2F56BA-3227-4943-B4D8-3E21F09D7807}" type="slidenum">
              <a:rPr lang="en-US" smtClean="0">
                <a:latin typeface="Calibri Light" panose="020F0302020204030204" pitchFamily="34" charset="0"/>
              </a:rPr>
              <a:t>‹#›</a:t>
            </a:fld>
            <a:endParaRPr lang="en-US" dirty="0">
              <a:latin typeface="Calibri Light" panose="020F0302020204030204" pitchFamily="34" charset="0"/>
            </a:endParaRPr>
          </a:p>
        </p:txBody>
      </p:sp>
    </p:spTree>
    <p:extLst>
      <p:ext uri="{BB962C8B-B14F-4D97-AF65-F5344CB8AC3E}">
        <p14:creationId xmlns:p14="http://schemas.microsoft.com/office/powerpoint/2010/main" val="288619066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4"/>
            <a:ext cx="3026833" cy="464185"/>
          </a:xfrm>
          <a:prstGeom prst="rect">
            <a:avLst/>
          </a:prstGeom>
        </p:spPr>
        <p:txBody>
          <a:bodyPr vert="horz" lIns="92810" tIns="46400" rIns="92810" bIns="46400" rtlCol="0"/>
          <a:lstStyle>
            <a:lvl1pPr algn="l">
              <a:defRPr sz="1200">
                <a:latin typeface="Calibri Light" panose="020F0302020204030204" pitchFamily="34" charset="0"/>
              </a:defRPr>
            </a:lvl1pPr>
          </a:lstStyle>
          <a:p>
            <a:endParaRPr lang="en-US" dirty="0"/>
          </a:p>
        </p:txBody>
      </p:sp>
      <p:sp>
        <p:nvSpPr>
          <p:cNvPr id="3" name="Date Placeholder 2"/>
          <p:cNvSpPr>
            <a:spLocks noGrp="1"/>
          </p:cNvSpPr>
          <p:nvPr>
            <p:ph type="dt" idx="1"/>
          </p:nvPr>
        </p:nvSpPr>
        <p:spPr>
          <a:xfrm>
            <a:off x="3956565" y="14"/>
            <a:ext cx="3026833" cy="464185"/>
          </a:xfrm>
          <a:prstGeom prst="rect">
            <a:avLst/>
          </a:prstGeom>
        </p:spPr>
        <p:txBody>
          <a:bodyPr vert="horz" lIns="92810" tIns="46400" rIns="92810" bIns="46400" rtlCol="0"/>
          <a:lstStyle>
            <a:lvl1pPr algn="r">
              <a:defRPr sz="1200">
                <a:latin typeface="Calibri Light" panose="020F0302020204030204" pitchFamily="34" charset="0"/>
              </a:defRPr>
            </a:lvl1pPr>
          </a:lstStyle>
          <a:p>
            <a:fld id="{E96009AD-B57D-4FDC-A4C0-8F3634C635CD}" type="datetimeFigureOut">
              <a:rPr lang="en-US" smtClean="0"/>
              <a:pPr/>
              <a:t>6/30/2020</a:t>
            </a:fld>
            <a:endParaRPr lang="en-US" dirty="0"/>
          </a:p>
        </p:txBody>
      </p:sp>
      <p:sp>
        <p:nvSpPr>
          <p:cNvPr id="4" name="Slide Image Placeholder 3"/>
          <p:cNvSpPr>
            <a:spLocks noGrp="1" noRot="1" noChangeAspect="1"/>
          </p:cNvSpPr>
          <p:nvPr>
            <p:ph type="sldImg" idx="2"/>
          </p:nvPr>
        </p:nvSpPr>
        <p:spPr>
          <a:xfrm>
            <a:off x="398463" y="695325"/>
            <a:ext cx="6188075" cy="3481388"/>
          </a:xfrm>
          <a:prstGeom prst="rect">
            <a:avLst/>
          </a:prstGeom>
          <a:noFill/>
          <a:ln w="12700">
            <a:solidFill>
              <a:prstClr val="black"/>
            </a:solidFill>
          </a:ln>
        </p:spPr>
        <p:txBody>
          <a:bodyPr vert="horz" lIns="92810" tIns="46400" rIns="92810" bIns="46400" rtlCol="0" anchor="ctr"/>
          <a:lstStyle/>
          <a:p>
            <a:endParaRPr lang="en-US" dirty="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810" tIns="46400" rIns="92810" bIns="4640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810" tIns="46400" rIns="92810" bIns="46400" rtlCol="0" anchor="b"/>
          <a:lstStyle>
            <a:lvl1pPr algn="l">
              <a:defRPr sz="1200">
                <a:latin typeface="Calibri Light" panose="020F0302020204030204" pitchFamily="34" charset="0"/>
              </a:defRPr>
            </a:lvl1pPr>
          </a:lstStyle>
          <a:p>
            <a:endParaRPr lang="en-US" dirty="0"/>
          </a:p>
        </p:txBody>
      </p:sp>
      <p:sp>
        <p:nvSpPr>
          <p:cNvPr id="7" name="Slide Number Placeholder 6"/>
          <p:cNvSpPr>
            <a:spLocks noGrp="1"/>
          </p:cNvSpPr>
          <p:nvPr>
            <p:ph type="sldNum" sz="quarter" idx="5"/>
          </p:nvPr>
        </p:nvSpPr>
        <p:spPr>
          <a:xfrm>
            <a:off x="3956565" y="8817904"/>
            <a:ext cx="3026833" cy="464185"/>
          </a:xfrm>
          <a:prstGeom prst="rect">
            <a:avLst/>
          </a:prstGeom>
        </p:spPr>
        <p:txBody>
          <a:bodyPr vert="horz" lIns="92810" tIns="46400" rIns="92810" bIns="46400" rtlCol="0" anchor="b"/>
          <a:lstStyle>
            <a:lvl1pPr algn="r">
              <a:defRPr sz="1200">
                <a:latin typeface="Calibri Light" panose="020F0302020204030204" pitchFamily="34" charset="0"/>
              </a:defRPr>
            </a:lvl1pPr>
          </a:lstStyle>
          <a:p>
            <a:fld id="{6D1A0C5A-8DCA-4269-97D5-CD64B3B2E737}" type="slidenum">
              <a:rPr lang="en-US" smtClean="0"/>
              <a:pPr/>
              <a:t>‹#›</a:t>
            </a:fld>
            <a:endParaRPr lang="en-US" dirty="0"/>
          </a:p>
        </p:txBody>
      </p:sp>
    </p:spTree>
    <p:extLst>
      <p:ext uri="{BB962C8B-B14F-4D97-AF65-F5344CB8AC3E}">
        <p14:creationId xmlns:p14="http://schemas.microsoft.com/office/powerpoint/2010/main" val="229812996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Calibri Light" panose="020F0302020204030204" pitchFamily="34" charset="0"/>
        <a:ea typeface="+mn-ea"/>
        <a:cs typeface="+mn-cs"/>
      </a:defRPr>
    </a:lvl1pPr>
    <a:lvl2pPr marL="457200" algn="l" defTabSz="914400" rtl="0" eaLnBrk="1" latinLnBrk="0" hangingPunct="1">
      <a:defRPr sz="1200" kern="1200">
        <a:solidFill>
          <a:schemeClr val="tx1"/>
        </a:solidFill>
        <a:latin typeface="Calibri Light" panose="020F0302020204030204" pitchFamily="34" charset="0"/>
        <a:ea typeface="+mn-ea"/>
        <a:cs typeface="+mn-cs"/>
      </a:defRPr>
    </a:lvl2pPr>
    <a:lvl3pPr marL="914400" algn="l" defTabSz="914400" rtl="0" eaLnBrk="1" latinLnBrk="0" hangingPunct="1">
      <a:defRPr sz="1200" kern="1200">
        <a:solidFill>
          <a:schemeClr val="tx1"/>
        </a:solidFill>
        <a:latin typeface="Calibri Light" panose="020F0302020204030204" pitchFamily="34" charset="0"/>
        <a:ea typeface="+mn-ea"/>
        <a:cs typeface="+mn-cs"/>
      </a:defRPr>
    </a:lvl3pPr>
    <a:lvl4pPr marL="1371600" algn="l" defTabSz="914400" rtl="0" eaLnBrk="1" latinLnBrk="0" hangingPunct="1">
      <a:defRPr sz="1200" kern="1200">
        <a:solidFill>
          <a:schemeClr val="tx1"/>
        </a:solidFill>
        <a:latin typeface="Calibri Light" panose="020F0302020204030204" pitchFamily="34" charset="0"/>
        <a:ea typeface="+mn-ea"/>
        <a:cs typeface="+mn-cs"/>
      </a:defRPr>
    </a:lvl4pPr>
    <a:lvl5pPr marL="1828800" algn="l" defTabSz="914400" rtl="0" eaLnBrk="1" latinLnBrk="0" hangingPunct="1">
      <a:defRPr sz="1200" kern="1200">
        <a:solidFill>
          <a:schemeClr val="tx1"/>
        </a:solidFill>
        <a:latin typeface="Calibri Light" panose="020F03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you in the right training?  Yes.  If you claim with</a:t>
            </a:r>
            <a:r>
              <a:rPr lang="en-US" baseline="0" dirty="0"/>
              <a:t> the</a:t>
            </a:r>
            <a:r>
              <a:rPr lang="en-US" dirty="0"/>
              <a:t> CMS 1500 form.  Form is red and white when printed in color.</a:t>
            </a:r>
          </a:p>
        </p:txBody>
      </p:sp>
    </p:spTree>
    <p:extLst>
      <p:ext uri="{BB962C8B-B14F-4D97-AF65-F5344CB8AC3E}">
        <p14:creationId xmlns:p14="http://schemas.microsoft.com/office/powerpoint/2010/main" val="1357499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57487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Cannot bill for documentation, Session</a:t>
            </a:r>
            <a:r>
              <a:rPr lang="en-US" baseline="0" dirty="0"/>
              <a:t> 1 – ct visit FtF, Session 2 no ct write up A &amp; P, Session 3 ct signed first then start tx</a:t>
            </a:r>
            <a:endParaRPr lang="en-US" dirty="0"/>
          </a:p>
        </p:txBody>
      </p:sp>
    </p:spTree>
    <p:extLst>
      <p:ext uri="{BB962C8B-B14F-4D97-AF65-F5344CB8AC3E}">
        <p14:creationId xmlns:p14="http://schemas.microsoft.com/office/powerpoint/2010/main" val="2227262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15-44</a:t>
            </a:r>
            <a:r>
              <a:rPr lang="en-US" baseline="0" dirty="0"/>
              <a:t> is billed a 30 min session</a:t>
            </a:r>
          </a:p>
          <a:p>
            <a:r>
              <a:rPr lang="en-US" baseline="0" dirty="0"/>
              <a:t>45-74 is billed a 60 min session</a:t>
            </a:r>
          </a:p>
          <a:p>
            <a:r>
              <a:rPr lang="en-US" baseline="0" dirty="0"/>
              <a:t>Any session over 74 would bill 90 but needs UM approval</a:t>
            </a:r>
            <a:endParaRPr lang="en-US" dirty="0"/>
          </a:p>
        </p:txBody>
      </p:sp>
    </p:spTree>
    <p:extLst>
      <p:ext uri="{BB962C8B-B14F-4D97-AF65-F5344CB8AC3E}">
        <p14:creationId xmlns:p14="http://schemas.microsoft.com/office/powerpoint/2010/main" val="2936233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77551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5325"/>
            <a:ext cx="6188075" cy="34813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3541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5325"/>
            <a:ext cx="6188075" cy="34813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3541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5325"/>
            <a:ext cx="6188075" cy="34813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35410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5325"/>
            <a:ext cx="6188075" cy="34813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82450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5325"/>
            <a:ext cx="6188075" cy="34813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82450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5325"/>
            <a:ext cx="6188075" cy="34813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8245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129001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5325"/>
            <a:ext cx="6188075" cy="34813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372232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5325"/>
            <a:ext cx="6188075" cy="34813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225537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5325"/>
            <a:ext cx="6188075" cy="34813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238516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5325"/>
            <a:ext cx="6188075" cy="34813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640021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5325"/>
            <a:ext cx="6188075" cy="34813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771344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5325"/>
            <a:ext cx="6188075" cy="34813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143739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5325"/>
            <a:ext cx="6188075" cy="34813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325904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5325"/>
            <a:ext cx="6188075" cy="34813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623991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5325"/>
            <a:ext cx="6188075" cy="34813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325904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5325"/>
            <a:ext cx="6188075" cy="34813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32590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5325"/>
            <a:ext cx="6188075" cy="34813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013782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5325"/>
            <a:ext cx="6188075" cy="34813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325904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5325"/>
            <a:ext cx="6188075" cy="34813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032319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5325"/>
            <a:ext cx="6188075" cy="34813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029068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5325"/>
            <a:ext cx="6188075" cy="34813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029068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5325"/>
            <a:ext cx="6188075" cy="34813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029068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5325"/>
            <a:ext cx="6188075" cy="34813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139715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5325"/>
            <a:ext cx="6188075" cy="34813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197853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5325"/>
            <a:ext cx="6188075" cy="34813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197853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5325"/>
            <a:ext cx="6188075" cy="34813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197853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5325"/>
            <a:ext cx="6188075" cy="34813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36170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57476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5325"/>
            <a:ext cx="6188075" cy="34813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091285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5325"/>
            <a:ext cx="6188075" cy="34813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091285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 activity</a:t>
            </a:r>
            <a:r>
              <a:rPr lang="en-US" baseline="0" dirty="0"/>
              <a:t> </a:t>
            </a:r>
          </a:p>
          <a:p>
            <a:r>
              <a:rPr lang="en-US" baseline="0" dirty="0"/>
              <a:t>One vignette – diagnosis, impairments and client goal</a:t>
            </a:r>
          </a:p>
          <a:p>
            <a:r>
              <a:rPr lang="en-US" baseline="0" dirty="0"/>
              <a:t>Choose out of the fishbowl which section</a:t>
            </a:r>
          </a:p>
          <a:p>
            <a:r>
              <a:rPr lang="en-US" baseline="0" dirty="0"/>
              <a:t>Objective, intervention, service modality and detailed interventions, discharge plan</a:t>
            </a:r>
            <a:endParaRPr lang="en-US" dirty="0"/>
          </a:p>
        </p:txBody>
      </p:sp>
    </p:spTree>
    <p:extLst>
      <p:ext uri="{BB962C8B-B14F-4D97-AF65-F5344CB8AC3E}">
        <p14:creationId xmlns:p14="http://schemas.microsoft.com/office/powerpoint/2010/main" val="19090537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0905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5325"/>
            <a:ext cx="6188075" cy="34813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480645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5325"/>
            <a:ext cx="6188075" cy="34813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42463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5325"/>
            <a:ext cx="6188075" cy="34813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658409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5325"/>
            <a:ext cx="6188075" cy="34813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182419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5325"/>
            <a:ext cx="6188075" cy="34813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225571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5325"/>
            <a:ext cx="6188075" cy="3481388"/>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121233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777836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5325"/>
            <a:ext cx="6188075" cy="34813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33025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199933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052586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couple’s therapy!</a:t>
            </a:r>
          </a:p>
          <a:p>
            <a:endParaRPr lang="en-US" dirty="0"/>
          </a:p>
        </p:txBody>
      </p:sp>
    </p:spTree>
    <p:extLst>
      <p:ext uri="{BB962C8B-B14F-4D97-AF65-F5344CB8AC3E}">
        <p14:creationId xmlns:p14="http://schemas.microsoft.com/office/powerpoint/2010/main" val="4505812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502455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 activity</a:t>
            </a:r>
          </a:p>
        </p:txBody>
      </p:sp>
    </p:spTree>
    <p:extLst>
      <p:ext uri="{BB962C8B-B14F-4D97-AF65-F5344CB8AC3E}">
        <p14:creationId xmlns:p14="http://schemas.microsoft.com/office/powerpoint/2010/main" val="349123742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2090651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MHP FFS – Indiv.</a:t>
            </a:r>
            <a:r>
              <a:rPr lang="en-US" baseline="0" dirty="0"/>
              <a:t> Therapy</a:t>
            </a:r>
          </a:p>
          <a:p>
            <a:r>
              <a:rPr lang="en-US" baseline="0" dirty="0"/>
              <a:t>Both would count off of their individual therapy sessions services</a:t>
            </a:r>
            <a:endParaRPr lang="en-US" dirty="0"/>
          </a:p>
        </p:txBody>
      </p:sp>
    </p:spTree>
    <p:extLst>
      <p:ext uri="{BB962C8B-B14F-4D97-AF65-F5344CB8AC3E}">
        <p14:creationId xmlns:p14="http://schemas.microsoft.com/office/powerpoint/2010/main" val="251671396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8099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43535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00053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99263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Michiko provides the pin numbers</a:t>
            </a:r>
          </a:p>
        </p:txBody>
      </p:sp>
    </p:spTree>
    <p:extLst>
      <p:ext uri="{BB962C8B-B14F-4D97-AF65-F5344CB8AC3E}">
        <p14:creationId xmlns:p14="http://schemas.microsoft.com/office/powerpoint/2010/main" val="3889986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14.png"/><Relationship Id="rId5" Type="http://schemas.microsoft.com/office/2007/relationships/hdphoto" Target="../media/hdphoto2.wdp"/><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dirty="0"/>
              <a:t>6/24/2020</a:t>
            </a:r>
          </a:p>
        </p:txBody>
      </p:sp>
      <p:sp>
        <p:nvSpPr>
          <p:cNvPr id="5" name="Footer Placeholder 4"/>
          <p:cNvSpPr>
            <a:spLocks noGrp="1"/>
          </p:cNvSpPr>
          <p:nvPr>
            <p:ph type="ftr" sz="quarter" idx="11"/>
          </p:nvPr>
        </p:nvSpPr>
        <p:spPr/>
        <p:txBody>
          <a:bodyPr/>
          <a:lstStyle/>
          <a:p>
            <a:r>
              <a:rPr lang="en-US" dirty="0"/>
              <a:t>MHP FFS - Version 06.24.20</a:t>
            </a:r>
          </a:p>
        </p:txBody>
      </p:sp>
      <p:sp>
        <p:nvSpPr>
          <p:cNvPr id="6" name="Slide Number Placeholder 5"/>
          <p:cNvSpPr>
            <a:spLocks noGrp="1"/>
          </p:cNvSpPr>
          <p:nvPr>
            <p:ph type="sldNum" sz="quarter" idx="12"/>
          </p:nvPr>
        </p:nvSpPr>
        <p:spPr/>
        <p:txBody>
          <a:bodyPr/>
          <a:lstStyle>
            <a:lvl1pPr>
              <a:defRPr sz="2800"/>
            </a:lvl1pPr>
          </a:lstStyle>
          <a:p>
            <a:fld id="{700861E1-0C85-490F-A709-222B40EEEBBE}"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8274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6/24/2020</a:t>
            </a:r>
          </a:p>
        </p:txBody>
      </p:sp>
      <p:sp>
        <p:nvSpPr>
          <p:cNvPr id="5" name="Footer Placeholder 4"/>
          <p:cNvSpPr>
            <a:spLocks noGrp="1"/>
          </p:cNvSpPr>
          <p:nvPr>
            <p:ph type="ftr" sz="quarter" idx="11"/>
          </p:nvPr>
        </p:nvSpPr>
        <p:spPr/>
        <p:txBody>
          <a:bodyPr/>
          <a:lstStyle/>
          <a:p>
            <a:r>
              <a:rPr lang="en-US" dirty="0"/>
              <a:t>MHP FFS - Version 06.24.20</a:t>
            </a:r>
          </a:p>
        </p:txBody>
      </p:sp>
      <p:sp>
        <p:nvSpPr>
          <p:cNvPr id="6" name="Slide Number Placeholder 5"/>
          <p:cNvSpPr>
            <a:spLocks noGrp="1"/>
          </p:cNvSpPr>
          <p:nvPr>
            <p:ph type="sldNum" sz="quarter" idx="12"/>
          </p:nvPr>
        </p:nvSpPr>
        <p:spPr/>
        <p:txBody>
          <a:bodyPr/>
          <a:lstStyle>
            <a:lvl1pPr>
              <a:defRPr sz="2800"/>
            </a:lvl1pPr>
          </a:lstStyle>
          <a:p>
            <a:fld id="{700861E1-0C85-490F-A709-222B40EEEBBE}" type="slidenum">
              <a:rPr lang="en-US" smtClean="0"/>
              <a:pPr/>
              <a:t>‹#›</a:t>
            </a:fld>
            <a:endParaRPr lang="en-US" dirty="0"/>
          </a:p>
        </p:txBody>
      </p:sp>
    </p:spTree>
    <p:extLst>
      <p:ext uri="{BB962C8B-B14F-4D97-AF65-F5344CB8AC3E}">
        <p14:creationId xmlns:p14="http://schemas.microsoft.com/office/powerpoint/2010/main" val="1586136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6/24/2020</a:t>
            </a:r>
          </a:p>
        </p:txBody>
      </p:sp>
      <p:sp>
        <p:nvSpPr>
          <p:cNvPr id="5" name="Footer Placeholder 4"/>
          <p:cNvSpPr>
            <a:spLocks noGrp="1"/>
          </p:cNvSpPr>
          <p:nvPr>
            <p:ph type="ftr" sz="quarter" idx="11"/>
          </p:nvPr>
        </p:nvSpPr>
        <p:spPr/>
        <p:txBody>
          <a:bodyPr/>
          <a:lstStyle/>
          <a:p>
            <a:r>
              <a:rPr lang="en-US" dirty="0"/>
              <a:t>MHP FFS - Version 06.24.20</a:t>
            </a:r>
          </a:p>
        </p:txBody>
      </p:sp>
      <p:sp>
        <p:nvSpPr>
          <p:cNvPr id="6" name="Slide Number Placeholder 5"/>
          <p:cNvSpPr>
            <a:spLocks noGrp="1"/>
          </p:cNvSpPr>
          <p:nvPr>
            <p:ph type="sldNum" sz="quarter" idx="12"/>
          </p:nvPr>
        </p:nvSpPr>
        <p:spPr/>
        <p:txBody>
          <a:bodyPr/>
          <a:lstStyle>
            <a:lvl1pPr>
              <a:defRPr sz="2800"/>
            </a:lvl1pPr>
          </a:lstStyle>
          <a:p>
            <a:fld id="{700861E1-0C85-490F-A709-222B40EEEBBE}" type="slidenum">
              <a:rPr lang="en-US" smtClean="0"/>
              <a:pPr/>
              <a:t>‹#›</a:t>
            </a:fld>
            <a:endParaRPr lang="en-US" dirty="0"/>
          </a:p>
        </p:txBody>
      </p:sp>
    </p:spTree>
    <p:extLst>
      <p:ext uri="{BB962C8B-B14F-4D97-AF65-F5344CB8AC3E}">
        <p14:creationId xmlns:p14="http://schemas.microsoft.com/office/powerpoint/2010/main" val="2434620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2E49218A-6992-4647-B656-5F7D6D67A6AA}"/>
              </a:ext>
            </a:extLst>
          </p:cNvPr>
          <p:cNvSpPr/>
          <p:nvPr userDrawn="1"/>
        </p:nvSpPr>
        <p:spPr>
          <a:xfrm>
            <a:off x="2794000" y="1054100"/>
            <a:ext cx="9398000" cy="3721100"/>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973034" y="1402240"/>
            <a:ext cx="7307943" cy="523220"/>
          </a:xfrm>
        </p:spPr>
        <p:txBody>
          <a:bodyPr wrap="square" anchor="t">
            <a:spAutoFit/>
          </a:bodyPr>
          <a:lstStyle>
            <a:lvl1pPr algn="l">
              <a:lnSpc>
                <a:spcPct val="100000"/>
              </a:lnSpc>
              <a:defRPr sz="2800" b="1" i="0" baseline="0">
                <a:solidFill>
                  <a:schemeClr val="bg1"/>
                </a:solidFill>
                <a:latin typeface="Georgia" charset="0"/>
              </a:defRPr>
            </a:lvl1pPr>
          </a:lstStyle>
          <a:p>
            <a:r>
              <a:rPr lang="en-US" dirty="0"/>
              <a:t>Click to edit Master title style</a:t>
            </a:r>
          </a:p>
        </p:txBody>
      </p:sp>
      <p:sp>
        <p:nvSpPr>
          <p:cNvPr id="3" name="Subtitle 2"/>
          <p:cNvSpPr>
            <a:spLocks noGrp="1"/>
          </p:cNvSpPr>
          <p:nvPr>
            <p:ph type="subTitle" idx="1"/>
          </p:nvPr>
        </p:nvSpPr>
        <p:spPr>
          <a:xfrm>
            <a:off x="3019127" y="3597007"/>
            <a:ext cx="7307943" cy="348813"/>
          </a:xfrm>
        </p:spPr>
        <p:txBody>
          <a:bodyPr>
            <a:spAutoFit/>
          </a:bodyPr>
          <a:lstStyle>
            <a:lvl1pPr marL="0" indent="0" algn="l">
              <a:lnSpc>
                <a:spcPts val="2000"/>
              </a:lnSpc>
              <a:buNone/>
              <a:defRPr sz="1200" b="0" i="0" baseline="0">
                <a:solidFill>
                  <a:schemeClr val="bg1"/>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7" name="Picture 16"/>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73034" y="6309855"/>
            <a:ext cx="3175360" cy="411620"/>
          </a:xfrm>
          <a:prstGeom prst="rect">
            <a:avLst/>
          </a:prstGeom>
        </p:spPr>
      </p:pic>
      <p:sp>
        <p:nvSpPr>
          <p:cNvPr id="26" name="Date Placeholder 25"/>
          <p:cNvSpPr>
            <a:spLocks noGrp="1"/>
          </p:cNvSpPr>
          <p:nvPr>
            <p:ph type="dt" sz="half" idx="10"/>
          </p:nvPr>
        </p:nvSpPr>
        <p:spPr/>
        <p:txBody>
          <a:bodyPr/>
          <a:lstStyle/>
          <a:p>
            <a:fld id="{677D2188-8BB8-5C49-BBE6-66640E2D66B4}" type="datetime1">
              <a:rPr lang="en-US" smtClean="0"/>
              <a:t>6/30/2020</a:t>
            </a:fld>
            <a:endParaRPr lang="en-US" dirty="0"/>
          </a:p>
        </p:txBody>
      </p:sp>
      <p:sp>
        <p:nvSpPr>
          <p:cNvPr id="27" name="Footer Placeholder 26"/>
          <p:cNvSpPr>
            <a:spLocks noGrp="1"/>
          </p:cNvSpPr>
          <p:nvPr>
            <p:ph type="ftr" sz="quarter" idx="11"/>
          </p:nvPr>
        </p:nvSpPr>
        <p:spPr/>
        <p:txBody>
          <a:bodyPr/>
          <a:lstStyle/>
          <a:p>
            <a:endParaRPr lang="en-US" dirty="0"/>
          </a:p>
        </p:txBody>
      </p:sp>
      <p:sp>
        <p:nvSpPr>
          <p:cNvPr id="28" name="Slide Number Placeholder 27"/>
          <p:cNvSpPr>
            <a:spLocks noGrp="1"/>
          </p:cNvSpPr>
          <p:nvPr>
            <p:ph type="sldNum" sz="quarter" idx="12"/>
          </p:nvPr>
        </p:nvSpPr>
        <p:spPr/>
        <p:txBody>
          <a:bodyPr/>
          <a:lstStyle/>
          <a:p>
            <a:fld id="{6E9F442E-095D-414B-A3C1-4D7C903EC540}" type="slidenum">
              <a:rPr lang="en-US" smtClean="0"/>
              <a:t>‹#›</a:t>
            </a:fld>
            <a:endParaRPr lang="en-US" dirty="0"/>
          </a:p>
        </p:txBody>
      </p:sp>
      <p:pic>
        <p:nvPicPr>
          <p:cNvPr id="12" name="Picture 15">
            <a:extLst>
              <a:ext uri="{FF2B5EF4-FFF2-40B4-BE49-F238E27FC236}">
                <a16:creationId xmlns:a16="http://schemas.microsoft.com/office/drawing/2014/main" id="{2427F4E9-0592-4B06-AE24-D8E66BE452FA}"/>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20845" y="6305610"/>
            <a:ext cx="3564556" cy="415865"/>
          </a:xfrm>
          <a:prstGeom prst="rect">
            <a:avLst/>
          </a:prstGeom>
        </p:spPr>
      </p:pic>
      <p:pic>
        <p:nvPicPr>
          <p:cNvPr id="15" name="그림 13">
            <a:extLst>
              <a:ext uri="{FF2B5EF4-FFF2-40B4-BE49-F238E27FC236}">
                <a16:creationId xmlns:a16="http://schemas.microsoft.com/office/drawing/2014/main" id="{E457818D-A34A-4B37-8D36-C8680A1278F1}"/>
              </a:ext>
            </a:extLst>
          </p:cNvPr>
          <p:cNvPicPr>
            <a:picLocks noChangeAspect="1"/>
          </p:cNvPicPr>
          <p:nvPr userDrawn="1"/>
        </p:nvPicPr>
        <p:blipFill>
          <a:blip r:embed="rId6"/>
          <a:stretch>
            <a:fillRect/>
          </a:stretch>
        </p:blipFill>
        <p:spPr>
          <a:xfrm>
            <a:off x="923724" y="1342470"/>
            <a:ext cx="1101311" cy="487922"/>
          </a:xfrm>
          <a:prstGeom prst="rect">
            <a:avLst/>
          </a:prstGeom>
        </p:spPr>
      </p:pic>
    </p:spTree>
    <p:extLst>
      <p:ext uri="{BB962C8B-B14F-4D97-AF65-F5344CB8AC3E}">
        <p14:creationId xmlns:p14="http://schemas.microsoft.com/office/powerpoint/2010/main" val="3147785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2E49218A-6992-4647-B656-5F7D6D67A6AA}"/>
              </a:ext>
            </a:extLst>
          </p:cNvPr>
          <p:cNvSpPr/>
          <p:nvPr userDrawn="1"/>
        </p:nvSpPr>
        <p:spPr>
          <a:xfrm>
            <a:off x="0" y="-1"/>
            <a:ext cx="12192000" cy="6129867"/>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973034" y="1402240"/>
            <a:ext cx="7307943" cy="523220"/>
          </a:xfrm>
        </p:spPr>
        <p:txBody>
          <a:bodyPr wrap="square" anchor="t">
            <a:spAutoFit/>
          </a:bodyPr>
          <a:lstStyle>
            <a:lvl1pPr algn="l">
              <a:lnSpc>
                <a:spcPct val="100000"/>
              </a:lnSpc>
              <a:defRPr sz="2800" b="1" i="0" baseline="0">
                <a:solidFill>
                  <a:schemeClr val="bg1"/>
                </a:solidFill>
                <a:latin typeface="Georgia" charset="0"/>
              </a:defRPr>
            </a:lvl1pPr>
          </a:lstStyle>
          <a:p>
            <a:r>
              <a:rPr lang="en-US" dirty="0"/>
              <a:t>Click to edit Master title style</a:t>
            </a:r>
          </a:p>
        </p:txBody>
      </p:sp>
      <p:sp>
        <p:nvSpPr>
          <p:cNvPr id="3" name="Subtitle 2"/>
          <p:cNvSpPr>
            <a:spLocks noGrp="1"/>
          </p:cNvSpPr>
          <p:nvPr>
            <p:ph type="subTitle" idx="1"/>
          </p:nvPr>
        </p:nvSpPr>
        <p:spPr>
          <a:xfrm>
            <a:off x="3019127" y="3597007"/>
            <a:ext cx="7307943" cy="348813"/>
          </a:xfrm>
        </p:spPr>
        <p:txBody>
          <a:bodyPr>
            <a:spAutoFit/>
          </a:bodyPr>
          <a:lstStyle>
            <a:lvl1pPr marL="0" indent="0" algn="l">
              <a:lnSpc>
                <a:spcPts val="2000"/>
              </a:lnSpc>
              <a:buNone/>
              <a:defRPr sz="1200" b="0" i="0" baseline="0">
                <a:solidFill>
                  <a:schemeClr val="bg1"/>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7" name="Picture 16"/>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73034" y="6309855"/>
            <a:ext cx="3175360" cy="411620"/>
          </a:xfrm>
          <a:prstGeom prst="rect">
            <a:avLst/>
          </a:prstGeom>
        </p:spPr>
      </p:pic>
      <p:sp>
        <p:nvSpPr>
          <p:cNvPr id="26" name="Date Placeholder 25"/>
          <p:cNvSpPr>
            <a:spLocks noGrp="1"/>
          </p:cNvSpPr>
          <p:nvPr>
            <p:ph type="dt" sz="half" idx="10"/>
          </p:nvPr>
        </p:nvSpPr>
        <p:spPr/>
        <p:txBody>
          <a:bodyPr/>
          <a:lstStyle/>
          <a:p>
            <a:fld id="{677D2188-8BB8-5C49-BBE6-66640E2D66B4}" type="datetime1">
              <a:rPr lang="en-US" smtClean="0"/>
              <a:t>6/30/2020</a:t>
            </a:fld>
            <a:endParaRPr lang="en-US" dirty="0"/>
          </a:p>
        </p:txBody>
      </p:sp>
      <p:sp>
        <p:nvSpPr>
          <p:cNvPr id="27" name="Footer Placeholder 26"/>
          <p:cNvSpPr>
            <a:spLocks noGrp="1"/>
          </p:cNvSpPr>
          <p:nvPr>
            <p:ph type="ftr" sz="quarter" idx="11"/>
          </p:nvPr>
        </p:nvSpPr>
        <p:spPr/>
        <p:txBody>
          <a:bodyPr/>
          <a:lstStyle/>
          <a:p>
            <a:endParaRPr lang="en-US" dirty="0"/>
          </a:p>
        </p:txBody>
      </p:sp>
      <p:sp>
        <p:nvSpPr>
          <p:cNvPr id="28" name="Slide Number Placeholder 27"/>
          <p:cNvSpPr>
            <a:spLocks noGrp="1"/>
          </p:cNvSpPr>
          <p:nvPr>
            <p:ph type="sldNum" sz="quarter" idx="12"/>
          </p:nvPr>
        </p:nvSpPr>
        <p:spPr/>
        <p:txBody>
          <a:bodyPr/>
          <a:lstStyle/>
          <a:p>
            <a:fld id="{6E9F442E-095D-414B-A3C1-4D7C903EC540}" type="slidenum">
              <a:rPr lang="en-US" smtClean="0"/>
              <a:t>‹#›</a:t>
            </a:fld>
            <a:endParaRPr lang="en-US" dirty="0"/>
          </a:p>
        </p:txBody>
      </p:sp>
      <p:pic>
        <p:nvPicPr>
          <p:cNvPr id="12" name="Picture 15">
            <a:extLst>
              <a:ext uri="{FF2B5EF4-FFF2-40B4-BE49-F238E27FC236}">
                <a16:creationId xmlns:a16="http://schemas.microsoft.com/office/drawing/2014/main" id="{2427F4E9-0592-4B06-AE24-D8E66BE452FA}"/>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20845" y="6305610"/>
            <a:ext cx="3564556" cy="415865"/>
          </a:xfrm>
          <a:prstGeom prst="rect">
            <a:avLst/>
          </a:prstGeom>
        </p:spPr>
      </p:pic>
      <p:pic>
        <p:nvPicPr>
          <p:cNvPr id="5" name="Picture 4">
            <a:extLst>
              <a:ext uri="{FF2B5EF4-FFF2-40B4-BE49-F238E27FC236}">
                <a16:creationId xmlns:a16="http://schemas.microsoft.com/office/drawing/2014/main" id="{FB8AFA73-E847-CB41-BFF4-E56915AB17A3}"/>
              </a:ext>
            </a:extLst>
          </p:cNvPr>
          <p:cNvPicPr>
            <a:picLocks noChangeAspect="1"/>
          </p:cNvPicPr>
          <p:nvPr userDrawn="1"/>
        </p:nvPicPr>
        <p:blipFill>
          <a:blip r:embed="rId6"/>
          <a:stretch>
            <a:fillRect/>
          </a:stretch>
        </p:blipFill>
        <p:spPr>
          <a:xfrm>
            <a:off x="898770" y="1294316"/>
            <a:ext cx="1139236" cy="570566"/>
          </a:xfrm>
          <a:prstGeom prst="rect">
            <a:avLst/>
          </a:prstGeom>
        </p:spPr>
      </p:pic>
    </p:spTree>
    <p:extLst>
      <p:ext uri="{BB962C8B-B14F-4D97-AF65-F5344CB8AC3E}">
        <p14:creationId xmlns:p14="http://schemas.microsoft.com/office/powerpoint/2010/main" val="41685242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Section Title Page Style 1">
    <p:bg>
      <p:bgPr>
        <a:solidFill>
          <a:schemeClr val="bg1"/>
        </a:soli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73034" y="6309855"/>
            <a:ext cx="3175360" cy="411620"/>
          </a:xfrm>
          <a:prstGeom prst="rect">
            <a:avLst/>
          </a:prstGeom>
        </p:spPr>
      </p:pic>
      <p:pic>
        <p:nvPicPr>
          <p:cNvPr id="15" name="Picture 15">
            <a:extLst>
              <a:ext uri="{FF2B5EF4-FFF2-40B4-BE49-F238E27FC236}">
                <a16:creationId xmlns:a16="http://schemas.microsoft.com/office/drawing/2014/main" id="{2427F4E9-0592-4B06-AE24-D8E66BE452FA}"/>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20845" y="6305610"/>
            <a:ext cx="3564556" cy="415865"/>
          </a:xfrm>
          <a:prstGeom prst="rect">
            <a:avLst/>
          </a:prstGeom>
        </p:spPr>
      </p:pic>
      <p:sp>
        <p:nvSpPr>
          <p:cNvPr id="2" name="Title 1"/>
          <p:cNvSpPr>
            <a:spLocks noGrp="1"/>
          </p:cNvSpPr>
          <p:nvPr>
            <p:ph type="ctrTitle"/>
          </p:nvPr>
        </p:nvSpPr>
        <p:spPr>
          <a:xfrm>
            <a:off x="3016685" y="1350261"/>
            <a:ext cx="7307943" cy="480131"/>
          </a:xfrm>
        </p:spPr>
        <p:txBody>
          <a:bodyPr wrap="square" anchor="t">
            <a:spAutoFit/>
          </a:bodyPr>
          <a:lstStyle>
            <a:lvl1pPr algn="l">
              <a:defRPr sz="2800" b="1" i="0" baseline="0">
                <a:solidFill>
                  <a:srgbClr val="33AB7E"/>
                </a:solidFill>
                <a:latin typeface="Georgia" charset="0"/>
              </a:defRPr>
            </a:lvl1pPr>
          </a:lstStyle>
          <a:p>
            <a:r>
              <a:rPr lang="en-US" dirty="0"/>
              <a:t>Click to edit Master </a:t>
            </a:r>
            <a:r>
              <a:rPr lang="en-US"/>
              <a:t>title style</a:t>
            </a:r>
            <a:endParaRPr lang="en-US" dirty="0"/>
          </a:p>
        </p:txBody>
      </p:sp>
      <p:sp>
        <p:nvSpPr>
          <p:cNvPr id="3" name="Subtitle 2"/>
          <p:cNvSpPr>
            <a:spLocks noGrp="1"/>
          </p:cNvSpPr>
          <p:nvPr>
            <p:ph type="subTitle" idx="1"/>
          </p:nvPr>
        </p:nvSpPr>
        <p:spPr>
          <a:xfrm>
            <a:off x="2973034" y="3059874"/>
            <a:ext cx="7307943" cy="323165"/>
          </a:xfrm>
        </p:spPr>
        <p:txBody>
          <a:bodyPr lIns="108000">
            <a:spAutoFit/>
          </a:bodyPr>
          <a:lstStyle>
            <a:lvl1pPr marL="285750" indent="-177750" algn="l">
              <a:lnSpc>
                <a:spcPts val="1800"/>
              </a:lnSpc>
              <a:spcBef>
                <a:spcPts val="500"/>
              </a:spcBef>
              <a:buClr>
                <a:schemeClr val="bg2">
                  <a:lumMod val="25000"/>
                </a:schemeClr>
              </a:buClr>
              <a:buSzPct val="130000"/>
              <a:buFont typeface="Arial" charset="0"/>
              <a:buChar char="•"/>
              <a:defRPr sz="1200" b="0" i="0" baseline="0">
                <a:solidFill>
                  <a:schemeClr val="bg2">
                    <a:lumMod val="50000"/>
                  </a:schemeClr>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62099" y="1306980"/>
            <a:ext cx="816211" cy="439498"/>
          </a:xfrm>
          <a:prstGeom prst="rect">
            <a:avLst/>
          </a:prstGeom>
        </p:spPr>
      </p:pic>
      <p:sp>
        <p:nvSpPr>
          <p:cNvPr id="22" name="Date Placeholder 23">
            <a:extLst>
              <a:ext uri="{FF2B5EF4-FFF2-40B4-BE49-F238E27FC236}">
                <a16:creationId xmlns:a16="http://schemas.microsoft.com/office/drawing/2014/main" id="{57435674-EC97-49F4-8D73-51D06972DCDF}"/>
              </a:ext>
            </a:extLst>
          </p:cNvPr>
          <p:cNvSpPr>
            <a:spLocks noGrp="1"/>
          </p:cNvSpPr>
          <p:nvPr>
            <p:ph type="dt" sz="half" idx="10"/>
          </p:nvPr>
        </p:nvSpPr>
        <p:spPr>
          <a:xfrm>
            <a:off x="838200" y="6356350"/>
            <a:ext cx="2743200" cy="365125"/>
          </a:xfrm>
        </p:spPr>
        <p:txBody>
          <a:bodyPr/>
          <a:lstStyle/>
          <a:p>
            <a:fld id="{B1C0B1FA-CE00-2141-B1CB-FAE48F73E443}" type="datetime1">
              <a:rPr lang="en-US" smtClean="0"/>
              <a:t>6/30/2020</a:t>
            </a:fld>
            <a:endParaRPr lang="en-US" dirty="0"/>
          </a:p>
        </p:txBody>
      </p:sp>
      <p:sp>
        <p:nvSpPr>
          <p:cNvPr id="23" name="Footer Placeholder 24">
            <a:extLst>
              <a:ext uri="{FF2B5EF4-FFF2-40B4-BE49-F238E27FC236}">
                <a16:creationId xmlns:a16="http://schemas.microsoft.com/office/drawing/2014/main" id="{5EBE0129-467E-4DA7-93CD-E1638C53FB55}"/>
              </a:ext>
            </a:extLst>
          </p:cNvPr>
          <p:cNvSpPr>
            <a:spLocks noGrp="1"/>
          </p:cNvSpPr>
          <p:nvPr>
            <p:ph type="ftr" sz="quarter" idx="11"/>
          </p:nvPr>
        </p:nvSpPr>
        <p:spPr>
          <a:xfrm>
            <a:off x="4038600" y="6356350"/>
            <a:ext cx="4114800" cy="365125"/>
          </a:xfrm>
        </p:spPr>
        <p:txBody>
          <a:bodyPr/>
          <a:lstStyle/>
          <a:p>
            <a:endParaRPr lang="en-US" dirty="0"/>
          </a:p>
        </p:txBody>
      </p:sp>
      <p:sp>
        <p:nvSpPr>
          <p:cNvPr id="24" name="Slide Number Placeholder 25">
            <a:extLst>
              <a:ext uri="{FF2B5EF4-FFF2-40B4-BE49-F238E27FC236}">
                <a16:creationId xmlns:a16="http://schemas.microsoft.com/office/drawing/2014/main" id="{BB1BD3DB-AFF5-45F0-845F-184CA09793B9}"/>
              </a:ext>
            </a:extLst>
          </p:cNvPr>
          <p:cNvSpPr>
            <a:spLocks noGrp="1"/>
          </p:cNvSpPr>
          <p:nvPr>
            <p:ph type="sldNum" sz="quarter" idx="12"/>
          </p:nvPr>
        </p:nvSpPr>
        <p:spPr>
          <a:xfrm>
            <a:off x="8610600" y="6356350"/>
            <a:ext cx="2743200" cy="365125"/>
          </a:xfrm>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pic>
        <p:nvPicPr>
          <p:cNvPr id="17" name="그림 13">
            <a:extLst>
              <a:ext uri="{FF2B5EF4-FFF2-40B4-BE49-F238E27FC236}">
                <a16:creationId xmlns:a16="http://schemas.microsoft.com/office/drawing/2014/main" id="{E457818D-A34A-4B37-8D36-C8680A1278F1}"/>
              </a:ext>
            </a:extLst>
          </p:cNvPr>
          <p:cNvPicPr>
            <a:picLocks noChangeAspect="1"/>
          </p:cNvPicPr>
          <p:nvPr userDrawn="1"/>
        </p:nvPicPr>
        <p:blipFill>
          <a:blip r:embed="rId7"/>
          <a:stretch>
            <a:fillRect/>
          </a:stretch>
        </p:blipFill>
        <p:spPr>
          <a:xfrm>
            <a:off x="923724" y="1342470"/>
            <a:ext cx="1101311" cy="487922"/>
          </a:xfrm>
          <a:prstGeom prst="rect">
            <a:avLst/>
          </a:prstGeom>
        </p:spPr>
      </p:pic>
    </p:spTree>
    <p:extLst>
      <p:ext uri="{BB962C8B-B14F-4D97-AF65-F5344CB8AC3E}">
        <p14:creationId xmlns:p14="http://schemas.microsoft.com/office/powerpoint/2010/main" val="38594848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Section Title Page Style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05315" y="1724145"/>
            <a:ext cx="7307943" cy="480131"/>
          </a:xfrm>
        </p:spPr>
        <p:txBody>
          <a:bodyPr wrap="square" anchor="b">
            <a:spAutoFit/>
          </a:bodyPr>
          <a:lstStyle>
            <a:lvl1pPr algn="l">
              <a:defRPr sz="2800" b="1" i="0" baseline="0">
                <a:solidFill>
                  <a:srgbClr val="33AB7E"/>
                </a:solidFill>
                <a:latin typeface="Georgia" charset="0"/>
              </a:defRPr>
            </a:lvl1pPr>
          </a:lstStyle>
          <a:p>
            <a:r>
              <a:rPr lang="en-US" dirty="0"/>
              <a:t>Click to edit Master title style</a:t>
            </a:r>
          </a:p>
        </p:txBody>
      </p:sp>
      <p:sp>
        <p:nvSpPr>
          <p:cNvPr id="3" name="Subtitle 2"/>
          <p:cNvSpPr>
            <a:spLocks noGrp="1"/>
          </p:cNvSpPr>
          <p:nvPr>
            <p:ph type="subTitle" idx="1"/>
          </p:nvPr>
        </p:nvSpPr>
        <p:spPr>
          <a:xfrm>
            <a:off x="2523564" y="3408054"/>
            <a:ext cx="7307943" cy="323165"/>
          </a:xfrm>
        </p:spPr>
        <p:txBody>
          <a:bodyPr lIns="108000">
            <a:spAutoFit/>
          </a:bodyPr>
          <a:lstStyle>
            <a:lvl1pPr marL="285750" indent="-177750" algn="l">
              <a:lnSpc>
                <a:spcPts val="1800"/>
              </a:lnSpc>
              <a:spcBef>
                <a:spcPts val="500"/>
              </a:spcBef>
              <a:buClr>
                <a:schemeClr val="bg2">
                  <a:lumMod val="25000"/>
                </a:schemeClr>
              </a:buClr>
              <a:buSzPct val="130000"/>
              <a:buFont typeface="Arial" charset="0"/>
              <a:buChar char="•"/>
              <a:defRPr sz="1200" b="0" i="0" baseline="0">
                <a:solidFill>
                  <a:schemeClr val="bg2">
                    <a:lumMod val="50000"/>
                  </a:schemeClr>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62099" y="1306980"/>
            <a:ext cx="816211" cy="439498"/>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79995" y="1740023"/>
            <a:ext cx="798316" cy="429862"/>
          </a:xfrm>
          <a:prstGeom prst="rect">
            <a:avLst/>
          </a:prstGeom>
        </p:spPr>
      </p:pic>
      <p:sp>
        <p:nvSpPr>
          <p:cNvPr id="19" name="Rectangle 9">
            <a:extLst>
              <a:ext uri="{FF2B5EF4-FFF2-40B4-BE49-F238E27FC236}">
                <a16:creationId xmlns:a16="http://schemas.microsoft.com/office/drawing/2014/main" id="{FACD5E0F-63B2-4700-8ACA-3FCD412EFC8F}"/>
              </a:ext>
            </a:extLst>
          </p:cNvPr>
          <p:cNvSpPr/>
          <p:nvPr userDrawn="1"/>
        </p:nvSpPr>
        <p:spPr>
          <a:xfrm>
            <a:off x="0" y="6238567"/>
            <a:ext cx="12192000" cy="619433"/>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12">
            <a:extLst>
              <a:ext uri="{FF2B5EF4-FFF2-40B4-BE49-F238E27FC236}">
                <a16:creationId xmlns:a16="http://schemas.microsoft.com/office/drawing/2014/main" id="{9419D7B7-6D20-4CB8-94FD-DF93A3A86C6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2" name="Date Placeholder 23">
            <a:extLst>
              <a:ext uri="{FF2B5EF4-FFF2-40B4-BE49-F238E27FC236}">
                <a16:creationId xmlns:a16="http://schemas.microsoft.com/office/drawing/2014/main" id="{57435674-EC97-49F4-8D73-51D06972DCDF}"/>
              </a:ext>
            </a:extLst>
          </p:cNvPr>
          <p:cNvSpPr>
            <a:spLocks noGrp="1"/>
          </p:cNvSpPr>
          <p:nvPr>
            <p:ph type="dt" sz="half" idx="10"/>
          </p:nvPr>
        </p:nvSpPr>
        <p:spPr>
          <a:xfrm>
            <a:off x="838200" y="6356350"/>
            <a:ext cx="2743200" cy="365125"/>
          </a:xfrm>
        </p:spPr>
        <p:txBody>
          <a:bodyPr/>
          <a:lstStyle/>
          <a:p>
            <a:fld id="{B1C0B1FA-CE00-2141-B1CB-FAE48F73E443}" type="datetime1">
              <a:rPr lang="en-US" smtClean="0"/>
              <a:t>6/30/2020</a:t>
            </a:fld>
            <a:endParaRPr lang="en-US" dirty="0"/>
          </a:p>
        </p:txBody>
      </p:sp>
      <p:sp>
        <p:nvSpPr>
          <p:cNvPr id="23" name="Footer Placeholder 24">
            <a:extLst>
              <a:ext uri="{FF2B5EF4-FFF2-40B4-BE49-F238E27FC236}">
                <a16:creationId xmlns:a16="http://schemas.microsoft.com/office/drawing/2014/main" id="{5EBE0129-467E-4DA7-93CD-E1638C53FB55}"/>
              </a:ext>
            </a:extLst>
          </p:cNvPr>
          <p:cNvSpPr>
            <a:spLocks noGrp="1"/>
          </p:cNvSpPr>
          <p:nvPr>
            <p:ph type="ftr" sz="quarter" idx="11"/>
          </p:nvPr>
        </p:nvSpPr>
        <p:spPr>
          <a:xfrm>
            <a:off x="4038600" y="6356350"/>
            <a:ext cx="4114800" cy="365125"/>
          </a:xfrm>
        </p:spPr>
        <p:txBody>
          <a:bodyPr/>
          <a:lstStyle/>
          <a:p>
            <a:endParaRPr lang="en-US" dirty="0"/>
          </a:p>
        </p:txBody>
      </p:sp>
      <p:sp>
        <p:nvSpPr>
          <p:cNvPr id="24" name="Slide Number Placeholder 25">
            <a:extLst>
              <a:ext uri="{FF2B5EF4-FFF2-40B4-BE49-F238E27FC236}">
                <a16:creationId xmlns:a16="http://schemas.microsoft.com/office/drawing/2014/main" id="{BB1BD3DB-AFF5-45F0-845F-184CA09793B9}"/>
              </a:ext>
            </a:extLst>
          </p:cNvPr>
          <p:cNvSpPr>
            <a:spLocks noGrp="1"/>
          </p:cNvSpPr>
          <p:nvPr>
            <p:ph type="sldNum" sz="quarter" idx="12"/>
          </p:nvPr>
        </p:nvSpPr>
        <p:spPr>
          <a:xfrm>
            <a:off x="8610600" y="6356350"/>
            <a:ext cx="2743200" cy="365125"/>
          </a:xfrm>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Tree>
    <p:extLst>
      <p:ext uri="{BB962C8B-B14F-4D97-AF65-F5344CB8AC3E}">
        <p14:creationId xmlns:p14="http://schemas.microsoft.com/office/powerpoint/2010/main" val="19411089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9"/>
          <p:cNvSpPr/>
          <p:nvPr userDrawn="1"/>
        </p:nvSpPr>
        <p:spPr>
          <a:xfrm>
            <a:off x="0" y="6238567"/>
            <a:ext cx="12192000" cy="619433"/>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05647" y="2209518"/>
            <a:ext cx="7675110" cy="1291123"/>
          </a:xfrm>
        </p:spPr>
        <p:txBody>
          <a:bodyPr vert="horz" lIns="108000" tIns="45720" rIns="91440" bIns="45720" rtlCol="0">
            <a:spAutoFit/>
          </a:bodyPr>
          <a:lstStyle>
            <a:lvl1pPr indent="97200" algn="l">
              <a:defRPr lang="en-US" sz="1400" b="0" i="0" baseline="0" dirty="0" smtClean="0">
                <a:solidFill>
                  <a:schemeClr val="bg2">
                    <a:lumMod val="25000"/>
                  </a:schemeClr>
                </a:solidFill>
                <a:latin typeface="verdana" charset="0"/>
              </a:defRPr>
            </a:lvl1pPr>
            <a:lvl2pPr algn="l">
              <a:defRPr lang="en-US" sz="1400" i="1" dirty="0" smtClean="0">
                <a:solidFill>
                  <a:schemeClr val="bg2">
                    <a:lumMod val="50000"/>
                  </a:schemeClr>
                </a:solidFill>
                <a:latin typeface="Verdana" charset="0"/>
                <a:ea typeface="Verdana" charset="0"/>
                <a:cs typeface="Verdana" charset="0"/>
              </a:defRPr>
            </a:lvl2pPr>
            <a:lvl3pPr algn="l">
              <a:defRPr lang="en-US" sz="1400" i="1" dirty="0" smtClean="0">
                <a:solidFill>
                  <a:schemeClr val="bg2">
                    <a:lumMod val="50000"/>
                  </a:schemeClr>
                </a:solidFill>
                <a:latin typeface="Verdana" charset="0"/>
                <a:ea typeface="Verdana" charset="0"/>
                <a:cs typeface="Verdana" charset="0"/>
              </a:defRPr>
            </a:lvl3pPr>
            <a:lvl4pPr algn="l">
              <a:defRPr lang="en-US" sz="1400" i="1" dirty="0" smtClean="0">
                <a:solidFill>
                  <a:schemeClr val="bg2">
                    <a:lumMod val="50000"/>
                  </a:schemeClr>
                </a:solidFill>
                <a:latin typeface="Verdana" charset="0"/>
                <a:ea typeface="Verdana" charset="0"/>
                <a:cs typeface="Verdana" charset="0"/>
              </a:defRPr>
            </a:lvl4pPr>
            <a:lvl5pPr>
              <a:defRPr lang="en-US" sz="1400" i="1" dirty="0">
                <a:solidFill>
                  <a:schemeClr val="bg2">
                    <a:lumMod val="50000"/>
                  </a:schemeClr>
                </a:solidFill>
                <a:latin typeface="Verdana" charset="0"/>
                <a:ea typeface="Verdana" charset="0"/>
                <a:cs typeface="Verdana" charset="0"/>
              </a:defRPr>
            </a:lvl5pPr>
          </a:lstStyle>
          <a:p>
            <a:pPr marL="285750" lvl="0" indent="-177750">
              <a:lnSpc>
                <a:spcPts val="800"/>
              </a:lnSpc>
              <a:spcBef>
                <a:spcPts val="500"/>
              </a:spcBef>
              <a:buClr>
                <a:schemeClr val="bg2">
                  <a:lumMod val="25000"/>
                </a:schemeClr>
              </a:buClr>
              <a:buSzPct val="130000"/>
              <a:buFont typeface="Arial" charset="0"/>
            </a:pPr>
            <a:r>
              <a:rPr lang="en-US" dirty="0"/>
              <a:t>Click to edit Master text styles</a:t>
            </a:r>
          </a:p>
          <a:p>
            <a:pPr marL="0" lvl="0" indent="0" algn="ctr">
              <a:buNone/>
            </a:pPr>
            <a:r>
              <a:rPr lang="en-US" dirty="0"/>
              <a:t>Second level</a:t>
            </a:r>
          </a:p>
          <a:p>
            <a:pPr marL="457200" lvl="1" indent="0" algn="ctr">
              <a:buNone/>
            </a:pPr>
            <a:r>
              <a:rPr lang="en-US" dirty="0"/>
              <a:t>Third level</a:t>
            </a:r>
          </a:p>
          <a:p>
            <a:pPr marL="914400" lvl="2" indent="0" algn="ctr">
              <a:buNone/>
            </a:pPr>
            <a:r>
              <a:rPr lang="en-US" dirty="0"/>
              <a:t>Fourth level</a:t>
            </a:r>
          </a:p>
          <a:p>
            <a:pPr marL="1371600" lvl="3" indent="0" algn="ctr">
              <a:buNone/>
            </a:pPr>
            <a:r>
              <a:rPr lang="en-US" dirty="0"/>
              <a:t>Fifth level</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4" name="Date Placeholder 23"/>
          <p:cNvSpPr>
            <a:spLocks noGrp="1"/>
          </p:cNvSpPr>
          <p:nvPr>
            <p:ph type="dt" sz="half" idx="10"/>
          </p:nvPr>
        </p:nvSpPr>
        <p:spPr/>
        <p:txBody>
          <a:bodyPr/>
          <a:lstStyle/>
          <a:p>
            <a:fld id="{B1C0B1FA-CE00-2141-B1CB-FAE48F73E443}" type="datetime1">
              <a:rPr lang="en-US" smtClean="0"/>
              <a:t>6/30/2020</a:t>
            </a:fld>
            <a:endParaRPr lang="en-US" dirty="0"/>
          </a:p>
        </p:txBody>
      </p:sp>
      <p:sp>
        <p:nvSpPr>
          <p:cNvPr id="25" name="Footer Placeholder 24"/>
          <p:cNvSpPr>
            <a:spLocks noGrp="1"/>
          </p:cNvSpPr>
          <p:nvPr>
            <p:ph type="ftr" sz="quarter" idx="11"/>
          </p:nvPr>
        </p:nvSpPr>
        <p:spPr/>
        <p:txBody>
          <a:bodyPr/>
          <a:lstStyle/>
          <a:p>
            <a:endParaRPr lang="en-US" dirty="0"/>
          </a:p>
        </p:txBody>
      </p:sp>
      <p:sp>
        <p:nvSpPr>
          <p:cNvPr id="26" name="Slide Number Placeholder 25"/>
          <p:cNvSpPr>
            <a:spLocks noGrp="1"/>
          </p:cNvSpPr>
          <p:nvPr>
            <p:ph type="sldNum" sz="quarter" idx="12"/>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11" name="Title 1">
            <a:extLst>
              <a:ext uri="{FF2B5EF4-FFF2-40B4-BE49-F238E27FC236}">
                <a16:creationId xmlns:a16="http://schemas.microsoft.com/office/drawing/2014/main" id="{0A2B20B7-EA78-479A-89F8-E944F5C68713}"/>
              </a:ext>
            </a:extLst>
          </p:cNvPr>
          <p:cNvSpPr>
            <a:spLocks noGrp="1"/>
          </p:cNvSpPr>
          <p:nvPr>
            <p:ph type="title"/>
          </p:nvPr>
        </p:nvSpPr>
        <p:spPr>
          <a:xfrm>
            <a:off x="712573" y="733368"/>
            <a:ext cx="5894832" cy="864778"/>
          </a:xfrm>
        </p:spPr>
        <p:txBody>
          <a:bodyPr vert="horz" lIns="91440" tIns="45720" rIns="91440" bIns="45720" rtlCol="0" anchor="ctr">
            <a:normAutofit/>
          </a:bodyPr>
          <a:lstStyle>
            <a:lvl1pPr>
              <a:defRPr lang="en-US" sz="2400" b="1" i="0" baseline="0">
                <a:solidFill>
                  <a:srgbClr val="33AB7E"/>
                </a:solidFill>
                <a:latin typeface="Georgia" charset="0"/>
              </a:defRPr>
            </a:lvl1pPr>
          </a:lstStyle>
          <a:p>
            <a:pPr lvl="0"/>
            <a:r>
              <a:rPr lang="en-US" dirty="0"/>
              <a:t>Click to edit Master title style</a:t>
            </a:r>
          </a:p>
        </p:txBody>
      </p:sp>
    </p:spTree>
    <p:extLst>
      <p:ext uri="{BB962C8B-B14F-4D97-AF65-F5344CB8AC3E}">
        <p14:creationId xmlns:p14="http://schemas.microsoft.com/office/powerpoint/2010/main" val="13692336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9" name="Rectangle 18"/>
          <p:cNvSpPr/>
          <p:nvPr userDrawn="1"/>
        </p:nvSpPr>
        <p:spPr>
          <a:xfrm>
            <a:off x="0" y="6238567"/>
            <a:ext cx="12192000" cy="619433"/>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icture Placeholder 2"/>
          <p:cNvSpPr>
            <a:spLocks noGrp="1"/>
          </p:cNvSpPr>
          <p:nvPr>
            <p:ph type="pic" idx="13"/>
          </p:nvPr>
        </p:nvSpPr>
        <p:spPr>
          <a:xfrm>
            <a:off x="7698658" y="1071716"/>
            <a:ext cx="2998839" cy="22810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Picture Placeholder 2"/>
          <p:cNvSpPr>
            <a:spLocks noGrp="1"/>
          </p:cNvSpPr>
          <p:nvPr>
            <p:ph type="pic" idx="14"/>
          </p:nvPr>
        </p:nvSpPr>
        <p:spPr>
          <a:xfrm>
            <a:off x="7698658" y="3362632"/>
            <a:ext cx="2998839" cy="22810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4" name="Content Placeholder 2"/>
          <p:cNvSpPr>
            <a:spLocks noGrp="1"/>
          </p:cNvSpPr>
          <p:nvPr>
            <p:ph idx="15"/>
          </p:nvPr>
        </p:nvSpPr>
        <p:spPr>
          <a:xfrm>
            <a:off x="614310" y="2216918"/>
            <a:ext cx="5282321" cy="1312667"/>
          </a:xfrm>
        </p:spPr>
        <p:txBody>
          <a:bodyPr vert="horz" lIns="108000" tIns="45720" rIns="91440" bIns="45720" rtlCol="0">
            <a:spAutoFit/>
          </a:bodyPr>
          <a:lstStyle>
            <a:lvl1pPr marL="108000" indent="0" algn="l">
              <a:lnSpc>
                <a:spcPct val="100000"/>
              </a:lnSpc>
              <a:buNone/>
              <a:defRPr lang="en-US" sz="1400" b="0" i="0" baseline="0" dirty="0" smtClean="0">
                <a:solidFill>
                  <a:schemeClr val="bg2">
                    <a:lumMod val="25000"/>
                  </a:schemeClr>
                </a:solidFill>
                <a:latin typeface="verdana" charset="0"/>
              </a:defRPr>
            </a:lvl1pPr>
            <a:lvl2pPr algn="l">
              <a:defRPr lang="en-US" sz="1400" i="1" dirty="0" smtClean="0">
                <a:solidFill>
                  <a:schemeClr val="bg2">
                    <a:lumMod val="50000"/>
                  </a:schemeClr>
                </a:solidFill>
                <a:latin typeface="Verdana" charset="0"/>
                <a:ea typeface="Verdana" charset="0"/>
                <a:cs typeface="Verdana" charset="0"/>
              </a:defRPr>
            </a:lvl2pPr>
            <a:lvl3pPr algn="l">
              <a:defRPr lang="en-US" sz="1400" i="1" dirty="0" smtClean="0">
                <a:solidFill>
                  <a:schemeClr val="bg2">
                    <a:lumMod val="50000"/>
                  </a:schemeClr>
                </a:solidFill>
                <a:latin typeface="Verdana" charset="0"/>
                <a:ea typeface="Verdana" charset="0"/>
                <a:cs typeface="Verdana" charset="0"/>
              </a:defRPr>
            </a:lvl3pPr>
            <a:lvl4pPr algn="l">
              <a:defRPr lang="en-US" sz="1400" i="1" dirty="0" smtClean="0">
                <a:solidFill>
                  <a:schemeClr val="bg2">
                    <a:lumMod val="50000"/>
                  </a:schemeClr>
                </a:solidFill>
                <a:latin typeface="Verdana" charset="0"/>
                <a:ea typeface="Verdana" charset="0"/>
                <a:cs typeface="Verdana" charset="0"/>
              </a:defRPr>
            </a:lvl4pPr>
            <a:lvl5pPr>
              <a:defRPr lang="en-US" sz="1400" i="1" dirty="0">
                <a:solidFill>
                  <a:schemeClr val="bg2">
                    <a:lumMod val="50000"/>
                  </a:schemeClr>
                </a:solidFill>
                <a:latin typeface="Verdana" charset="0"/>
                <a:ea typeface="Verdana" charset="0"/>
                <a:cs typeface="Verdana" charset="0"/>
              </a:defRPr>
            </a:lvl5pPr>
          </a:lstStyle>
          <a:p>
            <a:pPr marL="285750" lvl="0" indent="-177750">
              <a:lnSpc>
                <a:spcPts val="800"/>
              </a:lnSpc>
              <a:spcBef>
                <a:spcPts val="500"/>
              </a:spcBef>
              <a:buClr>
                <a:schemeClr val="bg2">
                  <a:lumMod val="25000"/>
                </a:schemeClr>
              </a:buClr>
              <a:buSzPct val="130000"/>
              <a:buFont typeface="Arial" charset="0"/>
            </a:pPr>
            <a:r>
              <a:rPr lang="en-US" dirty="0"/>
              <a:t>Click to edit Master text styles</a:t>
            </a:r>
          </a:p>
          <a:p>
            <a:pPr marL="0" lvl="0" indent="0" algn="ctr">
              <a:buNone/>
            </a:pPr>
            <a:r>
              <a:rPr lang="en-US" dirty="0"/>
              <a:t>Second level</a:t>
            </a:r>
          </a:p>
          <a:p>
            <a:pPr marL="457200" lvl="1" indent="0" algn="ctr">
              <a:buNone/>
            </a:pPr>
            <a:r>
              <a:rPr lang="en-US" dirty="0"/>
              <a:t>Third level</a:t>
            </a:r>
          </a:p>
          <a:p>
            <a:pPr marL="914400" lvl="2" indent="0" algn="ctr">
              <a:buNone/>
            </a:pPr>
            <a:r>
              <a:rPr lang="en-US" dirty="0"/>
              <a:t>Fourth level</a:t>
            </a:r>
          </a:p>
          <a:p>
            <a:pPr marL="1371600" lvl="3" indent="0" algn="ctr">
              <a:buNone/>
            </a:pPr>
            <a:r>
              <a:rPr lang="en-US" dirty="0"/>
              <a:t>Fifth level</a:t>
            </a:r>
          </a:p>
        </p:txBody>
      </p:sp>
      <p:sp>
        <p:nvSpPr>
          <p:cNvPr id="15" name="Title 1"/>
          <p:cNvSpPr>
            <a:spLocks noGrp="1"/>
          </p:cNvSpPr>
          <p:nvPr>
            <p:ph type="title"/>
          </p:nvPr>
        </p:nvSpPr>
        <p:spPr>
          <a:xfrm>
            <a:off x="712573" y="733368"/>
            <a:ext cx="5894832" cy="864778"/>
          </a:xfrm>
        </p:spPr>
        <p:txBody>
          <a:bodyPr vert="horz" lIns="91440" tIns="45720" rIns="91440" bIns="45720" rtlCol="0" anchor="ctr">
            <a:normAutofit/>
          </a:bodyPr>
          <a:lstStyle>
            <a:lvl1pPr>
              <a:defRPr lang="en-US" sz="2400" b="1" i="0" baseline="0">
                <a:solidFill>
                  <a:srgbClr val="33AB7E"/>
                </a:solidFill>
                <a:latin typeface="Georgia" charset="0"/>
              </a:defRPr>
            </a:lvl1pPr>
          </a:lstStyle>
          <a:p>
            <a:pPr lvl="0"/>
            <a:r>
              <a:rPr lang="en-US" dirty="0"/>
              <a:t>Click to edit Master title style</a:t>
            </a:r>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5" name="Date Placeholder 24"/>
          <p:cNvSpPr>
            <a:spLocks noGrp="1"/>
          </p:cNvSpPr>
          <p:nvPr>
            <p:ph type="dt" sz="half" idx="16"/>
          </p:nvPr>
        </p:nvSpPr>
        <p:spPr/>
        <p:txBody>
          <a:bodyPr/>
          <a:lstStyle/>
          <a:p>
            <a:fld id="{9E51CCC7-8A35-1440-AC69-EB0921DF91EC}" type="datetime1">
              <a:rPr lang="en-US" smtClean="0"/>
              <a:t>6/30/2020</a:t>
            </a:fld>
            <a:endParaRPr lang="en-US" dirty="0"/>
          </a:p>
        </p:txBody>
      </p:sp>
      <p:sp>
        <p:nvSpPr>
          <p:cNvPr id="26" name="Footer Placeholder 25"/>
          <p:cNvSpPr>
            <a:spLocks noGrp="1"/>
          </p:cNvSpPr>
          <p:nvPr>
            <p:ph type="ftr" sz="quarter" idx="17"/>
          </p:nvPr>
        </p:nvSpPr>
        <p:spPr/>
        <p:txBody>
          <a:bodyPr/>
          <a:lstStyle/>
          <a:p>
            <a:endParaRPr lang="en-US" dirty="0"/>
          </a:p>
        </p:txBody>
      </p:sp>
      <p:sp>
        <p:nvSpPr>
          <p:cNvPr id="27" name="Slide Number Placeholder 26"/>
          <p:cNvSpPr>
            <a:spLocks noGrp="1"/>
          </p:cNvSpPr>
          <p:nvPr>
            <p:ph type="sldNum" sz="quarter" idx="18"/>
          </p:nvPr>
        </p:nvSpPr>
        <p:spPr/>
        <p:txBody>
          <a:bodyPr/>
          <a:lstStyle>
            <a:lvl1pPr>
              <a:defRPr sz="1100" b="1" i="1">
                <a:solidFill>
                  <a:schemeClr val="bg1"/>
                </a:solidFill>
                <a:latin typeface="Verdana" charset="0"/>
                <a:ea typeface="Verdana" charset="0"/>
                <a:cs typeface="Verdana" charset="0"/>
              </a:defRPr>
            </a:lvl1pPr>
          </a:lstStyle>
          <a:p>
            <a:fld id="{6E9F442E-095D-414B-A3C1-4D7C903EC540}" type="slidenum">
              <a:rPr lang="en-US" smtClean="0"/>
              <a:pPr/>
              <a:t>‹#›</a:t>
            </a:fld>
            <a:endParaRPr lang="en-US" dirty="0"/>
          </a:p>
        </p:txBody>
      </p:sp>
      <p:pic>
        <p:nvPicPr>
          <p:cNvPr id="17" name="Picture 16"/>
          <p:cNvPicPr>
            <a:picLocks noChangeAspect="1"/>
          </p:cNvPicPr>
          <p:nvPr userDrawn="1"/>
        </p:nvPicPr>
        <p:blipFill>
          <a:blip r:embed="rId3">
            <a:alphaModFix amt="80000"/>
            <a:extLst>
              <a:ext uri="{28A0092B-C50C-407E-A947-70E740481C1C}">
                <a14:useLocalDpi xmlns:a14="http://schemas.microsoft.com/office/drawing/2010/main" val="0"/>
              </a:ext>
            </a:extLst>
          </a:blip>
          <a:stretch>
            <a:fillRect/>
          </a:stretch>
        </p:blipFill>
        <p:spPr>
          <a:xfrm>
            <a:off x="7418614" y="3305629"/>
            <a:ext cx="563072" cy="500508"/>
          </a:xfrm>
          <a:prstGeom prst="rect">
            <a:avLst/>
          </a:prstGeom>
        </p:spPr>
      </p:pic>
      <p:pic>
        <p:nvPicPr>
          <p:cNvPr id="18" name="Picture 17"/>
          <p:cNvPicPr>
            <a:picLocks noChangeAspect="1"/>
          </p:cNvPicPr>
          <p:nvPr userDrawn="1"/>
        </p:nvPicPr>
        <p:blipFill>
          <a:blip r:embed="rId4">
            <a:alphaModFix amt="80000"/>
            <a:extLst>
              <a:ext uri="{28A0092B-C50C-407E-A947-70E740481C1C}">
                <a14:useLocalDpi xmlns:a14="http://schemas.microsoft.com/office/drawing/2010/main" val="0"/>
              </a:ext>
            </a:extLst>
          </a:blip>
          <a:stretch>
            <a:fillRect/>
          </a:stretch>
        </p:blipFill>
        <p:spPr>
          <a:xfrm>
            <a:off x="10430892" y="2874770"/>
            <a:ext cx="541908" cy="481696"/>
          </a:xfrm>
          <a:prstGeom prst="rect">
            <a:avLst/>
          </a:prstGeom>
        </p:spPr>
      </p:pic>
    </p:spTree>
    <p:extLst>
      <p:ext uri="{BB962C8B-B14F-4D97-AF65-F5344CB8AC3E}">
        <p14:creationId xmlns:p14="http://schemas.microsoft.com/office/powerpoint/2010/main" val="42003794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9" name="Rectangle 18"/>
          <p:cNvSpPr/>
          <p:nvPr userDrawn="1"/>
        </p:nvSpPr>
        <p:spPr>
          <a:xfrm>
            <a:off x="0" y="6238567"/>
            <a:ext cx="12200238" cy="619433"/>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icture Placeholder 2"/>
          <p:cNvSpPr>
            <a:spLocks noGrp="1"/>
          </p:cNvSpPr>
          <p:nvPr>
            <p:ph type="pic" idx="13"/>
          </p:nvPr>
        </p:nvSpPr>
        <p:spPr>
          <a:xfrm>
            <a:off x="6071812" y="-32950"/>
            <a:ext cx="6128426" cy="627151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17" name="Picture 16"/>
          <p:cNvPicPr>
            <a:picLocks noChangeAspect="1"/>
          </p:cNvPicPr>
          <p:nvPr userDrawn="1"/>
        </p:nvPicPr>
        <p:blipFill>
          <a:blip r:embed="rId2">
            <a:alphaModFix amt="80000"/>
            <a:extLst>
              <a:ext uri="{28A0092B-C50C-407E-A947-70E740481C1C}">
                <a14:useLocalDpi xmlns:a14="http://schemas.microsoft.com/office/drawing/2010/main" val="0"/>
              </a:ext>
            </a:extLst>
          </a:blip>
          <a:stretch>
            <a:fillRect/>
          </a:stretch>
        </p:blipFill>
        <p:spPr>
          <a:xfrm>
            <a:off x="5781838" y="3360493"/>
            <a:ext cx="563072" cy="500508"/>
          </a:xfrm>
          <a:prstGeom prst="rect">
            <a:avLst/>
          </a:prstGeom>
        </p:spPr>
      </p:pic>
      <p:pic>
        <p:nvPicPr>
          <p:cNvPr id="18" name="Picture 17"/>
          <p:cNvPicPr>
            <a:picLocks noChangeAspect="1"/>
          </p:cNvPicPr>
          <p:nvPr userDrawn="1"/>
        </p:nvPicPr>
        <p:blipFill>
          <a:blip r:embed="rId3">
            <a:alphaModFix amt="80000"/>
            <a:extLst>
              <a:ext uri="{28A0092B-C50C-407E-A947-70E740481C1C}">
                <a14:useLocalDpi xmlns:a14="http://schemas.microsoft.com/office/drawing/2010/main" val="0"/>
              </a:ext>
            </a:extLst>
          </a:blip>
          <a:stretch>
            <a:fillRect/>
          </a:stretch>
        </p:blipFill>
        <p:spPr>
          <a:xfrm>
            <a:off x="5804028" y="2143250"/>
            <a:ext cx="541908" cy="481696"/>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0" name="Content Placeholder 2"/>
          <p:cNvSpPr>
            <a:spLocks noGrp="1"/>
          </p:cNvSpPr>
          <p:nvPr>
            <p:ph idx="15"/>
          </p:nvPr>
        </p:nvSpPr>
        <p:spPr>
          <a:xfrm>
            <a:off x="614311" y="2216918"/>
            <a:ext cx="5091456" cy="1312667"/>
          </a:xfrm>
        </p:spPr>
        <p:txBody>
          <a:bodyPr vert="horz" wrap="square" lIns="108000" tIns="45720" rIns="91440" bIns="45720" rtlCol="0">
            <a:spAutoFit/>
          </a:bodyPr>
          <a:lstStyle>
            <a:lvl1pPr marL="108000" indent="0" algn="l">
              <a:lnSpc>
                <a:spcPct val="100000"/>
              </a:lnSpc>
              <a:buNone/>
              <a:defRPr lang="en-US" sz="1400" b="0" i="0" baseline="0" dirty="0" smtClean="0">
                <a:solidFill>
                  <a:schemeClr val="bg2">
                    <a:lumMod val="25000"/>
                  </a:schemeClr>
                </a:solidFill>
                <a:latin typeface="verdana" charset="0"/>
              </a:defRPr>
            </a:lvl1pPr>
            <a:lvl2pPr algn="l">
              <a:defRPr lang="en-US" sz="1400" i="1" dirty="0" smtClean="0">
                <a:solidFill>
                  <a:schemeClr val="bg2">
                    <a:lumMod val="50000"/>
                  </a:schemeClr>
                </a:solidFill>
                <a:latin typeface="Verdana" charset="0"/>
                <a:ea typeface="Verdana" charset="0"/>
                <a:cs typeface="Verdana" charset="0"/>
              </a:defRPr>
            </a:lvl2pPr>
            <a:lvl3pPr algn="l">
              <a:defRPr lang="en-US" sz="1400" i="1" dirty="0" smtClean="0">
                <a:solidFill>
                  <a:schemeClr val="bg2">
                    <a:lumMod val="50000"/>
                  </a:schemeClr>
                </a:solidFill>
                <a:latin typeface="Verdana" charset="0"/>
                <a:ea typeface="Verdana" charset="0"/>
                <a:cs typeface="Verdana" charset="0"/>
              </a:defRPr>
            </a:lvl3pPr>
            <a:lvl4pPr algn="l">
              <a:defRPr lang="en-US" sz="1400" i="1" dirty="0" smtClean="0">
                <a:solidFill>
                  <a:schemeClr val="bg2">
                    <a:lumMod val="50000"/>
                  </a:schemeClr>
                </a:solidFill>
                <a:latin typeface="Verdana" charset="0"/>
                <a:ea typeface="Verdana" charset="0"/>
                <a:cs typeface="Verdana" charset="0"/>
              </a:defRPr>
            </a:lvl4pPr>
            <a:lvl5pPr>
              <a:defRPr lang="en-US" sz="1400" i="1" dirty="0">
                <a:solidFill>
                  <a:schemeClr val="bg2">
                    <a:lumMod val="50000"/>
                  </a:schemeClr>
                </a:solidFill>
                <a:latin typeface="Verdana" charset="0"/>
                <a:ea typeface="Verdana" charset="0"/>
                <a:cs typeface="Verdana" charset="0"/>
              </a:defRPr>
            </a:lvl5pPr>
          </a:lstStyle>
          <a:p>
            <a:pPr marL="285750" lvl="0" indent="-177750">
              <a:lnSpc>
                <a:spcPts val="800"/>
              </a:lnSpc>
              <a:spcBef>
                <a:spcPts val="500"/>
              </a:spcBef>
              <a:buClr>
                <a:schemeClr val="bg2">
                  <a:lumMod val="25000"/>
                </a:schemeClr>
              </a:buClr>
              <a:buSzPct val="130000"/>
              <a:buFont typeface="Arial" charset="0"/>
            </a:pPr>
            <a:r>
              <a:rPr lang="en-US" dirty="0"/>
              <a:t>Click to edit Master text styles</a:t>
            </a:r>
          </a:p>
          <a:p>
            <a:pPr marL="0" lvl="0" indent="0" algn="ctr">
              <a:buNone/>
            </a:pPr>
            <a:r>
              <a:rPr lang="en-US" dirty="0"/>
              <a:t>Second level</a:t>
            </a:r>
          </a:p>
          <a:p>
            <a:pPr marL="457200" lvl="1" indent="0" algn="ctr">
              <a:buNone/>
            </a:pPr>
            <a:r>
              <a:rPr lang="en-US" dirty="0"/>
              <a:t>Third level</a:t>
            </a:r>
          </a:p>
          <a:p>
            <a:pPr marL="914400" lvl="2" indent="0" algn="ctr">
              <a:buNone/>
            </a:pPr>
            <a:r>
              <a:rPr lang="en-US" dirty="0"/>
              <a:t>Fourth level</a:t>
            </a:r>
          </a:p>
          <a:p>
            <a:pPr marL="1371600" lvl="3" indent="0" algn="ctr">
              <a:buNone/>
            </a:pPr>
            <a:r>
              <a:rPr lang="en-US" dirty="0"/>
              <a:t>Fifth level</a:t>
            </a:r>
          </a:p>
        </p:txBody>
      </p:sp>
      <p:sp>
        <p:nvSpPr>
          <p:cNvPr id="2" name="Date Placeholder 1"/>
          <p:cNvSpPr>
            <a:spLocks noGrp="1"/>
          </p:cNvSpPr>
          <p:nvPr>
            <p:ph type="dt" sz="half" idx="16"/>
          </p:nvPr>
        </p:nvSpPr>
        <p:spPr/>
        <p:txBody>
          <a:bodyPr/>
          <a:lstStyle/>
          <a:p>
            <a:fld id="{744D3905-5480-174B-9D36-FCE62A2E81A7}" type="datetime1">
              <a:rPr lang="en-US" smtClean="0"/>
              <a:t>6/30/2020</a:t>
            </a:fld>
            <a:endParaRPr lang="en-US" dirty="0"/>
          </a:p>
        </p:txBody>
      </p:sp>
      <p:sp>
        <p:nvSpPr>
          <p:cNvPr id="3" name="Footer Placeholder 2"/>
          <p:cNvSpPr>
            <a:spLocks noGrp="1"/>
          </p:cNvSpPr>
          <p:nvPr>
            <p:ph type="ftr" sz="quarter" idx="17"/>
          </p:nvPr>
        </p:nvSpPr>
        <p:spPr/>
        <p:txBody>
          <a:bodyPr/>
          <a:lstStyle/>
          <a:p>
            <a:endParaRPr lang="en-US" dirty="0"/>
          </a:p>
        </p:txBody>
      </p:sp>
      <p:sp>
        <p:nvSpPr>
          <p:cNvPr id="4" name="Slide Number Placeholder 3"/>
          <p:cNvSpPr>
            <a:spLocks noGrp="1"/>
          </p:cNvSpPr>
          <p:nvPr>
            <p:ph type="sldNum" sz="quarter" idx="18"/>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14" name="Title 1">
            <a:extLst>
              <a:ext uri="{FF2B5EF4-FFF2-40B4-BE49-F238E27FC236}">
                <a16:creationId xmlns:a16="http://schemas.microsoft.com/office/drawing/2014/main" id="{795839EF-EE3F-4E4B-9948-E420DC709994}"/>
              </a:ext>
            </a:extLst>
          </p:cNvPr>
          <p:cNvSpPr>
            <a:spLocks noGrp="1"/>
          </p:cNvSpPr>
          <p:nvPr>
            <p:ph type="title"/>
          </p:nvPr>
        </p:nvSpPr>
        <p:spPr>
          <a:xfrm>
            <a:off x="712574" y="733368"/>
            <a:ext cx="4993194" cy="864778"/>
          </a:xfrm>
        </p:spPr>
        <p:txBody>
          <a:bodyPr vert="horz" lIns="91440" tIns="45720" rIns="91440" bIns="45720" rtlCol="0" anchor="ctr">
            <a:normAutofit/>
          </a:bodyPr>
          <a:lstStyle>
            <a:lvl1pPr>
              <a:defRPr lang="en-US" sz="2400" b="1" i="0" baseline="0">
                <a:solidFill>
                  <a:srgbClr val="33AB7E"/>
                </a:solidFill>
                <a:latin typeface="Georgia" charset="0"/>
              </a:defRPr>
            </a:lvl1pPr>
          </a:lstStyle>
          <a:p>
            <a:pPr lvl="0"/>
            <a:r>
              <a:rPr lang="en-US" dirty="0"/>
              <a:t>Click to edit Master title style</a:t>
            </a:r>
          </a:p>
        </p:txBody>
      </p:sp>
    </p:spTree>
    <p:extLst>
      <p:ext uri="{BB962C8B-B14F-4D97-AF65-F5344CB8AC3E}">
        <p14:creationId xmlns:p14="http://schemas.microsoft.com/office/powerpoint/2010/main" val="11814971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19" name="Rectangle 18"/>
          <p:cNvSpPr/>
          <p:nvPr userDrawn="1"/>
        </p:nvSpPr>
        <p:spPr>
          <a:xfrm>
            <a:off x="0" y="6238567"/>
            <a:ext cx="12192000" cy="619433"/>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3" name="Date Placeholder 2"/>
          <p:cNvSpPr>
            <a:spLocks noGrp="1"/>
          </p:cNvSpPr>
          <p:nvPr>
            <p:ph type="dt" sz="half" idx="10"/>
          </p:nvPr>
        </p:nvSpPr>
        <p:spPr/>
        <p:txBody>
          <a:bodyPr/>
          <a:lstStyle/>
          <a:p>
            <a:fld id="{91C22D60-5DA2-524C-AC00-B35D16C841CC}" type="datetime1">
              <a:rPr lang="en-US" smtClean="0"/>
              <a:t>6/30/2020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28155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dirty="0"/>
              <a:t>6/24/2020</a:t>
            </a:r>
          </a:p>
        </p:txBody>
      </p:sp>
      <p:sp>
        <p:nvSpPr>
          <p:cNvPr id="5" name="Footer Placeholder 4"/>
          <p:cNvSpPr>
            <a:spLocks noGrp="1"/>
          </p:cNvSpPr>
          <p:nvPr>
            <p:ph type="ftr" sz="quarter" idx="11"/>
          </p:nvPr>
        </p:nvSpPr>
        <p:spPr/>
        <p:txBody>
          <a:bodyPr/>
          <a:lstStyle/>
          <a:p>
            <a:r>
              <a:rPr lang="en-US" dirty="0"/>
              <a:t>MHP FFS - Version 06.24.20</a:t>
            </a:r>
          </a:p>
        </p:txBody>
      </p:sp>
      <p:sp>
        <p:nvSpPr>
          <p:cNvPr id="6" name="Slide Number Placeholder 5"/>
          <p:cNvSpPr>
            <a:spLocks noGrp="1"/>
          </p:cNvSpPr>
          <p:nvPr>
            <p:ph type="sldNum" sz="quarter" idx="12"/>
          </p:nvPr>
        </p:nvSpPr>
        <p:spPr/>
        <p:txBody>
          <a:bodyPr/>
          <a:lstStyle>
            <a:lvl1pPr>
              <a:defRPr sz="2800"/>
            </a:lvl1pPr>
          </a:lstStyle>
          <a:p>
            <a:fld id="{700861E1-0C85-490F-A709-222B40EEEBBE}" type="slidenum">
              <a:rPr lang="en-US" smtClean="0"/>
              <a:pPr/>
              <a:t>‹#›</a:t>
            </a:fld>
            <a:endParaRPr lang="en-US" dirty="0"/>
          </a:p>
        </p:txBody>
      </p:sp>
    </p:spTree>
    <p:extLst>
      <p:ext uri="{BB962C8B-B14F-4D97-AF65-F5344CB8AC3E}">
        <p14:creationId xmlns:p14="http://schemas.microsoft.com/office/powerpoint/2010/main" val="39995000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0A4461-17FE-664E-8053-D85AA4257E65}"/>
              </a:ext>
            </a:extLst>
          </p:cNvPr>
          <p:cNvPicPr>
            <a:picLocks noChangeAspect="1"/>
          </p:cNvPicPr>
          <p:nvPr userDrawn="1"/>
        </p:nvPicPr>
        <p:blipFill rotWithShape="1">
          <a:blip r:embed="rId2"/>
          <a:srcRect t="4590"/>
          <a:stretch/>
        </p:blipFill>
        <p:spPr>
          <a:xfrm>
            <a:off x="203200" y="0"/>
            <a:ext cx="11805920" cy="6336030"/>
          </a:xfrm>
          <a:prstGeom prst="rect">
            <a:avLst/>
          </a:prstGeom>
        </p:spPr>
      </p:pic>
      <p:pic>
        <p:nvPicPr>
          <p:cNvPr id="40" name="Picture 3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52798" y="5716007"/>
            <a:ext cx="2823335" cy="600038"/>
          </a:xfrm>
          <a:prstGeom prst="rect">
            <a:avLst/>
          </a:prstGeom>
        </p:spPr>
      </p:pic>
      <p:sp>
        <p:nvSpPr>
          <p:cNvPr id="41" name="Date Placeholder 40"/>
          <p:cNvSpPr>
            <a:spLocks noGrp="1"/>
          </p:cNvSpPr>
          <p:nvPr>
            <p:ph type="dt" sz="half" idx="10"/>
          </p:nvPr>
        </p:nvSpPr>
        <p:spPr/>
        <p:txBody>
          <a:bodyPr/>
          <a:lstStyle/>
          <a:p>
            <a:fld id="{01C1D24E-D088-5D49-938F-5F301CFBB26B}" type="datetime1">
              <a:rPr lang="en-US" smtClean="0"/>
              <a:t>6/30/2020</a:t>
            </a:fld>
            <a:endParaRPr lang="en-US" dirty="0"/>
          </a:p>
        </p:txBody>
      </p:sp>
      <p:sp>
        <p:nvSpPr>
          <p:cNvPr id="42" name="Footer Placeholder 41"/>
          <p:cNvSpPr>
            <a:spLocks noGrp="1"/>
          </p:cNvSpPr>
          <p:nvPr>
            <p:ph type="ftr" sz="quarter" idx="11"/>
          </p:nvPr>
        </p:nvSpPr>
        <p:spPr/>
        <p:txBody>
          <a:bodyPr/>
          <a:lstStyle/>
          <a:p>
            <a:endParaRPr lang="en-US" dirty="0"/>
          </a:p>
        </p:txBody>
      </p:sp>
      <p:sp>
        <p:nvSpPr>
          <p:cNvPr id="43" name="Slide Number Placeholder 42"/>
          <p:cNvSpPr>
            <a:spLocks noGrp="1"/>
          </p:cNvSpPr>
          <p:nvPr>
            <p:ph type="sldNum" sz="quarter" idx="12"/>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pic>
        <p:nvPicPr>
          <p:cNvPr id="45" name="Picture 6">
            <a:extLst>
              <a:ext uri="{FF2B5EF4-FFF2-40B4-BE49-F238E27FC236}">
                <a16:creationId xmlns:a16="http://schemas.microsoft.com/office/drawing/2014/main" id="{FDA2364E-2666-4158-B3B6-D3BA88994877}"/>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447" t="9875" r="-1"/>
          <a:stretch/>
        </p:blipFill>
        <p:spPr>
          <a:xfrm>
            <a:off x="1535145" y="5771334"/>
            <a:ext cx="3391530" cy="402046"/>
          </a:xfrm>
          <a:prstGeom prst="rect">
            <a:avLst/>
          </a:prstGeom>
        </p:spPr>
      </p:pic>
      <p:sp>
        <p:nvSpPr>
          <p:cNvPr id="2" name="TextBox 1">
            <a:extLst>
              <a:ext uri="{FF2B5EF4-FFF2-40B4-BE49-F238E27FC236}">
                <a16:creationId xmlns:a16="http://schemas.microsoft.com/office/drawing/2014/main" id="{E87E11C0-43E5-B342-AD1C-9447FE2B69FD}"/>
              </a:ext>
            </a:extLst>
          </p:cNvPr>
          <p:cNvSpPr txBox="1"/>
          <p:nvPr userDrawn="1"/>
        </p:nvSpPr>
        <p:spPr>
          <a:xfrm>
            <a:off x="753035" y="60511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6545960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_text">
    <p:spTree>
      <p:nvGrpSpPr>
        <p:cNvPr id="1" name=""/>
        <p:cNvGrpSpPr/>
        <p:nvPr/>
      </p:nvGrpSpPr>
      <p:grpSpPr>
        <a:xfrm>
          <a:off x="0" y="0"/>
          <a:ext cx="0" cy="0"/>
          <a:chOff x="0" y="0"/>
          <a:chExt cx="0" cy="0"/>
        </a:xfrm>
      </p:grpSpPr>
      <p:sp>
        <p:nvSpPr>
          <p:cNvPr id="41" name="Date Placeholder 40"/>
          <p:cNvSpPr>
            <a:spLocks noGrp="1"/>
          </p:cNvSpPr>
          <p:nvPr>
            <p:ph type="dt" sz="half" idx="10"/>
          </p:nvPr>
        </p:nvSpPr>
        <p:spPr/>
        <p:txBody>
          <a:bodyPr/>
          <a:lstStyle/>
          <a:p>
            <a:fld id="{01C1D24E-D088-5D49-938F-5F301CFBB26B}" type="datetime1">
              <a:rPr lang="en-US" smtClean="0"/>
              <a:t>6/30/2020</a:t>
            </a:fld>
            <a:endParaRPr lang="en-US" dirty="0"/>
          </a:p>
        </p:txBody>
      </p:sp>
      <p:sp>
        <p:nvSpPr>
          <p:cNvPr id="42" name="Footer Placeholder 41"/>
          <p:cNvSpPr>
            <a:spLocks noGrp="1"/>
          </p:cNvSpPr>
          <p:nvPr>
            <p:ph type="ftr" sz="quarter" idx="11"/>
          </p:nvPr>
        </p:nvSpPr>
        <p:spPr/>
        <p:txBody>
          <a:bodyPr/>
          <a:lstStyle/>
          <a:p>
            <a:endParaRPr lang="en-US" dirty="0"/>
          </a:p>
        </p:txBody>
      </p:sp>
      <p:sp>
        <p:nvSpPr>
          <p:cNvPr id="43" name="Slide Number Placeholder 42"/>
          <p:cNvSpPr>
            <a:spLocks noGrp="1"/>
          </p:cNvSpPr>
          <p:nvPr>
            <p:ph type="sldNum" sz="quarter" idx="12"/>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2" name="TextBox 1">
            <a:extLst>
              <a:ext uri="{FF2B5EF4-FFF2-40B4-BE49-F238E27FC236}">
                <a16:creationId xmlns:a16="http://schemas.microsoft.com/office/drawing/2014/main" id="{E87E11C0-43E5-B342-AD1C-9447FE2B69FD}"/>
              </a:ext>
            </a:extLst>
          </p:cNvPr>
          <p:cNvSpPr txBox="1"/>
          <p:nvPr userDrawn="1"/>
        </p:nvSpPr>
        <p:spPr>
          <a:xfrm>
            <a:off x="753035" y="605118"/>
            <a:ext cx="184731" cy="369332"/>
          </a:xfrm>
          <a:prstGeom prst="rect">
            <a:avLst/>
          </a:prstGeom>
          <a:noFill/>
        </p:spPr>
        <p:txBody>
          <a:bodyPr wrap="none" rtlCol="0">
            <a:spAutoFit/>
          </a:bodyPr>
          <a:lstStyle/>
          <a:p>
            <a:endParaRPr lang="en-US" dirty="0"/>
          </a:p>
        </p:txBody>
      </p:sp>
      <p:pic>
        <p:nvPicPr>
          <p:cNvPr id="3" name="Picture 2">
            <a:extLst>
              <a:ext uri="{FF2B5EF4-FFF2-40B4-BE49-F238E27FC236}">
                <a16:creationId xmlns:a16="http://schemas.microsoft.com/office/drawing/2014/main" id="{0C1C1836-93C7-8A48-8F28-9A973927FC66}"/>
              </a:ext>
            </a:extLst>
          </p:cNvPr>
          <p:cNvPicPr>
            <a:picLocks noChangeAspect="1"/>
          </p:cNvPicPr>
          <p:nvPr userDrawn="1"/>
        </p:nvPicPr>
        <p:blipFill>
          <a:blip r:embed="rId2"/>
          <a:stretch>
            <a:fillRect/>
          </a:stretch>
        </p:blipFill>
        <p:spPr>
          <a:xfrm>
            <a:off x="4600269" y="5507605"/>
            <a:ext cx="2991460" cy="831131"/>
          </a:xfrm>
          <a:prstGeom prst="rect">
            <a:avLst/>
          </a:prstGeom>
        </p:spPr>
      </p:pic>
      <p:sp>
        <p:nvSpPr>
          <p:cNvPr id="12" name="Title 6">
            <a:extLst>
              <a:ext uri="{FF2B5EF4-FFF2-40B4-BE49-F238E27FC236}">
                <a16:creationId xmlns:a16="http://schemas.microsoft.com/office/drawing/2014/main" id="{EDBC0A48-D6D4-FF45-AF26-B44FBA7B9CEC}"/>
              </a:ext>
            </a:extLst>
          </p:cNvPr>
          <p:cNvSpPr>
            <a:spLocks noGrp="1"/>
          </p:cNvSpPr>
          <p:nvPr>
            <p:ph type="title"/>
          </p:nvPr>
        </p:nvSpPr>
        <p:spPr>
          <a:xfrm>
            <a:off x="2857499" y="3033255"/>
            <a:ext cx="6477000" cy="658020"/>
          </a:xfrm>
        </p:spPr>
        <p:txBody>
          <a:bodyPr anchor="t" anchorCtr="0">
            <a:noAutofit/>
          </a:bodyPr>
          <a:lstStyle>
            <a:lvl1pPr algn="ctr">
              <a:defRPr sz="2000" b="0" i="0">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pic>
        <p:nvPicPr>
          <p:cNvPr id="13" name="Picture 12">
            <a:extLst>
              <a:ext uri="{FF2B5EF4-FFF2-40B4-BE49-F238E27FC236}">
                <a16:creationId xmlns:a16="http://schemas.microsoft.com/office/drawing/2014/main" id="{1E5357DD-4F17-B242-9EE5-72BB0171FC0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17229" y="1942166"/>
            <a:ext cx="3757540" cy="798584"/>
          </a:xfrm>
          <a:prstGeom prst="rect">
            <a:avLst/>
          </a:prstGeom>
        </p:spPr>
      </p:pic>
    </p:spTree>
    <p:extLst>
      <p:ext uri="{BB962C8B-B14F-4D97-AF65-F5344CB8AC3E}">
        <p14:creationId xmlns:p14="http://schemas.microsoft.com/office/powerpoint/2010/main" val="27674555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ue_Cover Slide">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2E49218A-6992-4647-B656-5F7D6D67A6AA}"/>
              </a:ext>
            </a:extLst>
          </p:cNvPr>
          <p:cNvSpPr/>
          <p:nvPr userDrawn="1"/>
        </p:nvSpPr>
        <p:spPr>
          <a:xfrm>
            <a:off x="2794000" y="1054100"/>
            <a:ext cx="9398000" cy="3721100"/>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973034" y="1402240"/>
            <a:ext cx="7307943" cy="523220"/>
          </a:xfrm>
        </p:spPr>
        <p:txBody>
          <a:bodyPr wrap="square" anchor="t">
            <a:spAutoFit/>
          </a:bodyPr>
          <a:lstStyle>
            <a:lvl1pPr algn="l">
              <a:lnSpc>
                <a:spcPct val="100000"/>
              </a:lnSpc>
              <a:defRPr sz="2800" b="1" i="0" baseline="0">
                <a:solidFill>
                  <a:schemeClr val="bg1"/>
                </a:solidFill>
                <a:latin typeface="Georgia" charset="0"/>
              </a:defRPr>
            </a:lvl1pPr>
          </a:lstStyle>
          <a:p>
            <a:r>
              <a:rPr lang="en-US" dirty="0"/>
              <a:t>Click to edit Master title style</a:t>
            </a:r>
          </a:p>
        </p:txBody>
      </p:sp>
      <p:sp>
        <p:nvSpPr>
          <p:cNvPr id="3" name="Subtitle 2"/>
          <p:cNvSpPr>
            <a:spLocks noGrp="1"/>
          </p:cNvSpPr>
          <p:nvPr>
            <p:ph type="subTitle" idx="1"/>
          </p:nvPr>
        </p:nvSpPr>
        <p:spPr>
          <a:xfrm>
            <a:off x="3019127" y="3597007"/>
            <a:ext cx="7307943" cy="348813"/>
          </a:xfrm>
        </p:spPr>
        <p:txBody>
          <a:bodyPr>
            <a:spAutoFit/>
          </a:bodyPr>
          <a:lstStyle>
            <a:lvl1pPr marL="0" indent="0" algn="l">
              <a:lnSpc>
                <a:spcPts val="2000"/>
              </a:lnSpc>
              <a:buNone/>
              <a:defRPr sz="1200" b="0" i="0" baseline="0">
                <a:solidFill>
                  <a:schemeClr val="bg1"/>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0" name="Straight Connector 9"/>
          <p:cNvCxnSpPr/>
          <p:nvPr userDrawn="1"/>
        </p:nvCxnSpPr>
        <p:spPr>
          <a:xfrm>
            <a:off x="3149027" y="3282046"/>
            <a:ext cx="18142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73034" y="6309855"/>
            <a:ext cx="3175360" cy="411620"/>
          </a:xfrm>
          <a:prstGeom prst="rect">
            <a:avLst/>
          </a:prstGeom>
        </p:spPr>
      </p:pic>
      <p:sp>
        <p:nvSpPr>
          <p:cNvPr id="26" name="Date Placeholder 25"/>
          <p:cNvSpPr>
            <a:spLocks noGrp="1"/>
          </p:cNvSpPr>
          <p:nvPr>
            <p:ph type="dt" sz="half" idx="10"/>
          </p:nvPr>
        </p:nvSpPr>
        <p:spPr/>
        <p:txBody>
          <a:bodyPr/>
          <a:lstStyle/>
          <a:p>
            <a:fld id="{677D2188-8BB8-5C49-BBE6-66640E2D66B4}" type="datetime1">
              <a:rPr lang="en-US" smtClean="0"/>
              <a:t>6/30/2020</a:t>
            </a:fld>
            <a:endParaRPr lang="en-US" dirty="0"/>
          </a:p>
        </p:txBody>
      </p:sp>
      <p:sp>
        <p:nvSpPr>
          <p:cNvPr id="27" name="Footer Placeholder 26"/>
          <p:cNvSpPr>
            <a:spLocks noGrp="1"/>
          </p:cNvSpPr>
          <p:nvPr>
            <p:ph type="ftr" sz="quarter" idx="11"/>
          </p:nvPr>
        </p:nvSpPr>
        <p:spPr/>
        <p:txBody>
          <a:bodyPr/>
          <a:lstStyle/>
          <a:p>
            <a:endParaRPr lang="en-US" dirty="0"/>
          </a:p>
        </p:txBody>
      </p:sp>
      <p:sp>
        <p:nvSpPr>
          <p:cNvPr id="28" name="Slide Number Placeholder 27"/>
          <p:cNvSpPr>
            <a:spLocks noGrp="1"/>
          </p:cNvSpPr>
          <p:nvPr>
            <p:ph type="sldNum" sz="quarter" idx="12"/>
          </p:nvPr>
        </p:nvSpPr>
        <p:spPr/>
        <p:txBody>
          <a:bodyPr/>
          <a:lstStyle/>
          <a:p>
            <a:fld id="{6E9F442E-095D-414B-A3C1-4D7C903EC540}" type="slidenum">
              <a:rPr lang="en-US" smtClean="0"/>
              <a:t>‹#›</a:t>
            </a:fld>
            <a:endParaRPr lang="en-US" dirty="0"/>
          </a:p>
        </p:txBody>
      </p:sp>
      <p:pic>
        <p:nvPicPr>
          <p:cNvPr id="12" name="Picture 15">
            <a:extLst>
              <a:ext uri="{FF2B5EF4-FFF2-40B4-BE49-F238E27FC236}">
                <a16:creationId xmlns:a16="http://schemas.microsoft.com/office/drawing/2014/main" id="{2427F4E9-0592-4B06-AE24-D8E66BE452FA}"/>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20845" y="6305610"/>
            <a:ext cx="3564556" cy="415865"/>
          </a:xfrm>
          <a:prstGeom prst="rect">
            <a:avLst/>
          </a:prstGeom>
        </p:spPr>
      </p:pic>
      <p:pic>
        <p:nvPicPr>
          <p:cNvPr id="5" name="Picture 4">
            <a:extLst>
              <a:ext uri="{FF2B5EF4-FFF2-40B4-BE49-F238E27FC236}">
                <a16:creationId xmlns:a16="http://schemas.microsoft.com/office/drawing/2014/main" id="{5BC507C8-89D7-DB40-91F9-27F61D33F59D}"/>
              </a:ext>
            </a:extLst>
          </p:cNvPr>
          <p:cNvPicPr>
            <a:picLocks noChangeAspect="1"/>
          </p:cNvPicPr>
          <p:nvPr userDrawn="1"/>
        </p:nvPicPr>
        <p:blipFill>
          <a:blip r:embed="rId6"/>
          <a:stretch>
            <a:fillRect/>
          </a:stretch>
        </p:blipFill>
        <p:spPr>
          <a:xfrm>
            <a:off x="914010" y="1298196"/>
            <a:ext cx="1131197" cy="566540"/>
          </a:xfrm>
          <a:prstGeom prst="rect">
            <a:avLst/>
          </a:prstGeom>
        </p:spPr>
      </p:pic>
    </p:spTree>
    <p:extLst>
      <p:ext uri="{BB962C8B-B14F-4D97-AF65-F5344CB8AC3E}">
        <p14:creationId xmlns:p14="http://schemas.microsoft.com/office/powerpoint/2010/main" val="9891117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ver Slide 2">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2E49218A-6992-4647-B656-5F7D6D67A6AA}"/>
              </a:ext>
            </a:extLst>
          </p:cNvPr>
          <p:cNvSpPr/>
          <p:nvPr userDrawn="1"/>
        </p:nvSpPr>
        <p:spPr>
          <a:xfrm>
            <a:off x="0" y="-1"/>
            <a:ext cx="12192000" cy="6129867"/>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973034" y="1402240"/>
            <a:ext cx="7307943" cy="523220"/>
          </a:xfrm>
        </p:spPr>
        <p:txBody>
          <a:bodyPr wrap="square" anchor="t">
            <a:spAutoFit/>
          </a:bodyPr>
          <a:lstStyle>
            <a:lvl1pPr algn="l">
              <a:lnSpc>
                <a:spcPct val="100000"/>
              </a:lnSpc>
              <a:defRPr sz="2800" b="1" i="0" baseline="0">
                <a:solidFill>
                  <a:schemeClr val="bg1"/>
                </a:solidFill>
                <a:latin typeface="Georgia" charset="0"/>
              </a:defRPr>
            </a:lvl1pPr>
          </a:lstStyle>
          <a:p>
            <a:r>
              <a:rPr lang="en-US" dirty="0"/>
              <a:t>Click to edit Master title style</a:t>
            </a:r>
          </a:p>
        </p:txBody>
      </p:sp>
      <p:sp>
        <p:nvSpPr>
          <p:cNvPr id="3" name="Subtitle 2"/>
          <p:cNvSpPr>
            <a:spLocks noGrp="1"/>
          </p:cNvSpPr>
          <p:nvPr>
            <p:ph type="subTitle" idx="1"/>
          </p:nvPr>
        </p:nvSpPr>
        <p:spPr>
          <a:xfrm>
            <a:off x="3019127" y="3597007"/>
            <a:ext cx="7307943" cy="348813"/>
          </a:xfrm>
        </p:spPr>
        <p:txBody>
          <a:bodyPr>
            <a:spAutoFit/>
          </a:bodyPr>
          <a:lstStyle>
            <a:lvl1pPr marL="0" indent="0" algn="l">
              <a:lnSpc>
                <a:spcPts val="2000"/>
              </a:lnSpc>
              <a:buNone/>
              <a:defRPr sz="1200" b="0" i="0" baseline="0">
                <a:solidFill>
                  <a:schemeClr val="bg1"/>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0" name="Straight Connector 9"/>
          <p:cNvCxnSpPr/>
          <p:nvPr userDrawn="1"/>
        </p:nvCxnSpPr>
        <p:spPr>
          <a:xfrm>
            <a:off x="3149027" y="3282046"/>
            <a:ext cx="18142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73034" y="6309855"/>
            <a:ext cx="3175360" cy="411620"/>
          </a:xfrm>
          <a:prstGeom prst="rect">
            <a:avLst/>
          </a:prstGeom>
        </p:spPr>
      </p:pic>
      <p:sp>
        <p:nvSpPr>
          <p:cNvPr id="26" name="Date Placeholder 25"/>
          <p:cNvSpPr>
            <a:spLocks noGrp="1"/>
          </p:cNvSpPr>
          <p:nvPr>
            <p:ph type="dt" sz="half" idx="10"/>
          </p:nvPr>
        </p:nvSpPr>
        <p:spPr/>
        <p:txBody>
          <a:bodyPr/>
          <a:lstStyle/>
          <a:p>
            <a:fld id="{677D2188-8BB8-5C49-BBE6-66640E2D66B4}" type="datetime1">
              <a:rPr lang="en-US" smtClean="0"/>
              <a:t>6/30/2020</a:t>
            </a:fld>
            <a:endParaRPr lang="en-US" dirty="0"/>
          </a:p>
        </p:txBody>
      </p:sp>
      <p:sp>
        <p:nvSpPr>
          <p:cNvPr id="27" name="Footer Placeholder 26"/>
          <p:cNvSpPr>
            <a:spLocks noGrp="1"/>
          </p:cNvSpPr>
          <p:nvPr>
            <p:ph type="ftr" sz="quarter" idx="11"/>
          </p:nvPr>
        </p:nvSpPr>
        <p:spPr/>
        <p:txBody>
          <a:bodyPr/>
          <a:lstStyle/>
          <a:p>
            <a:endParaRPr lang="en-US" dirty="0"/>
          </a:p>
        </p:txBody>
      </p:sp>
      <p:sp>
        <p:nvSpPr>
          <p:cNvPr id="28" name="Slide Number Placeholder 27"/>
          <p:cNvSpPr>
            <a:spLocks noGrp="1"/>
          </p:cNvSpPr>
          <p:nvPr>
            <p:ph type="sldNum" sz="quarter" idx="12"/>
          </p:nvPr>
        </p:nvSpPr>
        <p:spPr/>
        <p:txBody>
          <a:bodyPr/>
          <a:lstStyle/>
          <a:p>
            <a:fld id="{6E9F442E-095D-414B-A3C1-4D7C903EC540}" type="slidenum">
              <a:rPr lang="en-US" smtClean="0"/>
              <a:t>‹#›</a:t>
            </a:fld>
            <a:endParaRPr lang="en-US" dirty="0"/>
          </a:p>
        </p:txBody>
      </p:sp>
      <p:pic>
        <p:nvPicPr>
          <p:cNvPr id="12" name="Picture 15">
            <a:extLst>
              <a:ext uri="{FF2B5EF4-FFF2-40B4-BE49-F238E27FC236}">
                <a16:creationId xmlns:a16="http://schemas.microsoft.com/office/drawing/2014/main" id="{2427F4E9-0592-4B06-AE24-D8E66BE452FA}"/>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20845" y="6305610"/>
            <a:ext cx="3564556" cy="415865"/>
          </a:xfrm>
          <a:prstGeom prst="rect">
            <a:avLst/>
          </a:prstGeom>
        </p:spPr>
      </p:pic>
      <p:pic>
        <p:nvPicPr>
          <p:cNvPr id="5" name="Picture 4">
            <a:extLst>
              <a:ext uri="{FF2B5EF4-FFF2-40B4-BE49-F238E27FC236}">
                <a16:creationId xmlns:a16="http://schemas.microsoft.com/office/drawing/2014/main" id="{FB8AFA73-E847-CB41-BFF4-E56915AB17A3}"/>
              </a:ext>
            </a:extLst>
          </p:cNvPr>
          <p:cNvPicPr>
            <a:picLocks noChangeAspect="1"/>
          </p:cNvPicPr>
          <p:nvPr userDrawn="1"/>
        </p:nvPicPr>
        <p:blipFill>
          <a:blip r:embed="rId6"/>
          <a:stretch>
            <a:fillRect/>
          </a:stretch>
        </p:blipFill>
        <p:spPr>
          <a:xfrm>
            <a:off x="898770" y="1294316"/>
            <a:ext cx="1139236" cy="570566"/>
          </a:xfrm>
          <a:prstGeom prst="rect">
            <a:avLst/>
          </a:prstGeom>
        </p:spPr>
      </p:pic>
    </p:spTree>
    <p:extLst>
      <p:ext uri="{BB962C8B-B14F-4D97-AF65-F5344CB8AC3E}">
        <p14:creationId xmlns:p14="http://schemas.microsoft.com/office/powerpoint/2010/main" val="20712568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Blue_Section Title Page Style 1">
    <p:bg>
      <p:bgPr>
        <a:solidFill>
          <a:schemeClr val="bg1"/>
        </a:soli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73034" y="6309855"/>
            <a:ext cx="3175360" cy="411620"/>
          </a:xfrm>
          <a:prstGeom prst="rect">
            <a:avLst/>
          </a:prstGeom>
        </p:spPr>
      </p:pic>
      <p:pic>
        <p:nvPicPr>
          <p:cNvPr id="15" name="Picture 15">
            <a:extLst>
              <a:ext uri="{FF2B5EF4-FFF2-40B4-BE49-F238E27FC236}">
                <a16:creationId xmlns:a16="http://schemas.microsoft.com/office/drawing/2014/main" id="{2427F4E9-0592-4B06-AE24-D8E66BE452FA}"/>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20845" y="6305610"/>
            <a:ext cx="3564556" cy="415865"/>
          </a:xfrm>
          <a:prstGeom prst="rect">
            <a:avLst/>
          </a:prstGeom>
        </p:spPr>
      </p:pic>
      <p:sp>
        <p:nvSpPr>
          <p:cNvPr id="2" name="Title 1"/>
          <p:cNvSpPr>
            <a:spLocks noGrp="1"/>
          </p:cNvSpPr>
          <p:nvPr>
            <p:ph type="ctrTitle"/>
          </p:nvPr>
        </p:nvSpPr>
        <p:spPr>
          <a:xfrm>
            <a:off x="3016685" y="1350261"/>
            <a:ext cx="7307943" cy="480131"/>
          </a:xfrm>
        </p:spPr>
        <p:txBody>
          <a:bodyPr wrap="square" anchor="t">
            <a:spAutoFit/>
          </a:bodyPr>
          <a:lstStyle>
            <a:lvl1pPr algn="l">
              <a:defRPr sz="2800" b="1" i="0" baseline="0">
                <a:solidFill>
                  <a:srgbClr val="69B3E7"/>
                </a:solidFill>
                <a:latin typeface="Georgia" charset="0"/>
              </a:defRPr>
            </a:lvl1pPr>
          </a:lstStyle>
          <a:p>
            <a:r>
              <a:rPr lang="en-US" dirty="0"/>
              <a:t>Click to edit Master </a:t>
            </a:r>
            <a:r>
              <a:rPr lang="en-US"/>
              <a:t>title style</a:t>
            </a:r>
            <a:endParaRPr lang="en-US" dirty="0"/>
          </a:p>
        </p:txBody>
      </p:sp>
      <p:sp>
        <p:nvSpPr>
          <p:cNvPr id="3" name="Subtitle 2"/>
          <p:cNvSpPr>
            <a:spLocks noGrp="1"/>
          </p:cNvSpPr>
          <p:nvPr>
            <p:ph type="subTitle" idx="1"/>
          </p:nvPr>
        </p:nvSpPr>
        <p:spPr>
          <a:xfrm>
            <a:off x="2973034" y="3059874"/>
            <a:ext cx="7307943" cy="323165"/>
          </a:xfrm>
        </p:spPr>
        <p:txBody>
          <a:bodyPr lIns="108000">
            <a:spAutoFit/>
          </a:bodyPr>
          <a:lstStyle>
            <a:lvl1pPr marL="285750" indent="-177750" algn="l">
              <a:lnSpc>
                <a:spcPts val="1800"/>
              </a:lnSpc>
              <a:spcBef>
                <a:spcPts val="500"/>
              </a:spcBef>
              <a:buClr>
                <a:schemeClr val="bg2">
                  <a:lumMod val="25000"/>
                </a:schemeClr>
              </a:buClr>
              <a:buSzPct val="130000"/>
              <a:buFont typeface="Arial" charset="0"/>
              <a:buChar char="•"/>
              <a:defRPr sz="1200" b="0" i="0" baseline="0">
                <a:solidFill>
                  <a:schemeClr val="bg2">
                    <a:lumMod val="50000"/>
                  </a:schemeClr>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62099" y="1306980"/>
            <a:ext cx="816211" cy="439498"/>
          </a:xfrm>
          <a:prstGeom prst="rect">
            <a:avLst/>
          </a:prstGeom>
        </p:spPr>
      </p:pic>
      <p:sp>
        <p:nvSpPr>
          <p:cNvPr id="22" name="Date Placeholder 23">
            <a:extLst>
              <a:ext uri="{FF2B5EF4-FFF2-40B4-BE49-F238E27FC236}">
                <a16:creationId xmlns:a16="http://schemas.microsoft.com/office/drawing/2014/main" id="{57435674-EC97-49F4-8D73-51D06972DCDF}"/>
              </a:ext>
            </a:extLst>
          </p:cNvPr>
          <p:cNvSpPr>
            <a:spLocks noGrp="1"/>
          </p:cNvSpPr>
          <p:nvPr>
            <p:ph type="dt" sz="half" idx="10"/>
          </p:nvPr>
        </p:nvSpPr>
        <p:spPr>
          <a:xfrm>
            <a:off x="838200" y="6356350"/>
            <a:ext cx="2743200" cy="365125"/>
          </a:xfrm>
        </p:spPr>
        <p:txBody>
          <a:bodyPr/>
          <a:lstStyle/>
          <a:p>
            <a:fld id="{B1C0B1FA-CE00-2141-B1CB-FAE48F73E443}" type="datetime1">
              <a:rPr lang="en-US" smtClean="0"/>
              <a:t>6/30/2020</a:t>
            </a:fld>
            <a:endParaRPr lang="en-US" dirty="0"/>
          </a:p>
        </p:txBody>
      </p:sp>
      <p:sp>
        <p:nvSpPr>
          <p:cNvPr id="23" name="Footer Placeholder 24">
            <a:extLst>
              <a:ext uri="{FF2B5EF4-FFF2-40B4-BE49-F238E27FC236}">
                <a16:creationId xmlns:a16="http://schemas.microsoft.com/office/drawing/2014/main" id="{5EBE0129-467E-4DA7-93CD-E1638C53FB55}"/>
              </a:ext>
            </a:extLst>
          </p:cNvPr>
          <p:cNvSpPr>
            <a:spLocks noGrp="1"/>
          </p:cNvSpPr>
          <p:nvPr>
            <p:ph type="ftr" sz="quarter" idx="11"/>
          </p:nvPr>
        </p:nvSpPr>
        <p:spPr>
          <a:xfrm>
            <a:off x="4038600" y="6356350"/>
            <a:ext cx="4114800" cy="365125"/>
          </a:xfrm>
        </p:spPr>
        <p:txBody>
          <a:bodyPr/>
          <a:lstStyle/>
          <a:p>
            <a:endParaRPr lang="en-US" dirty="0"/>
          </a:p>
        </p:txBody>
      </p:sp>
      <p:sp>
        <p:nvSpPr>
          <p:cNvPr id="24" name="Slide Number Placeholder 25">
            <a:extLst>
              <a:ext uri="{FF2B5EF4-FFF2-40B4-BE49-F238E27FC236}">
                <a16:creationId xmlns:a16="http://schemas.microsoft.com/office/drawing/2014/main" id="{BB1BD3DB-AFF5-45F0-845F-184CA09793B9}"/>
              </a:ext>
            </a:extLst>
          </p:cNvPr>
          <p:cNvSpPr>
            <a:spLocks noGrp="1"/>
          </p:cNvSpPr>
          <p:nvPr>
            <p:ph type="sldNum" sz="quarter" idx="12"/>
          </p:nvPr>
        </p:nvSpPr>
        <p:spPr>
          <a:xfrm>
            <a:off x="8610600" y="6356350"/>
            <a:ext cx="2743200" cy="365125"/>
          </a:xfrm>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pic>
        <p:nvPicPr>
          <p:cNvPr id="12" name="Picture 11">
            <a:extLst>
              <a:ext uri="{FF2B5EF4-FFF2-40B4-BE49-F238E27FC236}">
                <a16:creationId xmlns:a16="http://schemas.microsoft.com/office/drawing/2014/main" id="{DAF192F4-C17A-F845-9D3F-6FABC40C32D9}"/>
              </a:ext>
            </a:extLst>
          </p:cNvPr>
          <p:cNvPicPr>
            <a:picLocks noChangeAspect="1"/>
          </p:cNvPicPr>
          <p:nvPr userDrawn="1"/>
        </p:nvPicPr>
        <p:blipFill>
          <a:blip r:embed="rId7"/>
          <a:stretch>
            <a:fillRect/>
          </a:stretch>
        </p:blipFill>
        <p:spPr>
          <a:xfrm>
            <a:off x="914010" y="1298196"/>
            <a:ext cx="1131197" cy="566540"/>
          </a:xfrm>
          <a:prstGeom prst="rect">
            <a:avLst/>
          </a:prstGeom>
        </p:spPr>
      </p:pic>
    </p:spTree>
    <p:extLst>
      <p:ext uri="{BB962C8B-B14F-4D97-AF65-F5344CB8AC3E}">
        <p14:creationId xmlns:p14="http://schemas.microsoft.com/office/powerpoint/2010/main" val="10215177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Blue_Section Title Page Style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05315" y="1724145"/>
            <a:ext cx="7307943" cy="480131"/>
          </a:xfrm>
        </p:spPr>
        <p:txBody>
          <a:bodyPr wrap="square" anchor="b">
            <a:spAutoFit/>
          </a:bodyPr>
          <a:lstStyle>
            <a:lvl1pPr algn="l">
              <a:defRPr sz="2800" b="1" i="0" baseline="0">
                <a:solidFill>
                  <a:srgbClr val="69B3E7"/>
                </a:solidFill>
                <a:latin typeface="Georgia" charset="0"/>
              </a:defRPr>
            </a:lvl1pPr>
          </a:lstStyle>
          <a:p>
            <a:r>
              <a:rPr lang="en-US" dirty="0"/>
              <a:t>Click to edit Master title style</a:t>
            </a:r>
          </a:p>
        </p:txBody>
      </p:sp>
      <p:sp>
        <p:nvSpPr>
          <p:cNvPr id="3" name="Subtitle 2"/>
          <p:cNvSpPr>
            <a:spLocks noGrp="1"/>
          </p:cNvSpPr>
          <p:nvPr>
            <p:ph type="subTitle" idx="1"/>
          </p:nvPr>
        </p:nvSpPr>
        <p:spPr>
          <a:xfrm>
            <a:off x="2523564" y="3408054"/>
            <a:ext cx="7307943" cy="323165"/>
          </a:xfrm>
        </p:spPr>
        <p:txBody>
          <a:bodyPr lIns="108000">
            <a:spAutoFit/>
          </a:bodyPr>
          <a:lstStyle>
            <a:lvl1pPr marL="285750" indent="-177750" algn="l">
              <a:lnSpc>
                <a:spcPts val="1800"/>
              </a:lnSpc>
              <a:spcBef>
                <a:spcPts val="500"/>
              </a:spcBef>
              <a:buClr>
                <a:schemeClr val="bg2">
                  <a:lumMod val="25000"/>
                </a:schemeClr>
              </a:buClr>
              <a:buSzPct val="130000"/>
              <a:buFont typeface="Arial" charset="0"/>
              <a:buChar char="•"/>
              <a:defRPr sz="1200" b="0" i="0" baseline="0">
                <a:solidFill>
                  <a:schemeClr val="bg2">
                    <a:lumMod val="50000"/>
                  </a:schemeClr>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4">
            <a:extLst>
              <a:ext uri="{FF2B5EF4-FFF2-40B4-BE49-F238E27FC236}">
                <a16:creationId xmlns:a16="http://schemas.microsoft.com/office/drawing/2014/main" id="{9D148482-9DDE-3044-85B1-5FA2A2F100A5}"/>
              </a:ext>
            </a:extLst>
          </p:cNvPr>
          <p:cNvPicPr>
            <a:picLocks noChangeAspect="1"/>
          </p:cNvPicPr>
          <p:nvPr userDrawn="1"/>
        </p:nvPicPr>
        <p:blipFill>
          <a:blip r:embed="rId2"/>
          <a:stretch>
            <a:fillRect/>
          </a:stretch>
        </p:blipFill>
        <p:spPr>
          <a:xfrm>
            <a:off x="1706095" y="1829907"/>
            <a:ext cx="247647" cy="218014"/>
          </a:xfrm>
          <a:prstGeom prst="rect">
            <a:avLst/>
          </a:prstGeom>
        </p:spPr>
      </p:pic>
      <p:pic>
        <p:nvPicPr>
          <p:cNvPr id="7" name="Picture 6">
            <a:extLst>
              <a:ext uri="{FF2B5EF4-FFF2-40B4-BE49-F238E27FC236}">
                <a16:creationId xmlns:a16="http://schemas.microsoft.com/office/drawing/2014/main" id="{C814F4B8-56BB-8A42-8DA3-74DB3B648235}"/>
              </a:ext>
            </a:extLst>
          </p:cNvPr>
          <p:cNvPicPr>
            <a:picLocks noChangeAspect="1"/>
          </p:cNvPicPr>
          <p:nvPr userDrawn="1"/>
        </p:nvPicPr>
        <p:blipFill>
          <a:blip r:embed="rId3"/>
          <a:stretch>
            <a:fillRect/>
          </a:stretch>
        </p:blipFill>
        <p:spPr>
          <a:xfrm rot="16200000">
            <a:off x="1989226" y="1843781"/>
            <a:ext cx="274149" cy="193618"/>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62099" y="1306980"/>
            <a:ext cx="816211" cy="439498"/>
          </a:xfrm>
          <a:prstGeom prst="rect">
            <a:avLst/>
          </a:prstGeom>
        </p:spPr>
      </p:pic>
      <p:sp>
        <p:nvSpPr>
          <p:cNvPr id="19" name="Rectangle 9">
            <a:extLst>
              <a:ext uri="{FF2B5EF4-FFF2-40B4-BE49-F238E27FC236}">
                <a16:creationId xmlns:a16="http://schemas.microsoft.com/office/drawing/2014/main" id="{FACD5E0F-63B2-4700-8ACA-3FCD412EFC8F}"/>
              </a:ext>
            </a:extLst>
          </p:cNvPr>
          <p:cNvSpPr/>
          <p:nvPr userDrawn="1"/>
        </p:nvSpPr>
        <p:spPr>
          <a:xfrm>
            <a:off x="0" y="6238567"/>
            <a:ext cx="12192000" cy="619433"/>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12">
            <a:extLst>
              <a:ext uri="{FF2B5EF4-FFF2-40B4-BE49-F238E27FC236}">
                <a16:creationId xmlns:a16="http://schemas.microsoft.com/office/drawing/2014/main" id="{9419D7B7-6D20-4CB8-94FD-DF93A3A86C6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2" name="Date Placeholder 23">
            <a:extLst>
              <a:ext uri="{FF2B5EF4-FFF2-40B4-BE49-F238E27FC236}">
                <a16:creationId xmlns:a16="http://schemas.microsoft.com/office/drawing/2014/main" id="{57435674-EC97-49F4-8D73-51D06972DCDF}"/>
              </a:ext>
            </a:extLst>
          </p:cNvPr>
          <p:cNvSpPr>
            <a:spLocks noGrp="1"/>
          </p:cNvSpPr>
          <p:nvPr>
            <p:ph type="dt" sz="half" idx="10"/>
          </p:nvPr>
        </p:nvSpPr>
        <p:spPr>
          <a:xfrm>
            <a:off x="838200" y="6356350"/>
            <a:ext cx="2743200" cy="365125"/>
          </a:xfrm>
        </p:spPr>
        <p:txBody>
          <a:bodyPr/>
          <a:lstStyle/>
          <a:p>
            <a:fld id="{B1C0B1FA-CE00-2141-B1CB-FAE48F73E443}" type="datetime1">
              <a:rPr lang="en-US" smtClean="0"/>
              <a:t>6/30/2020</a:t>
            </a:fld>
            <a:endParaRPr lang="en-US" dirty="0"/>
          </a:p>
        </p:txBody>
      </p:sp>
      <p:sp>
        <p:nvSpPr>
          <p:cNvPr id="23" name="Footer Placeholder 24">
            <a:extLst>
              <a:ext uri="{FF2B5EF4-FFF2-40B4-BE49-F238E27FC236}">
                <a16:creationId xmlns:a16="http://schemas.microsoft.com/office/drawing/2014/main" id="{5EBE0129-467E-4DA7-93CD-E1638C53FB55}"/>
              </a:ext>
            </a:extLst>
          </p:cNvPr>
          <p:cNvSpPr>
            <a:spLocks noGrp="1"/>
          </p:cNvSpPr>
          <p:nvPr>
            <p:ph type="ftr" sz="quarter" idx="11"/>
          </p:nvPr>
        </p:nvSpPr>
        <p:spPr>
          <a:xfrm>
            <a:off x="4038600" y="6356350"/>
            <a:ext cx="4114800" cy="365125"/>
          </a:xfrm>
        </p:spPr>
        <p:txBody>
          <a:bodyPr/>
          <a:lstStyle/>
          <a:p>
            <a:endParaRPr lang="en-US" dirty="0"/>
          </a:p>
        </p:txBody>
      </p:sp>
      <p:sp>
        <p:nvSpPr>
          <p:cNvPr id="24" name="Slide Number Placeholder 25">
            <a:extLst>
              <a:ext uri="{FF2B5EF4-FFF2-40B4-BE49-F238E27FC236}">
                <a16:creationId xmlns:a16="http://schemas.microsoft.com/office/drawing/2014/main" id="{BB1BD3DB-AFF5-45F0-845F-184CA09793B9}"/>
              </a:ext>
            </a:extLst>
          </p:cNvPr>
          <p:cNvSpPr>
            <a:spLocks noGrp="1"/>
          </p:cNvSpPr>
          <p:nvPr>
            <p:ph type="sldNum" sz="quarter" idx="12"/>
          </p:nvPr>
        </p:nvSpPr>
        <p:spPr>
          <a:xfrm>
            <a:off x="8610600" y="6356350"/>
            <a:ext cx="2743200" cy="365125"/>
          </a:xfrm>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Tree>
    <p:extLst>
      <p:ext uri="{BB962C8B-B14F-4D97-AF65-F5344CB8AC3E}">
        <p14:creationId xmlns:p14="http://schemas.microsoft.com/office/powerpoint/2010/main" val="14745938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ue_Title and Content">
    <p:spTree>
      <p:nvGrpSpPr>
        <p:cNvPr id="1" name=""/>
        <p:cNvGrpSpPr/>
        <p:nvPr/>
      </p:nvGrpSpPr>
      <p:grpSpPr>
        <a:xfrm>
          <a:off x="0" y="0"/>
          <a:ext cx="0" cy="0"/>
          <a:chOff x="0" y="0"/>
          <a:chExt cx="0" cy="0"/>
        </a:xfrm>
      </p:grpSpPr>
      <p:sp>
        <p:nvSpPr>
          <p:cNvPr id="10" name="Rectangle 9"/>
          <p:cNvSpPr/>
          <p:nvPr userDrawn="1"/>
        </p:nvSpPr>
        <p:spPr>
          <a:xfrm>
            <a:off x="0" y="6238567"/>
            <a:ext cx="12192000" cy="619433"/>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05647" y="2209518"/>
            <a:ext cx="7675110" cy="1291123"/>
          </a:xfrm>
        </p:spPr>
        <p:txBody>
          <a:bodyPr vert="horz" lIns="108000" tIns="45720" rIns="91440" bIns="45720" rtlCol="0">
            <a:spAutoFit/>
          </a:bodyPr>
          <a:lstStyle>
            <a:lvl1pPr indent="97200" algn="l">
              <a:defRPr lang="en-US" sz="1400" b="0" i="0" baseline="0" dirty="0" smtClean="0">
                <a:solidFill>
                  <a:schemeClr val="bg2">
                    <a:lumMod val="25000"/>
                  </a:schemeClr>
                </a:solidFill>
                <a:latin typeface="verdana" charset="0"/>
              </a:defRPr>
            </a:lvl1pPr>
            <a:lvl2pPr algn="l">
              <a:defRPr lang="en-US" sz="1400" i="1" dirty="0" smtClean="0">
                <a:solidFill>
                  <a:schemeClr val="bg2">
                    <a:lumMod val="50000"/>
                  </a:schemeClr>
                </a:solidFill>
                <a:latin typeface="Verdana" charset="0"/>
                <a:ea typeface="Verdana" charset="0"/>
                <a:cs typeface="Verdana" charset="0"/>
              </a:defRPr>
            </a:lvl2pPr>
            <a:lvl3pPr algn="l">
              <a:defRPr lang="en-US" sz="1400" i="1" dirty="0" smtClean="0">
                <a:solidFill>
                  <a:schemeClr val="bg2">
                    <a:lumMod val="50000"/>
                  </a:schemeClr>
                </a:solidFill>
                <a:latin typeface="Verdana" charset="0"/>
                <a:ea typeface="Verdana" charset="0"/>
                <a:cs typeface="Verdana" charset="0"/>
              </a:defRPr>
            </a:lvl3pPr>
            <a:lvl4pPr algn="l">
              <a:defRPr lang="en-US" sz="1400" i="1" dirty="0" smtClean="0">
                <a:solidFill>
                  <a:schemeClr val="bg2">
                    <a:lumMod val="50000"/>
                  </a:schemeClr>
                </a:solidFill>
                <a:latin typeface="Verdana" charset="0"/>
                <a:ea typeface="Verdana" charset="0"/>
                <a:cs typeface="Verdana" charset="0"/>
              </a:defRPr>
            </a:lvl4pPr>
            <a:lvl5pPr>
              <a:defRPr lang="en-US" sz="1400" i="1" dirty="0">
                <a:solidFill>
                  <a:schemeClr val="bg2">
                    <a:lumMod val="50000"/>
                  </a:schemeClr>
                </a:solidFill>
                <a:latin typeface="Verdana" charset="0"/>
                <a:ea typeface="Verdana" charset="0"/>
                <a:cs typeface="Verdana" charset="0"/>
              </a:defRPr>
            </a:lvl5pPr>
          </a:lstStyle>
          <a:p>
            <a:pPr marL="285750" lvl="0" indent="-177750">
              <a:lnSpc>
                <a:spcPts val="800"/>
              </a:lnSpc>
              <a:spcBef>
                <a:spcPts val="500"/>
              </a:spcBef>
              <a:buClr>
                <a:schemeClr val="bg2">
                  <a:lumMod val="25000"/>
                </a:schemeClr>
              </a:buClr>
              <a:buSzPct val="130000"/>
              <a:buFont typeface="Arial" charset="0"/>
            </a:pPr>
            <a:r>
              <a:rPr lang="en-US" dirty="0"/>
              <a:t>Click to edit Master text styles</a:t>
            </a:r>
          </a:p>
          <a:p>
            <a:pPr marL="0" lvl="0" indent="0" algn="ctr">
              <a:buNone/>
            </a:pPr>
            <a:r>
              <a:rPr lang="en-US" dirty="0"/>
              <a:t>Second level</a:t>
            </a:r>
          </a:p>
          <a:p>
            <a:pPr marL="457200" lvl="1" indent="0" algn="ctr">
              <a:buNone/>
            </a:pPr>
            <a:r>
              <a:rPr lang="en-US" dirty="0"/>
              <a:t>Third level</a:t>
            </a:r>
          </a:p>
          <a:p>
            <a:pPr marL="914400" lvl="2" indent="0" algn="ctr">
              <a:buNone/>
            </a:pPr>
            <a:r>
              <a:rPr lang="en-US" dirty="0"/>
              <a:t>Fourth level</a:t>
            </a:r>
          </a:p>
          <a:p>
            <a:pPr marL="1371600" lvl="3" indent="0" algn="ctr">
              <a:buNone/>
            </a:pPr>
            <a:r>
              <a:rPr lang="en-US" dirty="0"/>
              <a:t>Fifth level</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4" name="Date Placeholder 23"/>
          <p:cNvSpPr>
            <a:spLocks noGrp="1"/>
          </p:cNvSpPr>
          <p:nvPr>
            <p:ph type="dt" sz="half" idx="10"/>
          </p:nvPr>
        </p:nvSpPr>
        <p:spPr/>
        <p:txBody>
          <a:bodyPr/>
          <a:lstStyle/>
          <a:p>
            <a:fld id="{B1C0B1FA-CE00-2141-B1CB-FAE48F73E443}" type="datetime1">
              <a:rPr lang="en-US" smtClean="0"/>
              <a:t>6/30/2020</a:t>
            </a:fld>
            <a:endParaRPr lang="en-US" dirty="0"/>
          </a:p>
        </p:txBody>
      </p:sp>
      <p:sp>
        <p:nvSpPr>
          <p:cNvPr id="25" name="Footer Placeholder 24"/>
          <p:cNvSpPr>
            <a:spLocks noGrp="1"/>
          </p:cNvSpPr>
          <p:nvPr>
            <p:ph type="ftr" sz="quarter" idx="11"/>
          </p:nvPr>
        </p:nvSpPr>
        <p:spPr/>
        <p:txBody>
          <a:bodyPr/>
          <a:lstStyle/>
          <a:p>
            <a:endParaRPr lang="en-US" dirty="0"/>
          </a:p>
        </p:txBody>
      </p:sp>
      <p:sp>
        <p:nvSpPr>
          <p:cNvPr id="26" name="Slide Number Placeholder 25"/>
          <p:cNvSpPr>
            <a:spLocks noGrp="1"/>
          </p:cNvSpPr>
          <p:nvPr>
            <p:ph type="sldNum" sz="quarter" idx="12"/>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11" name="Title 1">
            <a:extLst>
              <a:ext uri="{FF2B5EF4-FFF2-40B4-BE49-F238E27FC236}">
                <a16:creationId xmlns:a16="http://schemas.microsoft.com/office/drawing/2014/main" id="{0A2B20B7-EA78-479A-89F8-E944F5C68713}"/>
              </a:ext>
            </a:extLst>
          </p:cNvPr>
          <p:cNvSpPr>
            <a:spLocks noGrp="1"/>
          </p:cNvSpPr>
          <p:nvPr>
            <p:ph type="title"/>
          </p:nvPr>
        </p:nvSpPr>
        <p:spPr>
          <a:xfrm>
            <a:off x="712573" y="733368"/>
            <a:ext cx="5894832" cy="864778"/>
          </a:xfrm>
        </p:spPr>
        <p:txBody>
          <a:bodyPr vert="horz" lIns="91440" tIns="45720" rIns="91440" bIns="45720" rtlCol="0" anchor="ctr">
            <a:normAutofit/>
          </a:bodyPr>
          <a:lstStyle>
            <a:lvl1pPr>
              <a:defRPr lang="en-US" sz="2400" b="1" i="0" baseline="0">
                <a:solidFill>
                  <a:srgbClr val="69B3E7"/>
                </a:solidFill>
                <a:latin typeface="Georgia" charset="0"/>
              </a:defRPr>
            </a:lvl1pPr>
          </a:lstStyle>
          <a:p>
            <a:pPr lvl="0"/>
            <a:r>
              <a:rPr lang="en-US" dirty="0"/>
              <a:t>Click to edit Master title style</a:t>
            </a:r>
          </a:p>
        </p:txBody>
      </p:sp>
    </p:spTree>
    <p:extLst>
      <p:ext uri="{BB962C8B-B14F-4D97-AF65-F5344CB8AC3E}">
        <p14:creationId xmlns:p14="http://schemas.microsoft.com/office/powerpoint/2010/main" val="29857910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ue_Title and Content 2 pics">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7698658" y="1071716"/>
            <a:ext cx="2998839" cy="22810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Picture Placeholder 2"/>
          <p:cNvSpPr>
            <a:spLocks noGrp="1"/>
          </p:cNvSpPr>
          <p:nvPr>
            <p:ph type="pic" idx="14"/>
          </p:nvPr>
        </p:nvSpPr>
        <p:spPr>
          <a:xfrm>
            <a:off x="7698658" y="3362632"/>
            <a:ext cx="2998839" cy="22810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9" name="Rectangle 18"/>
          <p:cNvSpPr/>
          <p:nvPr userDrawn="1"/>
        </p:nvSpPr>
        <p:spPr>
          <a:xfrm>
            <a:off x="0" y="6238567"/>
            <a:ext cx="12192000" cy="619433"/>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ntent Placeholder 2"/>
          <p:cNvSpPr>
            <a:spLocks noGrp="1"/>
          </p:cNvSpPr>
          <p:nvPr>
            <p:ph idx="15"/>
          </p:nvPr>
        </p:nvSpPr>
        <p:spPr>
          <a:xfrm>
            <a:off x="614310" y="2216918"/>
            <a:ext cx="5282321" cy="1312667"/>
          </a:xfrm>
        </p:spPr>
        <p:txBody>
          <a:bodyPr vert="horz" lIns="108000" tIns="45720" rIns="91440" bIns="45720" rtlCol="0">
            <a:spAutoFit/>
          </a:bodyPr>
          <a:lstStyle>
            <a:lvl1pPr marL="108000" indent="0" algn="l">
              <a:lnSpc>
                <a:spcPct val="100000"/>
              </a:lnSpc>
              <a:buNone/>
              <a:defRPr lang="en-US" sz="1400" b="0" i="0" baseline="0" dirty="0" smtClean="0">
                <a:solidFill>
                  <a:schemeClr val="bg2">
                    <a:lumMod val="25000"/>
                  </a:schemeClr>
                </a:solidFill>
                <a:latin typeface="verdana" charset="0"/>
              </a:defRPr>
            </a:lvl1pPr>
            <a:lvl2pPr algn="l">
              <a:defRPr lang="en-US" sz="1400" i="1" dirty="0" smtClean="0">
                <a:solidFill>
                  <a:schemeClr val="bg2">
                    <a:lumMod val="50000"/>
                  </a:schemeClr>
                </a:solidFill>
                <a:latin typeface="Verdana" charset="0"/>
                <a:ea typeface="Verdana" charset="0"/>
                <a:cs typeface="Verdana" charset="0"/>
              </a:defRPr>
            </a:lvl2pPr>
            <a:lvl3pPr algn="l">
              <a:defRPr lang="en-US" sz="1400" i="1" dirty="0" smtClean="0">
                <a:solidFill>
                  <a:schemeClr val="bg2">
                    <a:lumMod val="50000"/>
                  </a:schemeClr>
                </a:solidFill>
                <a:latin typeface="Verdana" charset="0"/>
                <a:ea typeface="Verdana" charset="0"/>
                <a:cs typeface="Verdana" charset="0"/>
              </a:defRPr>
            </a:lvl3pPr>
            <a:lvl4pPr algn="l">
              <a:defRPr lang="en-US" sz="1400" i="1" dirty="0" smtClean="0">
                <a:solidFill>
                  <a:schemeClr val="bg2">
                    <a:lumMod val="50000"/>
                  </a:schemeClr>
                </a:solidFill>
                <a:latin typeface="Verdana" charset="0"/>
                <a:ea typeface="Verdana" charset="0"/>
                <a:cs typeface="Verdana" charset="0"/>
              </a:defRPr>
            </a:lvl4pPr>
            <a:lvl5pPr>
              <a:defRPr lang="en-US" sz="1400" i="1" dirty="0">
                <a:solidFill>
                  <a:schemeClr val="bg2">
                    <a:lumMod val="50000"/>
                  </a:schemeClr>
                </a:solidFill>
                <a:latin typeface="Verdana" charset="0"/>
                <a:ea typeface="Verdana" charset="0"/>
                <a:cs typeface="Verdana" charset="0"/>
              </a:defRPr>
            </a:lvl5pPr>
          </a:lstStyle>
          <a:p>
            <a:pPr marL="285750" lvl="0" indent="-177750">
              <a:lnSpc>
                <a:spcPts val="800"/>
              </a:lnSpc>
              <a:spcBef>
                <a:spcPts val="500"/>
              </a:spcBef>
              <a:buClr>
                <a:schemeClr val="bg2">
                  <a:lumMod val="25000"/>
                </a:schemeClr>
              </a:buClr>
              <a:buSzPct val="130000"/>
              <a:buFont typeface="Arial" charset="0"/>
            </a:pPr>
            <a:r>
              <a:rPr lang="en-US" dirty="0"/>
              <a:t>Click to edit Master text styles</a:t>
            </a:r>
          </a:p>
          <a:p>
            <a:pPr marL="0" lvl="0" indent="0" algn="ctr">
              <a:buNone/>
            </a:pPr>
            <a:r>
              <a:rPr lang="en-US" dirty="0"/>
              <a:t>Second level</a:t>
            </a:r>
          </a:p>
          <a:p>
            <a:pPr marL="457200" lvl="1" indent="0" algn="ctr">
              <a:buNone/>
            </a:pPr>
            <a:r>
              <a:rPr lang="en-US" dirty="0"/>
              <a:t>Third level</a:t>
            </a:r>
          </a:p>
          <a:p>
            <a:pPr marL="914400" lvl="2" indent="0" algn="ctr">
              <a:buNone/>
            </a:pPr>
            <a:r>
              <a:rPr lang="en-US" dirty="0"/>
              <a:t>Fourth level</a:t>
            </a:r>
          </a:p>
          <a:p>
            <a:pPr marL="1371600" lvl="3" indent="0" algn="ctr">
              <a:buNone/>
            </a:pPr>
            <a:r>
              <a:rPr lang="en-US" dirty="0"/>
              <a:t>Fifth level</a:t>
            </a:r>
          </a:p>
        </p:txBody>
      </p:sp>
      <p:sp>
        <p:nvSpPr>
          <p:cNvPr id="15" name="Title 1"/>
          <p:cNvSpPr>
            <a:spLocks noGrp="1"/>
          </p:cNvSpPr>
          <p:nvPr>
            <p:ph type="title"/>
          </p:nvPr>
        </p:nvSpPr>
        <p:spPr>
          <a:xfrm>
            <a:off x="712573" y="733368"/>
            <a:ext cx="5894832" cy="864778"/>
          </a:xfrm>
        </p:spPr>
        <p:txBody>
          <a:bodyPr vert="horz" lIns="91440" tIns="45720" rIns="91440" bIns="45720" rtlCol="0" anchor="ctr">
            <a:normAutofit/>
          </a:bodyPr>
          <a:lstStyle>
            <a:lvl1pPr>
              <a:defRPr lang="en-US" sz="2400" b="1" i="0" baseline="0">
                <a:solidFill>
                  <a:srgbClr val="69B3E7"/>
                </a:solidFill>
                <a:latin typeface="Georgia" charset="0"/>
              </a:defRPr>
            </a:lvl1pPr>
          </a:lstStyle>
          <a:p>
            <a:pPr lvl="0"/>
            <a:r>
              <a:rPr lang="en-US" dirty="0"/>
              <a:t>Click to edit Master title style</a:t>
            </a:r>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5" name="Date Placeholder 24"/>
          <p:cNvSpPr>
            <a:spLocks noGrp="1"/>
          </p:cNvSpPr>
          <p:nvPr>
            <p:ph type="dt" sz="half" idx="16"/>
          </p:nvPr>
        </p:nvSpPr>
        <p:spPr/>
        <p:txBody>
          <a:bodyPr/>
          <a:lstStyle/>
          <a:p>
            <a:fld id="{9E51CCC7-8A35-1440-AC69-EB0921DF91EC}" type="datetime1">
              <a:rPr lang="en-US" smtClean="0"/>
              <a:t>6/30/2020</a:t>
            </a:fld>
            <a:endParaRPr lang="en-US" dirty="0"/>
          </a:p>
        </p:txBody>
      </p:sp>
      <p:sp>
        <p:nvSpPr>
          <p:cNvPr id="26" name="Footer Placeholder 25"/>
          <p:cNvSpPr>
            <a:spLocks noGrp="1"/>
          </p:cNvSpPr>
          <p:nvPr>
            <p:ph type="ftr" sz="quarter" idx="17"/>
          </p:nvPr>
        </p:nvSpPr>
        <p:spPr/>
        <p:txBody>
          <a:bodyPr/>
          <a:lstStyle/>
          <a:p>
            <a:endParaRPr lang="en-US" dirty="0"/>
          </a:p>
        </p:txBody>
      </p:sp>
      <p:sp>
        <p:nvSpPr>
          <p:cNvPr id="27" name="Slide Number Placeholder 26"/>
          <p:cNvSpPr>
            <a:spLocks noGrp="1"/>
          </p:cNvSpPr>
          <p:nvPr>
            <p:ph type="sldNum" sz="quarter" idx="18"/>
          </p:nvPr>
        </p:nvSpPr>
        <p:spPr/>
        <p:txBody>
          <a:bodyPr/>
          <a:lstStyle>
            <a:lvl1pPr>
              <a:defRPr sz="1100" b="1" i="1">
                <a:solidFill>
                  <a:schemeClr val="bg1"/>
                </a:solidFill>
                <a:latin typeface="Verdana" charset="0"/>
                <a:ea typeface="Verdana" charset="0"/>
                <a:cs typeface="Verdana" charset="0"/>
              </a:defRPr>
            </a:lvl1pPr>
          </a:lstStyle>
          <a:p>
            <a:fld id="{6E9F442E-095D-414B-A3C1-4D7C903EC540}" type="slidenum">
              <a:rPr lang="en-US" smtClean="0"/>
              <a:pPr/>
              <a:t>‹#›</a:t>
            </a:fld>
            <a:endParaRPr lang="en-US" dirty="0"/>
          </a:p>
        </p:txBody>
      </p:sp>
      <p:pic>
        <p:nvPicPr>
          <p:cNvPr id="22" name="Picture 21">
            <a:extLst>
              <a:ext uri="{FF2B5EF4-FFF2-40B4-BE49-F238E27FC236}">
                <a16:creationId xmlns:a16="http://schemas.microsoft.com/office/drawing/2014/main" id="{A7CE4469-60CC-744D-BAFB-E58EFBF3AD82}"/>
              </a:ext>
            </a:extLst>
          </p:cNvPr>
          <p:cNvPicPr>
            <a:picLocks noChangeAspect="1"/>
          </p:cNvPicPr>
          <p:nvPr userDrawn="1"/>
        </p:nvPicPr>
        <p:blipFill>
          <a:blip r:embed="rId3">
            <a:alphaModFix amt="80000"/>
          </a:blip>
          <a:stretch>
            <a:fillRect/>
          </a:stretch>
        </p:blipFill>
        <p:spPr>
          <a:xfrm>
            <a:off x="7405388" y="3350044"/>
            <a:ext cx="582625" cy="411480"/>
          </a:xfrm>
          <a:prstGeom prst="rect">
            <a:avLst/>
          </a:prstGeom>
        </p:spPr>
      </p:pic>
      <p:pic>
        <p:nvPicPr>
          <p:cNvPr id="16" name="Picture 15">
            <a:extLst>
              <a:ext uri="{FF2B5EF4-FFF2-40B4-BE49-F238E27FC236}">
                <a16:creationId xmlns:a16="http://schemas.microsoft.com/office/drawing/2014/main" id="{A3B382F0-341A-0048-9444-C560BD487F50}"/>
              </a:ext>
            </a:extLst>
          </p:cNvPr>
          <p:cNvPicPr>
            <a:picLocks noChangeAspect="1"/>
          </p:cNvPicPr>
          <p:nvPr userDrawn="1"/>
        </p:nvPicPr>
        <p:blipFill>
          <a:blip r:embed="rId4">
            <a:alphaModFix/>
          </a:blip>
          <a:stretch>
            <a:fillRect/>
          </a:stretch>
        </p:blipFill>
        <p:spPr>
          <a:xfrm>
            <a:off x="10465002" y="2901336"/>
            <a:ext cx="503685" cy="443415"/>
          </a:xfrm>
          <a:prstGeom prst="rect">
            <a:avLst/>
          </a:prstGeom>
        </p:spPr>
      </p:pic>
    </p:spTree>
    <p:extLst>
      <p:ext uri="{BB962C8B-B14F-4D97-AF65-F5344CB8AC3E}">
        <p14:creationId xmlns:p14="http://schemas.microsoft.com/office/powerpoint/2010/main" val="5226106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ue_Title and Content 1 pic">
    <p:spTree>
      <p:nvGrpSpPr>
        <p:cNvPr id="1" name=""/>
        <p:cNvGrpSpPr/>
        <p:nvPr/>
      </p:nvGrpSpPr>
      <p:grpSpPr>
        <a:xfrm>
          <a:off x="0" y="0"/>
          <a:ext cx="0" cy="0"/>
          <a:chOff x="0" y="0"/>
          <a:chExt cx="0" cy="0"/>
        </a:xfrm>
      </p:grpSpPr>
      <p:sp>
        <p:nvSpPr>
          <p:cNvPr id="19" name="Rectangle 18"/>
          <p:cNvSpPr/>
          <p:nvPr userDrawn="1"/>
        </p:nvSpPr>
        <p:spPr>
          <a:xfrm>
            <a:off x="0" y="6238567"/>
            <a:ext cx="12200238" cy="619433"/>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8" name="Picture Placeholder 2"/>
          <p:cNvSpPr>
            <a:spLocks noGrp="1"/>
          </p:cNvSpPr>
          <p:nvPr>
            <p:ph type="pic" idx="13"/>
          </p:nvPr>
        </p:nvSpPr>
        <p:spPr>
          <a:xfrm>
            <a:off x="6071812" y="-32950"/>
            <a:ext cx="6128426" cy="627151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17" name="Picture 16"/>
          <p:cNvPicPr>
            <a:picLocks noChangeAspect="1"/>
          </p:cNvPicPr>
          <p:nvPr userDrawn="1"/>
        </p:nvPicPr>
        <p:blipFill>
          <a:blip r:embed="rId3"/>
          <a:stretch>
            <a:fillRect/>
          </a:stretch>
        </p:blipFill>
        <p:spPr>
          <a:xfrm>
            <a:off x="5781838" y="3411912"/>
            <a:ext cx="563072" cy="397669"/>
          </a:xfrm>
          <a:prstGeom prst="rect">
            <a:avLst/>
          </a:prstGeom>
        </p:spPr>
      </p:pic>
      <p:pic>
        <p:nvPicPr>
          <p:cNvPr id="18" name="Picture 17"/>
          <p:cNvPicPr>
            <a:picLocks noChangeAspect="1"/>
          </p:cNvPicPr>
          <p:nvPr userDrawn="1"/>
        </p:nvPicPr>
        <p:blipFill>
          <a:blip r:embed="rId4"/>
          <a:stretch>
            <a:fillRect/>
          </a:stretch>
        </p:blipFill>
        <p:spPr>
          <a:xfrm>
            <a:off x="5835778" y="2197130"/>
            <a:ext cx="476122" cy="419150"/>
          </a:xfrm>
          <a:prstGeom prst="rect">
            <a:avLst/>
          </a:prstGeom>
        </p:spPr>
      </p:pic>
      <p:sp>
        <p:nvSpPr>
          <p:cNvPr id="20" name="Content Placeholder 2"/>
          <p:cNvSpPr>
            <a:spLocks noGrp="1"/>
          </p:cNvSpPr>
          <p:nvPr>
            <p:ph idx="15"/>
          </p:nvPr>
        </p:nvSpPr>
        <p:spPr>
          <a:xfrm>
            <a:off x="614311" y="2216918"/>
            <a:ext cx="5091456" cy="1312667"/>
          </a:xfrm>
        </p:spPr>
        <p:txBody>
          <a:bodyPr vert="horz" wrap="square" lIns="108000" tIns="45720" rIns="91440" bIns="45720" rtlCol="0">
            <a:spAutoFit/>
          </a:bodyPr>
          <a:lstStyle>
            <a:lvl1pPr marL="108000" indent="0" algn="l">
              <a:lnSpc>
                <a:spcPct val="100000"/>
              </a:lnSpc>
              <a:buNone/>
              <a:defRPr lang="en-US" sz="1400" b="0" i="0" baseline="0" dirty="0" smtClean="0">
                <a:solidFill>
                  <a:schemeClr val="bg2">
                    <a:lumMod val="25000"/>
                  </a:schemeClr>
                </a:solidFill>
                <a:latin typeface="verdana" charset="0"/>
              </a:defRPr>
            </a:lvl1pPr>
            <a:lvl2pPr algn="l">
              <a:defRPr lang="en-US" sz="1400" i="1" dirty="0" smtClean="0">
                <a:solidFill>
                  <a:schemeClr val="bg2">
                    <a:lumMod val="50000"/>
                  </a:schemeClr>
                </a:solidFill>
                <a:latin typeface="Verdana" charset="0"/>
                <a:ea typeface="Verdana" charset="0"/>
                <a:cs typeface="Verdana" charset="0"/>
              </a:defRPr>
            </a:lvl2pPr>
            <a:lvl3pPr algn="l">
              <a:defRPr lang="en-US" sz="1400" i="1" dirty="0" smtClean="0">
                <a:solidFill>
                  <a:schemeClr val="bg2">
                    <a:lumMod val="50000"/>
                  </a:schemeClr>
                </a:solidFill>
                <a:latin typeface="Verdana" charset="0"/>
                <a:ea typeface="Verdana" charset="0"/>
                <a:cs typeface="Verdana" charset="0"/>
              </a:defRPr>
            </a:lvl3pPr>
            <a:lvl4pPr algn="l">
              <a:defRPr lang="en-US" sz="1400" i="1" dirty="0" smtClean="0">
                <a:solidFill>
                  <a:schemeClr val="bg2">
                    <a:lumMod val="50000"/>
                  </a:schemeClr>
                </a:solidFill>
                <a:latin typeface="Verdana" charset="0"/>
                <a:ea typeface="Verdana" charset="0"/>
                <a:cs typeface="Verdana" charset="0"/>
              </a:defRPr>
            </a:lvl4pPr>
            <a:lvl5pPr>
              <a:defRPr lang="en-US" sz="1400" i="1" dirty="0">
                <a:solidFill>
                  <a:schemeClr val="bg2">
                    <a:lumMod val="50000"/>
                  </a:schemeClr>
                </a:solidFill>
                <a:latin typeface="Verdana" charset="0"/>
                <a:ea typeface="Verdana" charset="0"/>
                <a:cs typeface="Verdana" charset="0"/>
              </a:defRPr>
            </a:lvl5pPr>
          </a:lstStyle>
          <a:p>
            <a:pPr marL="285750" lvl="0" indent="-177750">
              <a:lnSpc>
                <a:spcPts val="800"/>
              </a:lnSpc>
              <a:spcBef>
                <a:spcPts val="500"/>
              </a:spcBef>
              <a:buClr>
                <a:schemeClr val="bg2">
                  <a:lumMod val="25000"/>
                </a:schemeClr>
              </a:buClr>
              <a:buSzPct val="130000"/>
              <a:buFont typeface="Arial" charset="0"/>
            </a:pPr>
            <a:r>
              <a:rPr lang="en-US" dirty="0"/>
              <a:t>Click to edit Master text styles</a:t>
            </a:r>
          </a:p>
          <a:p>
            <a:pPr marL="0" lvl="0" indent="0" algn="ctr">
              <a:buNone/>
            </a:pPr>
            <a:r>
              <a:rPr lang="en-US" dirty="0"/>
              <a:t>Second level</a:t>
            </a:r>
          </a:p>
          <a:p>
            <a:pPr marL="457200" lvl="1" indent="0" algn="ctr">
              <a:buNone/>
            </a:pPr>
            <a:r>
              <a:rPr lang="en-US" dirty="0"/>
              <a:t>Third level</a:t>
            </a:r>
          </a:p>
          <a:p>
            <a:pPr marL="914400" lvl="2" indent="0" algn="ctr">
              <a:buNone/>
            </a:pPr>
            <a:r>
              <a:rPr lang="en-US" dirty="0"/>
              <a:t>Fourth level</a:t>
            </a:r>
          </a:p>
          <a:p>
            <a:pPr marL="1371600" lvl="3" indent="0" algn="ctr">
              <a:buNone/>
            </a:pPr>
            <a:r>
              <a:rPr lang="en-US" dirty="0"/>
              <a:t>Fifth level</a:t>
            </a:r>
          </a:p>
        </p:txBody>
      </p:sp>
      <p:sp>
        <p:nvSpPr>
          <p:cNvPr id="2" name="Date Placeholder 1"/>
          <p:cNvSpPr>
            <a:spLocks noGrp="1"/>
          </p:cNvSpPr>
          <p:nvPr>
            <p:ph type="dt" sz="half" idx="16"/>
          </p:nvPr>
        </p:nvSpPr>
        <p:spPr/>
        <p:txBody>
          <a:bodyPr/>
          <a:lstStyle/>
          <a:p>
            <a:fld id="{744D3905-5480-174B-9D36-FCE62A2E81A7}" type="datetime1">
              <a:rPr lang="en-US" smtClean="0"/>
              <a:t>6/30/2020</a:t>
            </a:fld>
            <a:endParaRPr lang="en-US" dirty="0"/>
          </a:p>
        </p:txBody>
      </p:sp>
      <p:sp>
        <p:nvSpPr>
          <p:cNvPr id="3" name="Footer Placeholder 2"/>
          <p:cNvSpPr>
            <a:spLocks noGrp="1"/>
          </p:cNvSpPr>
          <p:nvPr>
            <p:ph type="ftr" sz="quarter" idx="17"/>
          </p:nvPr>
        </p:nvSpPr>
        <p:spPr/>
        <p:txBody>
          <a:bodyPr/>
          <a:lstStyle/>
          <a:p>
            <a:endParaRPr lang="en-US" dirty="0"/>
          </a:p>
        </p:txBody>
      </p:sp>
      <p:sp>
        <p:nvSpPr>
          <p:cNvPr id="4" name="Slide Number Placeholder 3"/>
          <p:cNvSpPr>
            <a:spLocks noGrp="1"/>
          </p:cNvSpPr>
          <p:nvPr>
            <p:ph type="sldNum" sz="quarter" idx="18"/>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14" name="Title 1">
            <a:extLst>
              <a:ext uri="{FF2B5EF4-FFF2-40B4-BE49-F238E27FC236}">
                <a16:creationId xmlns:a16="http://schemas.microsoft.com/office/drawing/2014/main" id="{795839EF-EE3F-4E4B-9948-E420DC709994}"/>
              </a:ext>
            </a:extLst>
          </p:cNvPr>
          <p:cNvSpPr>
            <a:spLocks noGrp="1"/>
          </p:cNvSpPr>
          <p:nvPr>
            <p:ph type="title"/>
          </p:nvPr>
        </p:nvSpPr>
        <p:spPr>
          <a:xfrm>
            <a:off x="712574" y="733368"/>
            <a:ext cx="4993194" cy="864778"/>
          </a:xfrm>
        </p:spPr>
        <p:txBody>
          <a:bodyPr vert="horz" lIns="91440" tIns="45720" rIns="91440" bIns="45720" rtlCol="0" anchor="ctr">
            <a:normAutofit/>
          </a:bodyPr>
          <a:lstStyle>
            <a:lvl1pPr>
              <a:defRPr lang="en-US" sz="2400" b="1" i="0" baseline="0">
                <a:solidFill>
                  <a:srgbClr val="69B3E7"/>
                </a:solidFill>
                <a:latin typeface="Georgia" charset="0"/>
              </a:defRPr>
            </a:lvl1pPr>
          </a:lstStyle>
          <a:p>
            <a:pPr lvl="0"/>
            <a:r>
              <a:rPr lang="en-US" dirty="0"/>
              <a:t>Click to edit Master title style</a:t>
            </a:r>
          </a:p>
        </p:txBody>
      </p:sp>
    </p:spTree>
    <p:extLst>
      <p:ext uri="{BB962C8B-B14F-4D97-AF65-F5344CB8AC3E}">
        <p14:creationId xmlns:p14="http://schemas.microsoft.com/office/powerpoint/2010/main" val="41375240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ue_Title only">
    <p:spTree>
      <p:nvGrpSpPr>
        <p:cNvPr id="1" name=""/>
        <p:cNvGrpSpPr/>
        <p:nvPr/>
      </p:nvGrpSpPr>
      <p:grpSpPr>
        <a:xfrm>
          <a:off x="0" y="0"/>
          <a:ext cx="0" cy="0"/>
          <a:chOff x="0" y="0"/>
          <a:chExt cx="0" cy="0"/>
        </a:xfrm>
      </p:grpSpPr>
      <p:sp>
        <p:nvSpPr>
          <p:cNvPr id="19" name="Rectangle 18"/>
          <p:cNvSpPr/>
          <p:nvPr userDrawn="1"/>
        </p:nvSpPr>
        <p:spPr>
          <a:xfrm>
            <a:off x="0" y="6238567"/>
            <a:ext cx="12192000" cy="619433"/>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3" name="Date Placeholder 2"/>
          <p:cNvSpPr>
            <a:spLocks noGrp="1"/>
          </p:cNvSpPr>
          <p:nvPr>
            <p:ph type="dt" sz="half" idx="10"/>
          </p:nvPr>
        </p:nvSpPr>
        <p:spPr/>
        <p:txBody>
          <a:bodyPr/>
          <a:lstStyle/>
          <a:p>
            <a:fld id="{91C22D60-5DA2-524C-AC00-B35D16C841CC}" type="datetime1">
              <a:rPr lang="en-US" smtClean="0"/>
              <a:t>6/30/2020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68932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dirty="0"/>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r>
              <a:rPr lang="en-US" dirty="0"/>
              <a:t>6/24/2020</a:t>
            </a:r>
          </a:p>
        </p:txBody>
      </p:sp>
      <p:sp>
        <p:nvSpPr>
          <p:cNvPr id="5" name="Footer Placeholder 4"/>
          <p:cNvSpPr>
            <a:spLocks noGrp="1"/>
          </p:cNvSpPr>
          <p:nvPr>
            <p:ph type="ftr" sz="quarter" idx="11"/>
          </p:nvPr>
        </p:nvSpPr>
        <p:spPr/>
        <p:txBody>
          <a:bodyPr/>
          <a:lstStyle/>
          <a:p>
            <a:r>
              <a:rPr lang="en-US" dirty="0"/>
              <a:t>MHP FFS - Version 06.24.20</a:t>
            </a:r>
          </a:p>
        </p:txBody>
      </p:sp>
      <p:sp>
        <p:nvSpPr>
          <p:cNvPr id="6" name="Slide Number Placeholder 5"/>
          <p:cNvSpPr>
            <a:spLocks noGrp="1"/>
          </p:cNvSpPr>
          <p:nvPr>
            <p:ph type="sldNum" sz="quarter" idx="12"/>
          </p:nvPr>
        </p:nvSpPr>
        <p:spPr/>
        <p:txBody>
          <a:bodyPr/>
          <a:lstStyle>
            <a:lvl1pPr>
              <a:defRPr sz="2800"/>
            </a:lvl1pPr>
          </a:lstStyle>
          <a:p>
            <a:fld id="{700861E1-0C85-490F-A709-222B40EEEBBE}"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9328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dirty="0"/>
              <a:t>Click to edit Master title style</a:t>
            </a:r>
          </a:p>
        </p:txBody>
      </p:sp>
      <p:sp>
        <p:nvSpPr>
          <p:cNvPr id="3" name="Content Placeholder 2"/>
          <p:cNvSpPr>
            <a:spLocks noGrp="1"/>
          </p:cNvSpPr>
          <p:nvPr>
            <p:ph sz="half" idx="1"/>
          </p:nvPr>
        </p:nvSpPr>
        <p:spPr>
          <a:xfrm>
            <a:off x="1097278" y="1845734"/>
            <a:ext cx="4937760" cy="402336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845735"/>
            <a:ext cx="4937760" cy="402336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r>
              <a:rPr lang="en-US" dirty="0"/>
              <a:t>6/24/2020</a:t>
            </a:r>
          </a:p>
        </p:txBody>
      </p:sp>
      <p:sp>
        <p:nvSpPr>
          <p:cNvPr id="6" name="Footer Placeholder 5"/>
          <p:cNvSpPr>
            <a:spLocks noGrp="1"/>
          </p:cNvSpPr>
          <p:nvPr>
            <p:ph type="ftr" sz="quarter" idx="11"/>
          </p:nvPr>
        </p:nvSpPr>
        <p:spPr/>
        <p:txBody>
          <a:bodyPr/>
          <a:lstStyle/>
          <a:p>
            <a:r>
              <a:rPr lang="en-US" dirty="0"/>
              <a:t>MHP FFS - Version 06.24.20</a:t>
            </a:r>
          </a:p>
        </p:txBody>
      </p:sp>
      <p:sp>
        <p:nvSpPr>
          <p:cNvPr id="7" name="Slide Number Placeholder 6"/>
          <p:cNvSpPr>
            <a:spLocks noGrp="1"/>
          </p:cNvSpPr>
          <p:nvPr>
            <p:ph type="sldNum" sz="quarter" idx="12"/>
          </p:nvPr>
        </p:nvSpPr>
        <p:spPr/>
        <p:txBody>
          <a:bodyPr/>
          <a:lstStyle>
            <a:lvl1pPr>
              <a:defRPr sz="2800"/>
            </a:lvl1pPr>
          </a:lstStyle>
          <a:p>
            <a:fld id="{700861E1-0C85-490F-A709-222B40EEEBBE}" type="slidenum">
              <a:rPr lang="en-US" smtClean="0"/>
              <a:pPr/>
              <a:t>‹#›</a:t>
            </a:fld>
            <a:endParaRPr lang="en-US" dirty="0"/>
          </a:p>
        </p:txBody>
      </p:sp>
    </p:spTree>
    <p:extLst>
      <p:ext uri="{BB962C8B-B14F-4D97-AF65-F5344CB8AC3E}">
        <p14:creationId xmlns:p14="http://schemas.microsoft.com/office/powerpoint/2010/main" val="3944502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lvl1pPr>
              <a:defRPr>
                <a:latin typeface="+mj-lt"/>
              </a:defRPr>
            </a:lvl1pPr>
          </a:lstStyle>
          <a:p>
            <a:r>
              <a:rPr lang="en-US" dirty="0"/>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97280" y="2582334"/>
            <a:ext cx="4937760" cy="337820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dirty="0"/>
              <a:t>6/24/2020</a:t>
            </a:r>
          </a:p>
        </p:txBody>
      </p:sp>
      <p:sp>
        <p:nvSpPr>
          <p:cNvPr id="8" name="Footer Placeholder 7"/>
          <p:cNvSpPr>
            <a:spLocks noGrp="1"/>
          </p:cNvSpPr>
          <p:nvPr>
            <p:ph type="ftr" sz="quarter" idx="11"/>
          </p:nvPr>
        </p:nvSpPr>
        <p:spPr/>
        <p:txBody>
          <a:bodyPr/>
          <a:lstStyle/>
          <a:p>
            <a:r>
              <a:rPr lang="en-US" dirty="0"/>
              <a:t>MHP FFS - Version 06.24.20</a:t>
            </a:r>
          </a:p>
        </p:txBody>
      </p:sp>
      <p:sp>
        <p:nvSpPr>
          <p:cNvPr id="9" name="Slide Number Placeholder 8"/>
          <p:cNvSpPr>
            <a:spLocks noGrp="1"/>
          </p:cNvSpPr>
          <p:nvPr>
            <p:ph type="sldNum" sz="quarter" idx="12"/>
          </p:nvPr>
        </p:nvSpPr>
        <p:spPr/>
        <p:txBody>
          <a:bodyPr/>
          <a:lstStyle>
            <a:lvl1pPr>
              <a:defRPr sz="2800"/>
            </a:lvl1pPr>
          </a:lstStyle>
          <a:p>
            <a:fld id="{700861E1-0C85-490F-A709-222B40EEEBBE}" type="slidenum">
              <a:rPr lang="en-US" smtClean="0"/>
              <a:pPr/>
              <a:t>‹#›</a:t>
            </a:fld>
            <a:endParaRPr lang="en-US" dirty="0"/>
          </a:p>
        </p:txBody>
      </p:sp>
    </p:spTree>
    <p:extLst>
      <p:ext uri="{BB962C8B-B14F-4D97-AF65-F5344CB8AC3E}">
        <p14:creationId xmlns:p14="http://schemas.microsoft.com/office/powerpoint/2010/main" val="3012652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r>
              <a:rPr lang="en-US" dirty="0"/>
              <a:t>6/24/2020</a:t>
            </a:r>
          </a:p>
        </p:txBody>
      </p:sp>
      <p:sp>
        <p:nvSpPr>
          <p:cNvPr id="4" name="Footer Placeholder 3"/>
          <p:cNvSpPr>
            <a:spLocks noGrp="1"/>
          </p:cNvSpPr>
          <p:nvPr>
            <p:ph type="ftr" sz="quarter" idx="11"/>
          </p:nvPr>
        </p:nvSpPr>
        <p:spPr/>
        <p:txBody>
          <a:bodyPr/>
          <a:lstStyle/>
          <a:p>
            <a:r>
              <a:rPr lang="en-US" dirty="0"/>
              <a:t>MHP FFS - Version 06.24.20</a:t>
            </a:r>
          </a:p>
        </p:txBody>
      </p:sp>
      <p:sp>
        <p:nvSpPr>
          <p:cNvPr id="5" name="Slide Number Placeholder 4"/>
          <p:cNvSpPr>
            <a:spLocks noGrp="1"/>
          </p:cNvSpPr>
          <p:nvPr>
            <p:ph type="sldNum" sz="quarter" idx="12"/>
          </p:nvPr>
        </p:nvSpPr>
        <p:spPr/>
        <p:txBody>
          <a:bodyPr/>
          <a:lstStyle>
            <a:lvl1pPr>
              <a:defRPr sz="2800"/>
            </a:lvl1pPr>
          </a:lstStyle>
          <a:p>
            <a:fld id="{700861E1-0C85-490F-A709-222B40EEEBBE}" type="slidenum">
              <a:rPr lang="en-US" smtClean="0"/>
              <a:pPr/>
              <a:t>‹#›</a:t>
            </a:fld>
            <a:endParaRPr lang="en-US" dirty="0"/>
          </a:p>
        </p:txBody>
      </p:sp>
    </p:spTree>
    <p:extLst>
      <p:ext uri="{BB962C8B-B14F-4D97-AF65-F5344CB8AC3E}">
        <p14:creationId xmlns:p14="http://schemas.microsoft.com/office/powerpoint/2010/main" val="885535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r>
              <a:rPr lang="en-US" dirty="0"/>
              <a:t>6/24/2020</a:t>
            </a:r>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dirty="0"/>
              <a:t>MHP FFS - Version 06.24.20</a:t>
            </a:r>
          </a:p>
        </p:txBody>
      </p:sp>
      <p:sp>
        <p:nvSpPr>
          <p:cNvPr id="9" name="Slide Number Placeholder 8"/>
          <p:cNvSpPr>
            <a:spLocks noGrp="1"/>
          </p:cNvSpPr>
          <p:nvPr>
            <p:ph type="sldNum" sz="quarter" idx="12"/>
          </p:nvPr>
        </p:nvSpPr>
        <p:spPr/>
        <p:txBody>
          <a:bodyPr/>
          <a:lstStyle>
            <a:lvl1pPr>
              <a:defRPr sz="2800"/>
            </a:lvl1pPr>
          </a:lstStyle>
          <a:p>
            <a:fld id="{700861E1-0C85-490F-A709-222B40EEEBBE}" type="slidenum">
              <a:rPr lang="en-US" smtClean="0"/>
              <a:pPr/>
              <a:t>‹#›</a:t>
            </a:fld>
            <a:endParaRPr lang="en-US" dirty="0"/>
          </a:p>
        </p:txBody>
      </p:sp>
    </p:spTree>
    <p:extLst>
      <p:ext uri="{BB962C8B-B14F-4D97-AF65-F5344CB8AC3E}">
        <p14:creationId xmlns:p14="http://schemas.microsoft.com/office/powerpoint/2010/main" val="4206826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r>
              <a:rPr lang="en-US" dirty="0"/>
              <a:t>6/24/2020</a:t>
            </a: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dirty="0"/>
              <a:t>MHP FFS - Version 06.24.20</a:t>
            </a:r>
          </a:p>
        </p:txBody>
      </p:sp>
      <p:sp>
        <p:nvSpPr>
          <p:cNvPr id="7" name="Slide Number Placeholder 6"/>
          <p:cNvSpPr>
            <a:spLocks noGrp="1"/>
          </p:cNvSpPr>
          <p:nvPr>
            <p:ph type="sldNum" sz="quarter" idx="12"/>
          </p:nvPr>
        </p:nvSpPr>
        <p:spPr/>
        <p:txBody>
          <a:bodyPr/>
          <a:lstStyle>
            <a:lvl1pPr>
              <a:defRPr sz="2800">
                <a:solidFill>
                  <a:schemeClr val="tx2"/>
                </a:solidFill>
              </a:defRPr>
            </a:lvl1pPr>
          </a:lstStyle>
          <a:p>
            <a:fld id="{700861E1-0C85-490F-A709-222B40EEEBBE}" type="slidenum">
              <a:rPr lang="en-US" smtClean="0"/>
              <a:pPr/>
              <a:t>‹#›</a:t>
            </a:fld>
            <a:endParaRPr lang="en-US" dirty="0"/>
          </a:p>
        </p:txBody>
      </p:sp>
    </p:spTree>
    <p:extLst>
      <p:ext uri="{BB962C8B-B14F-4D97-AF65-F5344CB8AC3E}">
        <p14:creationId xmlns:p14="http://schemas.microsoft.com/office/powerpoint/2010/main" val="1869026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6/24/2020</a:t>
            </a:r>
          </a:p>
        </p:txBody>
      </p:sp>
      <p:sp>
        <p:nvSpPr>
          <p:cNvPr id="6" name="Footer Placeholder 5"/>
          <p:cNvSpPr>
            <a:spLocks noGrp="1"/>
          </p:cNvSpPr>
          <p:nvPr>
            <p:ph type="ftr" sz="quarter" idx="11"/>
          </p:nvPr>
        </p:nvSpPr>
        <p:spPr/>
        <p:txBody>
          <a:bodyPr/>
          <a:lstStyle/>
          <a:p>
            <a:r>
              <a:rPr lang="en-US" dirty="0"/>
              <a:t>MHP FFS - Version 06.24.20</a:t>
            </a:r>
          </a:p>
        </p:txBody>
      </p:sp>
      <p:sp>
        <p:nvSpPr>
          <p:cNvPr id="7" name="Slide Number Placeholder 6"/>
          <p:cNvSpPr>
            <a:spLocks noGrp="1"/>
          </p:cNvSpPr>
          <p:nvPr>
            <p:ph type="sldNum" sz="quarter" idx="12"/>
          </p:nvPr>
        </p:nvSpPr>
        <p:spPr/>
        <p:txBody>
          <a:bodyPr/>
          <a:lstStyle>
            <a:lvl1pPr>
              <a:defRPr sz="2800"/>
            </a:lvl1pPr>
          </a:lstStyle>
          <a:p>
            <a:fld id="{700861E1-0C85-490F-A709-222B40EEEBBE}" type="slidenum">
              <a:rPr lang="en-US" smtClean="0"/>
              <a:pPr/>
              <a:t>‹#›</a:t>
            </a:fld>
            <a:endParaRPr lang="en-US" dirty="0"/>
          </a:p>
        </p:txBody>
      </p:sp>
    </p:spTree>
    <p:extLst>
      <p:ext uri="{BB962C8B-B14F-4D97-AF65-F5344CB8AC3E}">
        <p14:creationId xmlns:p14="http://schemas.microsoft.com/office/powerpoint/2010/main" val="1355637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latin typeface="Calibri Light" panose="020F0302020204030204" pitchFamily="34" charset="0"/>
              </a:defRPr>
            </a:lvl1pPr>
          </a:lstStyle>
          <a:p>
            <a:r>
              <a:rPr lang="en-US" dirty="0"/>
              <a:t>6/24/2020</a:t>
            </a: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latin typeface="Calibri Light" panose="020F0302020204030204" pitchFamily="34" charset="0"/>
              </a:defRPr>
            </a:lvl1pPr>
          </a:lstStyle>
          <a:p>
            <a:r>
              <a:rPr lang="en-US" dirty="0"/>
              <a:t>MHP FFS - Version 06.24.20</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2800">
                <a:solidFill>
                  <a:srgbClr val="FFFFFF"/>
                </a:solidFill>
                <a:latin typeface="Calibri Light" panose="020F0302020204030204" pitchFamily="34" charset="0"/>
              </a:defRPr>
            </a:lvl1pPr>
          </a:lstStyle>
          <a:p>
            <a:fld id="{700861E1-0C85-490F-A709-222B40EEEBBE}"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3393290"/>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hf hdr="0"/>
  <p:txStyles>
    <p:titleStyle>
      <a:lvl1pPr algn="l" defTabSz="914400" rtl="0" eaLnBrk="1" latinLnBrk="0" hangingPunct="1">
        <a:lnSpc>
          <a:spcPct val="85000"/>
        </a:lnSpc>
        <a:spcBef>
          <a:spcPct val="0"/>
        </a:spcBef>
        <a:buNone/>
        <a:defRPr sz="44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j-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j-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j-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j-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j-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lvl="0"/>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95A1A1-EEEE-0E4C-99AA-DB1ABF597B59}" type="datetime1">
              <a:rPr lang="en-US" smtClean="0"/>
              <a:t>6/30/2020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9F442E-095D-414B-A3C1-4D7C903EC540}" type="slidenum">
              <a:rPr lang="en-US" smtClean="0"/>
              <a:t>‹#›</a:t>
            </a:fld>
            <a:endParaRPr lang="en-US" dirty="0"/>
          </a:p>
        </p:txBody>
      </p:sp>
    </p:spTree>
    <p:extLst>
      <p:ext uri="{BB962C8B-B14F-4D97-AF65-F5344CB8AC3E}">
        <p14:creationId xmlns:p14="http://schemas.microsoft.com/office/powerpoint/2010/main" val="1792096748"/>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 id="2147484164" r:id="rId12"/>
    <p:sldLayoutId id="2147484165" r:id="rId13"/>
    <p:sldLayoutId id="2147484166" r:id="rId14"/>
    <p:sldLayoutId id="2147484167" r:id="rId15"/>
    <p:sldLayoutId id="2147484168" r:id="rId16"/>
    <p:sldLayoutId id="2147484169" r:id="rId17"/>
    <p:sldLayoutId id="2147484170" r:id="rId18"/>
  </p:sldLayoutIdLst>
  <p:hf hdr="0" ftr="0" dt="0"/>
  <p:txStyles>
    <p:titleStyle>
      <a:lvl1pPr algn="l" defTabSz="914400" rtl="0" eaLnBrk="1" latinLnBrk="0" hangingPunct="1">
        <a:lnSpc>
          <a:spcPct val="90000"/>
        </a:lnSpc>
        <a:spcBef>
          <a:spcPct val="0"/>
        </a:spcBef>
        <a:buNone/>
        <a:defRPr lang="en-US" sz="2800" b="1" i="0" kern="1200" baseline="0" smtClean="0">
          <a:solidFill>
            <a:schemeClr val="tx1"/>
          </a:solidFill>
          <a:latin typeface="Georgia"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comments" Target="../comments/comment15.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acbhcs.org/providers/Forms/ProviderNetwork.htm" TargetMode="External"/><Relationship Id="rId2" Type="http://schemas.openxmlformats.org/officeDocument/2006/relationships/hyperlink" Target="http://www.acbhcs.org/providers/Forms/Forms.htm#UM" TargetMode="Externa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69.tmp"/><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3" Type="http://schemas.openxmlformats.org/officeDocument/2006/relationships/image" Target="../media/image72.tmp"/><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75.tmp"/><Relationship Id="rId5" Type="http://schemas.openxmlformats.org/officeDocument/2006/relationships/image" Target="../media/image74.tmp"/><Relationship Id="rId4" Type="http://schemas.openxmlformats.org/officeDocument/2006/relationships/image" Target="../media/image73.tmp"/></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3" Type="http://schemas.openxmlformats.org/officeDocument/2006/relationships/hyperlink" Target="https://www.dca.ca.gov/licensees/reinstate_licensure.pdf" TargetMode="External"/><Relationship Id="rId2" Type="http://schemas.openxmlformats.org/officeDocument/2006/relationships/hyperlink" Target="https://www.dca.ca.gov/licensees/continuing_ed.pdf" TargetMode="Externa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hyperlink" Target="https://www.law.cornell.edu/cfr/text/45/164.510" TargetMode="Externa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3" Type="http://schemas.openxmlformats.org/officeDocument/2006/relationships/hyperlink" Target="http://www.acphd.org/media/571443/alameda-county-covid-testing.pdf" TargetMode="External"/><Relationship Id="rId2" Type="http://schemas.openxmlformats.org/officeDocument/2006/relationships/hyperlink" Target="http://www.acphd.org/2019-ncov/testing.aspx" TargetMode="Externa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http://www.acbhcs.org/providers/QA/docs/qa_manual/7-2_MHP_NETWK_PROVIDER_DOC_STANDARDS.pdf" TargetMode="Externa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7.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comments" Target="../comments/comment16.xml"/></Relationships>
</file>

<file path=ppt/slides/_rels/slide158.xml.rels><?xml version="1.0" encoding="UTF-8" standalone="yes"?>
<Relationships xmlns="http://schemas.openxmlformats.org/package/2006/relationships"><Relationship Id="rId3" Type="http://schemas.openxmlformats.org/officeDocument/2006/relationships/image" Target="../media/image81.tmp"/><Relationship Id="rId2" Type="http://schemas.openxmlformats.org/officeDocument/2006/relationships/hyperlink" Target="http://www.acbhcs.org/providers/QA/QA.htm" TargetMode="External"/><Relationship Id="rId1" Type="http://schemas.openxmlformats.org/officeDocument/2006/relationships/slideLayout" Target="../slideLayouts/slideLayout7.xml"/><Relationship Id="rId4" Type="http://schemas.openxmlformats.org/officeDocument/2006/relationships/image" Target="../media/image82.png"/></Relationships>
</file>

<file path=ppt/slides/_rels/slide159.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files.medi-cal.ca.gov/pubsdoco/AEVS_home.asp"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9.gif"/><Relationship Id="rId5" Type="http://schemas.openxmlformats.org/officeDocument/2006/relationships/image" Target="../media/image28.tmp"/><Relationship Id="rId4" Type="http://schemas.openxmlformats.org/officeDocument/2006/relationships/hyperlink" Target="https://www.medi-cal.ca.gov/eligibility/login.asp" TargetMode="Externa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tmp"/></Relationships>
</file>

<file path=ppt/slides/_rels/slide24.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comments" Target="../comments/comment7.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omments" Target="../comments/comment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omments" Target="../comments/comment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comments" Target="../comments/comment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comments" Target="../comments/comment1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tmp"/><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comments" Target="../comments/comment13.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hyperlink" Target="http://www.acbhcs.org/providers/QA/General/informing.htm" TargetMode="Externa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hyperlink" Target="http://www.acbhcs.org/providers/QA/audit.ht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www.acbhcs.org/providers/QA/docs/2013/TR_Suicide-Homicide_Risk_Assesment.pdf"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www.acbhcs.org/providers/Forms/ProviderNetwork.htm" TargetMode="Externa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3.tmp"/><Relationship Id="rId2" Type="http://schemas.openxmlformats.org/officeDocument/2006/relationships/hyperlink" Target="http://www.lgbthealtheducation.org/"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acbhcs.org/providers/QA/QA.htm" TargetMode="External"/><Relationship Id="rId2" Type="http://schemas.openxmlformats.org/officeDocument/2006/relationships/hyperlink" Target="http://www.acbhcs.org/providers/Main/Index.htm" TargetMode="Externa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www.mypronouns.org/" TargetMode="External"/><Relationship Id="rId2" Type="http://schemas.openxmlformats.org/officeDocument/2006/relationships/hyperlink" Target="http://www.eastbaypride.com/"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www.acbhcs.org/providers/QA/docs/2013/TR_Suicide-Homicide_Risk_Assesment.pdf"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www.mentalhealth.va.gov/docs/VA_Safety_planning_manual.doc"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80.xml.rels><?xml version="1.0" encoding="UTF-8" standalone="yes"?>
<Relationships xmlns="http://schemas.openxmlformats.org/package/2006/relationships"><Relationship Id="rId3" Type="http://schemas.openxmlformats.org/officeDocument/2006/relationships/hyperlink" Target="http://www.courts.ca.gov/documents/jv217info.pdf"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www.acbhcs.org/providers/Forms/Forms.htm#Med_consent"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83.xml.rels><?xml version="1.0" encoding="UTF-8" standalone="yes"?>
<Relationships xmlns="http://schemas.openxmlformats.org/package/2006/relationships"><Relationship Id="rId3" Type="http://schemas.openxmlformats.org/officeDocument/2006/relationships/comments" Target="../comments/comment14.xml"/><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43C32-3591-FE4D-8367-143BCEC9B8E5}"/>
              </a:ext>
            </a:extLst>
          </p:cNvPr>
          <p:cNvSpPr>
            <a:spLocks noGrp="1"/>
          </p:cNvSpPr>
          <p:nvPr>
            <p:ph type="ctrTitle"/>
          </p:nvPr>
        </p:nvSpPr>
        <p:spPr>
          <a:xfrm>
            <a:off x="2973034" y="1402240"/>
            <a:ext cx="7307943" cy="954107"/>
          </a:xfrm>
        </p:spPr>
        <p:txBody>
          <a:bodyPr/>
          <a:lstStyle/>
          <a:p>
            <a:r>
              <a:rPr lang="en-US" dirty="0"/>
              <a:t>Mental Health Fee for Service Provider </a:t>
            </a:r>
            <a:br>
              <a:rPr lang="en-US" dirty="0"/>
            </a:br>
            <a:r>
              <a:rPr lang="en-US" dirty="0"/>
              <a:t>Clinical Documentation Training</a:t>
            </a:r>
          </a:p>
        </p:txBody>
      </p:sp>
      <p:sp>
        <p:nvSpPr>
          <p:cNvPr id="3" name="Subtitle 2">
            <a:extLst>
              <a:ext uri="{FF2B5EF4-FFF2-40B4-BE49-F238E27FC236}">
                <a16:creationId xmlns:a16="http://schemas.microsoft.com/office/drawing/2014/main" id="{17763508-08BF-714C-B6C4-FFAEEE1359F6}"/>
              </a:ext>
            </a:extLst>
          </p:cNvPr>
          <p:cNvSpPr>
            <a:spLocks noGrp="1"/>
          </p:cNvSpPr>
          <p:nvPr>
            <p:ph type="subTitle" idx="1"/>
          </p:nvPr>
        </p:nvSpPr>
        <p:spPr>
          <a:xfrm>
            <a:off x="3019127" y="3597007"/>
            <a:ext cx="7307943" cy="1086067"/>
          </a:xfrm>
        </p:spPr>
        <p:txBody>
          <a:bodyPr/>
          <a:lstStyle/>
          <a:p>
            <a:pPr algn="r"/>
            <a:r>
              <a:rPr lang="en-US" sz="1400" dirty="0"/>
              <a:t>Amy Saucier, LMFT Clinical Review Specialist Supervisor</a:t>
            </a:r>
          </a:p>
          <a:p>
            <a:pPr algn="r"/>
            <a:r>
              <a:rPr lang="en-US" sz="1400" dirty="0"/>
              <a:t>Tony Sanders, PhD, Clinical Psychologist, Interim Associate Administrator</a:t>
            </a:r>
          </a:p>
          <a:p>
            <a:pPr algn="r"/>
            <a:r>
              <a:rPr lang="en-US" sz="1400" dirty="0"/>
              <a:t>Quality Assurance Department</a:t>
            </a:r>
          </a:p>
        </p:txBody>
      </p:sp>
      <p:sp>
        <p:nvSpPr>
          <p:cNvPr id="4" name="Slide Number Placeholder 3">
            <a:extLst>
              <a:ext uri="{FF2B5EF4-FFF2-40B4-BE49-F238E27FC236}">
                <a16:creationId xmlns:a16="http://schemas.microsoft.com/office/drawing/2014/main" id="{1CEE0E23-1245-CE4E-A78B-FF6F3F3B71C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9F442E-095D-414B-A3C1-4D7C903EC54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1537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789920" cy="1450757"/>
          </a:xfrm>
        </p:spPr>
        <p:txBody>
          <a:bodyPr/>
          <a:lstStyle/>
          <a:p>
            <a:r>
              <a:rPr lang="en-US" dirty="0"/>
              <a:t>ACCESS Referral Letter</a:t>
            </a:r>
          </a:p>
        </p:txBody>
      </p:sp>
      <p:sp>
        <p:nvSpPr>
          <p:cNvPr id="4" name="Footer Placeholder 3"/>
          <p:cNvSpPr>
            <a:spLocks noGrp="1"/>
          </p:cNvSpPr>
          <p:nvPr>
            <p:ph type="ftr" sz="quarter" idx="11"/>
          </p:nvPr>
        </p:nvSpPr>
        <p:spPr/>
        <p:txBody>
          <a:bodyPr/>
          <a:lstStyle/>
          <a:p>
            <a:r>
              <a:rPr lang="en-US" dirty="0"/>
              <a:t>MHP FFS - Version 06.24.20</a:t>
            </a:r>
          </a:p>
        </p:txBody>
      </p:sp>
      <p:sp>
        <p:nvSpPr>
          <p:cNvPr id="5" name="Slide Number Placeholder 4"/>
          <p:cNvSpPr>
            <a:spLocks noGrp="1"/>
          </p:cNvSpPr>
          <p:nvPr>
            <p:ph type="sldNum" sz="quarter" idx="12"/>
          </p:nvPr>
        </p:nvSpPr>
        <p:spPr/>
        <p:txBody>
          <a:bodyPr/>
          <a:lstStyle/>
          <a:p>
            <a:fld id="{700861E1-0C85-490F-A709-222B40EEEBBE}" type="slidenum">
              <a:rPr lang="en-US" smtClean="0"/>
              <a:pPr/>
              <a:t>10</a:t>
            </a:fld>
            <a:endParaRPr lang="en-US"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96200" y="1969017"/>
            <a:ext cx="3633429" cy="4022725"/>
          </a:xfrm>
          <a:ln>
            <a:solidFill>
              <a:schemeClr val="tx1"/>
            </a:solidFill>
          </a:ln>
        </p:spPr>
      </p:pic>
      <p:sp>
        <p:nvSpPr>
          <p:cNvPr id="10" name="Oval 9"/>
          <p:cNvSpPr/>
          <p:nvPr/>
        </p:nvSpPr>
        <p:spPr>
          <a:xfrm>
            <a:off x="8242289" y="2649490"/>
            <a:ext cx="533400" cy="2697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1097280" y="2943988"/>
            <a:ext cx="6471004" cy="2062103"/>
          </a:xfrm>
          <a:prstGeom prst="rect">
            <a:avLst/>
          </a:prstGeom>
          <a:noFill/>
        </p:spPr>
        <p:txBody>
          <a:bodyPr wrap="square" rtlCol="0">
            <a:spAutoFit/>
          </a:bodyPr>
          <a:lstStyle/>
          <a:p>
            <a:pPr marL="285750" indent="-285750">
              <a:buFont typeface="Arial" panose="020B0604020202020204" pitchFamily="34" charset="0"/>
              <a:buChar char="•"/>
            </a:pPr>
            <a:r>
              <a:rPr lang="en-US" sz="1600" dirty="0"/>
              <a:t>The </a:t>
            </a:r>
            <a:r>
              <a:rPr lang="en-US" sz="1600" b="1" dirty="0"/>
              <a:t>Referral Letter Date </a:t>
            </a:r>
            <a:r>
              <a:rPr lang="en-US" sz="1600" dirty="0"/>
              <a:t>marks the start of services.  Providers reassess for continued services every 6 months.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The provider must </a:t>
            </a:r>
            <a:r>
              <a:rPr lang="en-US" sz="1600" u="sng" dirty="0"/>
              <a:t>offer</a:t>
            </a:r>
            <a:r>
              <a:rPr lang="en-US" sz="1600" dirty="0"/>
              <a:t> an appointment date </a:t>
            </a:r>
            <a:r>
              <a:rPr lang="en-US" sz="1600" u="sng" dirty="0"/>
              <a:t>within 10 business days of the Referral Letter Date</a:t>
            </a:r>
            <a:r>
              <a:rPr lang="en-US" sz="1600" dirty="0"/>
              <a:t>. If this is not possible, consult with the ACCESS line on how to proceed.</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p:txBody>
      </p:sp>
      <p:sp>
        <p:nvSpPr>
          <p:cNvPr id="3" name="Date Placeholder 2">
            <a:extLst>
              <a:ext uri="{FF2B5EF4-FFF2-40B4-BE49-F238E27FC236}">
                <a16:creationId xmlns:a16="http://schemas.microsoft.com/office/drawing/2014/main" id="{1ED0D921-D710-4B9A-ACAD-F162BDBE3F95}"/>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152160327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SMART Objectives </a:t>
            </a:r>
          </a:p>
        </p:txBody>
      </p:sp>
      <p:sp>
        <p:nvSpPr>
          <p:cNvPr id="3" name="Content Placeholder 2"/>
          <p:cNvSpPr>
            <a:spLocks noGrp="1"/>
          </p:cNvSpPr>
          <p:nvPr>
            <p:ph idx="1"/>
          </p:nvPr>
        </p:nvSpPr>
        <p:spPr/>
        <p:txBody>
          <a:bodyPr>
            <a:noAutofit/>
          </a:bodyPr>
          <a:lstStyle/>
          <a:p>
            <a:pPr lvl="1">
              <a:buFont typeface="Arial" panose="020B0604020202020204" pitchFamily="34" charset="0"/>
              <a:buChar char="•"/>
            </a:pPr>
            <a:r>
              <a:rPr lang="en-US" sz="2800" dirty="0"/>
              <a:t>SMART (</a:t>
            </a:r>
            <a:r>
              <a:rPr lang="en-US" sz="2800" u="sng" dirty="0"/>
              <a:t>S</a:t>
            </a:r>
            <a:r>
              <a:rPr lang="en-US" sz="2800" dirty="0"/>
              <a:t>pecific, </a:t>
            </a:r>
            <a:r>
              <a:rPr lang="en-US" sz="2800" u="sng" dirty="0"/>
              <a:t>M</a:t>
            </a:r>
            <a:r>
              <a:rPr lang="en-US" sz="2800" dirty="0"/>
              <a:t>easurable, </a:t>
            </a:r>
            <a:r>
              <a:rPr lang="en-US" sz="2800" u="sng" dirty="0"/>
              <a:t>A</a:t>
            </a:r>
            <a:r>
              <a:rPr lang="en-US" sz="2800" dirty="0"/>
              <a:t>ttainable, </a:t>
            </a:r>
            <a:r>
              <a:rPr lang="en-US" sz="2800" u="sng" dirty="0"/>
              <a:t>R</a:t>
            </a:r>
            <a:r>
              <a:rPr lang="en-US" sz="2800" dirty="0"/>
              <a:t>ealistic and </a:t>
            </a:r>
            <a:r>
              <a:rPr lang="en-US" sz="2800" u="sng" dirty="0"/>
              <a:t>T</a:t>
            </a:r>
            <a:r>
              <a:rPr lang="en-US" sz="2800" dirty="0"/>
              <a:t>ime-Bound)</a:t>
            </a:r>
          </a:p>
          <a:p>
            <a:pPr lvl="1">
              <a:buFont typeface="Arial" panose="020B0604020202020204" pitchFamily="34" charset="0"/>
              <a:buChar char="•"/>
            </a:pPr>
            <a:r>
              <a:rPr lang="en-US" sz="2800" dirty="0"/>
              <a:t>Important to look at how they might impact and build upon strengths and supports</a:t>
            </a:r>
          </a:p>
          <a:p>
            <a:pPr lvl="1">
              <a:buFont typeface="Arial" panose="020B0604020202020204" pitchFamily="34" charset="0"/>
              <a:buChar char="•"/>
            </a:pPr>
            <a:r>
              <a:rPr lang="en-US" sz="2800" dirty="0"/>
              <a:t>Must include duration: at least 6 months</a:t>
            </a:r>
          </a:p>
          <a:p>
            <a:pPr lvl="2">
              <a:buFont typeface="Arial" panose="020B0604020202020204" pitchFamily="34" charset="0"/>
              <a:buChar char="•"/>
            </a:pPr>
            <a:r>
              <a:rPr lang="en-US" sz="2400" b="1" dirty="0"/>
              <a:t>Special note about duration</a:t>
            </a:r>
            <a:r>
              <a:rPr lang="en-US" sz="2400" dirty="0"/>
              <a:t>: At least one mental health objective must be valid for 6 months or the plan will need to be updated due to not having any current objectives after the last stated duration (such as only having a MH Objective with a 3 month duration).</a:t>
            </a:r>
            <a:endParaRPr lang="en-US" sz="2000" dirty="0"/>
          </a:p>
          <a:p>
            <a:pPr lvl="1"/>
            <a:endParaRPr lang="en-US" dirty="0"/>
          </a:p>
        </p:txBody>
      </p:sp>
      <p:sp>
        <p:nvSpPr>
          <p:cNvPr id="4" name="Footer Placeholder 3"/>
          <p:cNvSpPr>
            <a:spLocks noGrp="1"/>
          </p:cNvSpPr>
          <p:nvPr>
            <p:ph type="ftr" sz="quarter" idx="11"/>
          </p:nvPr>
        </p:nvSpPr>
        <p:spPr/>
        <p:txBody>
          <a:bodyPr/>
          <a:lstStyle/>
          <a:p>
            <a:r>
              <a:rPr lang="en-US" dirty="0"/>
              <a:t>MHP FFS - Version 06.24.20</a:t>
            </a:r>
          </a:p>
        </p:txBody>
      </p:sp>
      <p:sp>
        <p:nvSpPr>
          <p:cNvPr id="6" name="Slide Number Placeholder 5"/>
          <p:cNvSpPr>
            <a:spLocks noGrp="1"/>
          </p:cNvSpPr>
          <p:nvPr>
            <p:ph type="sldNum" sz="quarter" idx="12"/>
          </p:nvPr>
        </p:nvSpPr>
        <p:spPr/>
        <p:txBody>
          <a:bodyPr/>
          <a:lstStyle/>
          <a:p>
            <a:fld id="{700861E1-0C85-490F-A709-222B40EEEBBE}" type="slidenum">
              <a:rPr lang="en-US" smtClean="0"/>
              <a:t>100</a:t>
            </a:fld>
            <a:endParaRPr lang="en-US" dirty="0"/>
          </a:p>
        </p:txBody>
      </p:sp>
      <p:sp>
        <p:nvSpPr>
          <p:cNvPr id="2" name="Date Placeholder 1">
            <a:extLst>
              <a:ext uri="{FF2B5EF4-FFF2-40B4-BE49-F238E27FC236}">
                <a16:creationId xmlns:a16="http://schemas.microsoft.com/office/drawing/2014/main" id="{80E7345A-DD36-48D7-A2EC-F6897B37731F}"/>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408893596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975DC-1590-4C25-9AA7-CF1DE60F567F}"/>
              </a:ext>
            </a:extLst>
          </p:cNvPr>
          <p:cNvSpPr>
            <a:spLocks noGrp="1"/>
          </p:cNvSpPr>
          <p:nvPr>
            <p:ph type="title"/>
          </p:nvPr>
        </p:nvSpPr>
        <p:spPr/>
        <p:txBody>
          <a:bodyPr/>
          <a:lstStyle/>
          <a:p>
            <a:pPr algn="ctr"/>
            <a:r>
              <a:rPr lang="en-US" dirty="0"/>
              <a:t>Service Modality </a:t>
            </a:r>
          </a:p>
        </p:txBody>
      </p:sp>
      <p:sp>
        <p:nvSpPr>
          <p:cNvPr id="3" name="Content Placeholder 2">
            <a:extLst>
              <a:ext uri="{FF2B5EF4-FFF2-40B4-BE49-F238E27FC236}">
                <a16:creationId xmlns:a16="http://schemas.microsoft.com/office/drawing/2014/main" id="{33E7C3F6-85C4-4929-B996-41B690452B69}"/>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 Note: Individual Rehab and Group Rehab are NOT available AND Individual Therapy is available.</a:t>
            </a:r>
          </a:p>
          <a:p>
            <a:r>
              <a:rPr lang="en-US" i="1" dirty="0"/>
              <a:t> Also, Other can include Collateral</a:t>
            </a:r>
          </a:p>
        </p:txBody>
      </p:sp>
      <p:sp>
        <p:nvSpPr>
          <p:cNvPr id="4" name="Footer Placeholder 3">
            <a:extLst>
              <a:ext uri="{FF2B5EF4-FFF2-40B4-BE49-F238E27FC236}">
                <a16:creationId xmlns:a16="http://schemas.microsoft.com/office/drawing/2014/main" id="{78C18AA9-4470-4D74-A02F-49528AEB9A52}"/>
              </a:ext>
            </a:extLst>
          </p:cNvPr>
          <p:cNvSpPr>
            <a:spLocks noGrp="1"/>
          </p:cNvSpPr>
          <p:nvPr>
            <p:ph type="ftr" sz="quarter" idx="11"/>
          </p:nvPr>
        </p:nvSpPr>
        <p:spPr/>
        <p:txBody>
          <a:bodyPr/>
          <a:lstStyle/>
          <a:p>
            <a:r>
              <a:rPr lang="en-US" dirty="0"/>
              <a:t>MHP FFS - Version 06.24.20</a:t>
            </a:r>
          </a:p>
        </p:txBody>
      </p:sp>
      <p:sp>
        <p:nvSpPr>
          <p:cNvPr id="5" name="Slide Number Placeholder 4">
            <a:extLst>
              <a:ext uri="{FF2B5EF4-FFF2-40B4-BE49-F238E27FC236}">
                <a16:creationId xmlns:a16="http://schemas.microsoft.com/office/drawing/2014/main" id="{AC4A0C55-E5DE-449C-B365-82F5AFD8F581}"/>
              </a:ext>
            </a:extLst>
          </p:cNvPr>
          <p:cNvSpPr>
            <a:spLocks noGrp="1"/>
          </p:cNvSpPr>
          <p:nvPr>
            <p:ph type="sldNum" sz="quarter" idx="12"/>
          </p:nvPr>
        </p:nvSpPr>
        <p:spPr/>
        <p:txBody>
          <a:bodyPr/>
          <a:lstStyle/>
          <a:p>
            <a:fld id="{700861E1-0C85-490F-A709-222B40EEEBBE}" type="slidenum">
              <a:rPr lang="en-US" smtClean="0"/>
              <a:pPr/>
              <a:t>101</a:t>
            </a:fld>
            <a:endParaRPr lang="en-US" dirty="0"/>
          </a:p>
        </p:txBody>
      </p:sp>
      <p:pic>
        <p:nvPicPr>
          <p:cNvPr id="7" name="Content Placeholder 5">
            <a:extLst>
              <a:ext uri="{FF2B5EF4-FFF2-40B4-BE49-F238E27FC236}">
                <a16:creationId xmlns:a16="http://schemas.microsoft.com/office/drawing/2014/main" id="{E00A4E25-9A65-4CD3-A88D-4BBE2118A31B}"/>
              </a:ext>
            </a:extLst>
          </p:cNvPr>
          <p:cNvPicPr>
            <a:picLocks noChangeAspect="1"/>
          </p:cNvPicPr>
          <p:nvPr/>
        </p:nvPicPr>
        <p:blipFill>
          <a:blip r:embed="rId2"/>
          <a:stretch>
            <a:fillRect/>
          </a:stretch>
        </p:blipFill>
        <p:spPr>
          <a:xfrm>
            <a:off x="1295400" y="2133600"/>
            <a:ext cx="9134475" cy="2352675"/>
          </a:xfrm>
          <a:prstGeom prst="rect">
            <a:avLst/>
          </a:prstGeom>
        </p:spPr>
      </p:pic>
      <p:sp>
        <p:nvSpPr>
          <p:cNvPr id="6" name="Date Placeholder 5">
            <a:extLst>
              <a:ext uri="{FF2B5EF4-FFF2-40B4-BE49-F238E27FC236}">
                <a16:creationId xmlns:a16="http://schemas.microsoft.com/office/drawing/2014/main" id="{57C80F9B-752F-4E8E-B671-B0C282EACB29}"/>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290503268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a:t>Service Modalities</a:t>
            </a:r>
          </a:p>
        </p:txBody>
      </p:sp>
      <p:sp>
        <p:nvSpPr>
          <p:cNvPr id="3" name="Content Placeholder 2"/>
          <p:cNvSpPr>
            <a:spLocks noGrp="1"/>
          </p:cNvSpPr>
          <p:nvPr>
            <p:ph idx="1"/>
          </p:nvPr>
        </p:nvSpPr>
        <p:spPr>
          <a:xfrm>
            <a:off x="1105418" y="1752844"/>
            <a:ext cx="10050262" cy="4709160"/>
          </a:xfrm>
        </p:spPr>
        <p:txBody>
          <a:bodyPr>
            <a:normAutofit/>
          </a:bodyPr>
          <a:lstStyle/>
          <a:p>
            <a:pPr lvl="1">
              <a:buFont typeface="Arial" panose="020B0604020202020204" pitchFamily="34" charset="0"/>
              <a:buChar char="•"/>
            </a:pPr>
            <a:r>
              <a:rPr lang="en-US" sz="2800" dirty="0">
                <a:solidFill>
                  <a:schemeClr val="tx1"/>
                </a:solidFill>
              </a:rPr>
              <a:t>Identify the proposed type(s) of service modalities to be provided along with a proposed frequency and duration.</a:t>
            </a:r>
          </a:p>
          <a:p>
            <a:pPr lvl="1">
              <a:buFont typeface="Arial" panose="020B0604020202020204" pitchFamily="34" charset="0"/>
              <a:buChar char="•"/>
            </a:pPr>
            <a:endParaRPr lang="en-US" sz="2800" b="1" dirty="0">
              <a:solidFill>
                <a:schemeClr val="tx1"/>
              </a:solidFill>
            </a:endParaRPr>
          </a:p>
          <a:p>
            <a:pPr lvl="1">
              <a:buFont typeface="Arial" panose="020B0604020202020204" pitchFamily="34" charset="0"/>
              <a:buChar char="•"/>
            </a:pPr>
            <a:r>
              <a:rPr lang="en-US" sz="2800" dirty="0">
                <a:solidFill>
                  <a:schemeClr val="tx1"/>
                </a:solidFill>
              </a:rPr>
              <a:t>If the </a:t>
            </a:r>
            <a:r>
              <a:rPr lang="en-US" sz="2800" u="sng" dirty="0">
                <a:solidFill>
                  <a:schemeClr val="tx1"/>
                </a:solidFill>
              </a:rPr>
              <a:t>planned service </a:t>
            </a:r>
            <a:r>
              <a:rPr lang="en-US" sz="2800" dirty="0">
                <a:solidFill>
                  <a:schemeClr val="tx1"/>
                </a:solidFill>
              </a:rPr>
              <a:t>modality for a claimed service is not in the client plan it MAY NOT BE CLAIMED  and MUST be disallowed if it is claimed. This includes Case Management and Collateral.</a:t>
            </a:r>
          </a:p>
          <a:p>
            <a:pPr lvl="1">
              <a:buFont typeface="Arial" panose="020B0604020202020204" pitchFamily="34" charset="0"/>
              <a:buChar char="•"/>
            </a:pPr>
            <a:endParaRPr lang="en-US" sz="2800" dirty="0">
              <a:solidFill>
                <a:schemeClr val="tx1"/>
              </a:solidFill>
            </a:endParaRPr>
          </a:p>
          <a:p>
            <a:pPr lvl="1">
              <a:buFont typeface="Arial" panose="020B0604020202020204" pitchFamily="34" charset="0"/>
              <a:buChar char="•"/>
            </a:pPr>
            <a:r>
              <a:rPr lang="en-US" sz="2800" dirty="0">
                <a:solidFill>
                  <a:schemeClr val="tx1"/>
                </a:solidFill>
              </a:rPr>
              <a:t>Don’t include Assessment/Plan Development/Crisis modalities in the plan.</a:t>
            </a:r>
          </a:p>
          <a:p>
            <a:pPr marL="137160" indent="0">
              <a:buNone/>
            </a:pPr>
            <a:endParaRPr lang="en-US" dirty="0"/>
          </a:p>
        </p:txBody>
      </p:sp>
      <p:sp>
        <p:nvSpPr>
          <p:cNvPr id="4" name="Footer Placeholder 3"/>
          <p:cNvSpPr>
            <a:spLocks noGrp="1"/>
          </p:cNvSpPr>
          <p:nvPr>
            <p:ph type="ftr" sz="quarter" idx="11"/>
          </p:nvPr>
        </p:nvSpPr>
        <p:spPr/>
        <p:txBody>
          <a:bodyPr/>
          <a:lstStyle/>
          <a:p>
            <a:r>
              <a:rPr lang="en-US" dirty="0"/>
              <a:t>MHP FFS - Version 06.24.20</a:t>
            </a:r>
          </a:p>
        </p:txBody>
      </p:sp>
      <p:sp>
        <p:nvSpPr>
          <p:cNvPr id="9" name="Slide Number Placeholder 8"/>
          <p:cNvSpPr>
            <a:spLocks noGrp="1"/>
          </p:cNvSpPr>
          <p:nvPr>
            <p:ph type="sldNum" sz="quarter" idx="12"/>
          </p:nvPr>
        </p:nvSpPr>
        <p:spPr/>
        <p:txBody>
          <a:bodyPr/>
          <a:lstStyle/>
          <a:p>
            <a:fld id="{700861E1-0C85-490F-A709-222B40EEEBBE}" type="slidenum">
              <a:rPr lang="en-US" smtClean="0"/>
              <a:t>102</a:t>
            </a:fld>
            <a:endParaRPr lang="en-US" dirty="0"/>
          </a:p>
        </p:txBody>
      </p:sp>
      <p:sp>
        <p:nvSpPr>
          <p:cNvPr id="2" name="Date Placeholder 1">
            <a:extLst>
              <a:ext uri="{FF2B5EF4-FFF2-40B4-BE49-F238E27FC236}">
                <a16:creationId xmlns:a16="http://schemas.microsoft.com/office/drawing/2014/main" id="{4D9F616E-5962-49D3-A921-3E841DD0F410}"/>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35880505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54083" y="304800"/>
            <a:ext cx="10058400" cy="1450757"/>
          </a:xfrm>
        </p:spPr>
        <p:txBody>
          <a:bodyPr/>
          <a:lstStyle/>
          <a:p>
            <a:pPr algn="ctr"/>
            <a:r>
              <a:rPr lang="en-US" dirty="0"/>
              <a:t>Detailed Interventions</a:t>
            </a:r>
          </a:p>
        </p:txBody>
      </p:sp>
      <p:sp>
        <p:nvSpPr>
          <p:cNvPr id="3" name="Content Placeholder 2"/>
          <p:cNvSpPr>
            <a:spLocks noGrp="1"/>
          </p:cNvSpPr>
          <p:nvPr>
            <p:ph idx="1"/>
          </p:nvPr>
        </p:nvSpPr>
        <p:spPr>
          <a:xfrm>
            <a:off x="1600200" y="1371600"/>
            <a:ext cx="8991600" cy="4861560"/>
          </a:xfrm>
        </p:spPr>
        <p:txBody>
          <a:bodyPr>
            <a:normAutofit/>
          </a:bodyPr>
          <a:lstStyle/>
          <a:p>
            <a:pPr marL="0" indent="0">
              <a:buNone/>
            </a:pPr>
            <a:endParaRPr lang="en-US" b="1" dirty="0"/>
          </a:p>
          <a:p>
            <a:pPr marL="0" indent="0" algn="ctr">
              <a:buNone/>
            </a:pPr>
            <a:r>
              <a:rPr lang="en-US" sz="2400" b="1" dirty="0"/>
              <a:t>Detailed Interventions are required for each Modality</a:t>
            </a:r>
          </a:p>
          <a:p>
            <a:pPr marL="0" indent="0">
              <a:buNone/>
            </a:pPr>
            <a:endParaRPr lang="en-US" sz="1300" b="1" i="1" dirty="0"/>
          </a:p>
          <a:p>
            <a:pPr marL="0" indent="0">
              <a:buNone/>
            </a:pPr>
            <a:endParaRPr lang="en-US" sz="1300" i="1" dirty="0"/>
          </a:p>
        </p:txBody>
      </p:sp>
      <p:sp>
        <p:nvSpPr>
          <p:cNvPr id="4" name="Footer Placeholder 3"/>
          <p:cNvSpPr>
            <a:spLocks noGrp="1"/>
          </p:cNvSpPr>
          <p:nvPr>
            <p:ph type="ftr" sz="quarter" idx="11"/>
          </p:nvPr>
        </p:nvSpPr>
        <p:spPr/>
        <p:txBody>
          <a:bodyPr/>
          <a:lstStyle/>
          <a:p>
            <a:r>
              <a:rPr lang="en-US" dirty="0"/>
              <a:t>MHP FFS - Version 06.24.20</a:t>
            </a:r>
          </a:p>
        </p:txBody>
      </p:sp>
      <p:sp>
        <p:nvSpPr>
          <p:cNvPr id="6" name="Slide Number Placeholder 5"/>
          <p:cNvSpPr>
            <a:spLocks noGrp="1"/>
          </p:cNvSpPr>
          <p:nvPr>
            <p:ph type="sldNum" sz="quarter" idx="12"/>
          </p:nvPr>
        </p:nvSpPr>
        <p:spPr/>
        <p:txBody>
          <a:bodyPr/>
          <a:lstStyle/>
          <a:p>
            <a:fld id="{700861E1-0C85-490F-A709-222B40EEEBBE}" type="slidenum">
              <a:rPr lang="en-US" smtClean="0"/>
              <a:t>103</a:t>
            </a:fld>
            <a:endParaRPr lang="en-US" dirty="0"/>
          </a:p>
        </p:txBody>
      </p:sp>
      <p:pic>
        <p:nvPicPr>
          <p:cNvPr id="2" name="Picture 1"/>
          <p:cNvPicPr>
            <a:picLocks noChangeAspect="1"/>
          </p:cNvPicPr>
          <p:nvPr/>
        </p:nvPicPr>
        <p:blipFill>
          <a:blip r:embed="rId3"/>
          <a:stretch>
            <a:fillRect/>
          </a:stretch>
        </p:blipFill>
        <p:spPr>
          <a:xfrm>
            <a:off x="1610497" y="2362200"/>
            <a:ext cx="8943975" cy="3657600"/>
          </a:xfrm>
          <a:prstGeom prst="rect">
            <a:avLst/>
          </a:prstGeom>
          <a:ln w="12700">
            <a:solidFill>
              <a:schemeClr val="tx1"/>
            </a:solidFill>
          </a:ln>
        </p:spPr>
      </p:pic>
      <p:sp>
        <p:nvSpPr>
          <p:cNvPr id="7" name="Date Placeholder 6">
            <a:extLst>
              <a:ext uri="{FF2B5EF4-FFF2-40B4-BE49-F238E27FC236}">
                <a16:creationId xmlns:a16="http://schemas.microsoft.com/office/drawing/2014/main" id="{AD90779D-DA52-4133-AC89-408741A442C3}"/>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70749231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Detailed Interventions</a:t>
            </a:r>
          </a:p>
        </p:txBody>
      </p:sp>
      <p:sp>
        <p:nvSpPr>
          <p:cNvPr id="3" name="Content Placeholder 2"/>
          <p:cNvSpPr>
            <a:spLocks noGrp="1"/>
          </p:cNvSpPr>
          <p:nvPr>
            <p:ph idx="1"/>
          </p:nvPr>
        </p:nvSpPr>
        <p:spPr>
          <a:xfrm>
            <a:off x="1097279" y="1750625"/>
            <a:ext cx="10115203" cy="4709160"/>
          </a:xfrm>
        </p:spPr>
        <p:txBody>
          <a:bodyPr>
            <a:normAutofit/>
          </a:bodyPr>
          <a:lstStyle/>
          <a:p>
            <a:pPr marL="0" indent="0">
              <a:buNone/>
            </a:pPr>
            <a:r>
              <a:rPr lang="en-US" sz="2400" dirty="0">
                <a:solidFill>
                  <a:schemeClr val="tx1"/>
                </a:solidFill>
              </a:rPr>
              <a:t>For </a:t>
            </a:r>
            <a:r>
              <a:rPr lang="en-US" sz="2400" u="sng" dirty="0">
                <a:solidFill>
                  <a:schemeClr val="tx1"/>
                </a:solidFill>
              </a:rPr>
              <a:t>each service modality </a:t>
            </a:r>
            <a:r>
              <a:rPr lang="en-US" sz="2400" dirty="0">
                <a:solidFill>
                  <a:schemeClr val="tx1"/>
                </a:solidFill>
              </a:rPr>
              <a:t>include a detailed description of interventions to be provided. Interventions must focus upon and address the identified functional impairments as a result of the mental disorder.</a:t>
            </a:r>
          </a:p>
          <a:p>
            <a:pPr lvl="2"/>
            <a:r>
              <a:rPr lang="en-US" sz="2400" dirty="0">
                <a:solidFill>
                  <a:schemeClr val="tx1"/>
                </a:solidFill>
              </a:rPr>
              <a:t>Interventions must be consistent with the client plan mental health objectives and the qualifying diagnoses.</a:t>
            </a:r>
          </a:p>
          <a:p>
            <a:pPr lvl="2"/>
            <a:r>
              <a:rPr lang="en-US" sz="2400" dirty="0">
                <a:solidFill>
                  <a:schemeClr val="tx1"/>
                </a:solidFill>
              </a:rPr>
              <a:t>Interventions for Collateral should include listing significant others (by names and/or roles) for whom contact is planned and indicating “and others as needed.”</a:t>
            </a:r>
          </a:p>
          <a:p>
            <a:pPr lvl="2"/>
            <a:r>
              <a:rPr lang="en-US" sz="2400" dirty="0">
                <a:solidFill>
                  <a:schemeClr val="tx1"/>
                </a:solidFill>
              </a:rPr>
              <a:t>Detailed Interventions for Case Management </a:t>
            </a:r>
            <a:r>
              <a:rPr lang="en-US" sz="2400" dirty="0"/>
              <a:t>would best </a:t>
            </a:r>
            <a:r>
              <a:rPr lang="en-US" sz="2400" dirty="0">
                <a:solidFill>
                  <a:schemeClr val="tx1"/>
                </a:solidFill>
              </a:rPr>
              <a:t>indicate that successful C/M (linkage and monitoring) will result in the client’s MH Symptoms being reduced (i.e. achievement of Client’s MH Objectives).</a:t>
            </a:r>
          </a:p>
          <a:p>
            <a:pPr lvl="1"/>
            <a:endParaRPr lang="en-US" dirty="0"/>
          </a:p>
          <a:p>
            <a:pPr lvl="1"/>
            <a:endParaRPr lang="en-US" dirty="0"/>
          </a:p>
        </p:txBody>
      </p:sp>
      <p:sp>
        <p:nvSpPr>
          <p:cNvPr id="4" name="Footer Placeholder 3"/>
          <p:cNvSpPr>
            <a:spLocks noGrp="1"/>
          </p:cNvSpPr>
          <p:nvPr>
            <p:ph type="ftr" sz="quarter" idx="11"/>
          </p:nvPr>
        </p:nvSpPr>
        <p:spPr/>
        <p:txBody>
          <a:bodyPr/>
          <a:lstStyle/>
          <a:p>
            <a:r>
              <a:rPr lang="en-US" dirty="0"/>
              <a:t>MHP FFS - Version 06.24.20</a:t>
            </a:r>
          </a:p>
        </p:txBody>
      </p:sp>
      <p:sp>
        <p:nvSpPr>
          <p:cNvPr id="6" name="Slide Number Placeholder 5"/>
          <p:cNvSpPr>
            <a:spLocks noGrp="1"/>
          </p:cNvSpPr>
          <p:nvPr>
            <p:ph type="sldNum" sz="quarter" idx="12"/>
          </p:nvPr>
        </p:nvSpPr>
        <p:spPr/>
        <p:txBody>
          <a:bodyPr/>
          <a:lstStyle/>
          <a:p>
            <a:fld id="{700861E1-0C85-490F-A709-222B40EEEBBE}" type="slidenum">
              <a:rPr lang="en-US" smtClean="0"/>
              <a:t>104</a:t>
            </a:fld>
            <a:endParaRPr lang="en-US" dirty="0"/>
          </a:p>
        </p:txBody>
      </p:sp>
      <p:sp>
        <p:nvSpPr>
          <p:cNvPr id="2" name="Date Placeholder 1">
            <a:extLst>
              <a:ext uri="{FF2B5EF4-FFF2-40B4-BE49-F238E27FC236}">
                <a16:creationId xmlns:a16="http://schemas.microsoft.com/office/drawing/2014/main" id="{FFFB5B76-41AC-4E7E-BAE2-513FA5E719DF}"/>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186787279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Detailed Interventions - Examples</a:t>
            </a:r>
          </a:p>
        </p:txBody>
      </p:sp>
      <p:sp>
        <p:nvSpPr>
          <p:cNvPr id="3" name="Content Placeholder 2"/>
          <p:cNvSpPr>
            <a:spLocks noGrp="1"/>
          </p:cNvSpPr>
          <p:nvPr>
            <p:ph idx="1"/>
          </p:nvPr>
        </p:nvSpPr>
        <p:spPr>
          <a:xfrm>
            <a:off x="1219200" y="1371600"/>
            <a:ext cx="9936480" cy="4953000"/>
          </a:xfrm>
        </p:spPr>
        <p:txBody>
          <a:bodyPr>
            <a:normAutofit/>
          </a:bodyPr>
          <a:lstStyle/>
          <a:p>
            <a:pPr marL="0" indent="0">
              <a:buNone/>
            </a:pPr>
            <a:endParaRPr lang="en-US" b="1" dirty="0"/>
          </a:p>
          <a:p>
            <a:pPr marL="0" indent="0">
              <a:buNone/>
            </a:pPr>
            <a:r>
              <a:rPr lang="en-US" dirty="0">
                <a:solidFill>
                  <a:schemeClr val="tx1"/>
                </a:solidFill>
              </a:rPr>
              <a:t>Detailed Interventions should be general and also specific to client’s mental health needs</a:t>
            </a:r>
          </a:p>
          <a:p>
            <a:pPr marL="0" indent="0">
              <a:buNone/>
            </a:pPr>
            <a:r>
              <a:rPr lang="en-US" dirty="0">
                <a:solidFill>
                  <a:schemeClr val="tx1"/>
                </a:solidFill>
              </a:rPr>
              <a:t>Examples:</a:t>
            </a:r>
          </a:p>
          <a:p>
            <a:pPr marL="201168" lvl="1" indent="0">
              <a:buNone/>
            </a:pPr>
            <a:r>
              <a:rPr lang="en-US" dirty="0">
                <a:solidFill>
                  <a:srgbClr val="00B050"/>
                </a:solidFill>
              </a:rPr>
              <a:t>Individual Therapy </a:t>
            </a:r>
          </a:p>
          <a:p>
            <a:pPr lvl="1">
              <a:buFont typeface="Arial" panose="020B0604020202020204" pitchFamily="34" charset="0"/>
              <a:buChar char="•"/>
            </a:pPr>
            <a:r>
              <a:rPr lang="en-US" dirty="0">
                <a:solidFill>
                  <a:schemeClr val="tx1"/>
                </a:solidFill>
              </a:rPr>
              <a:t>Use CBT techniques to help client identify triggering thoughts that lead to client’s aggressive behaviors and replace with prosocial behaviors and other positive activities.</a:t>
            </a:r>
          </a:p>
          <a:p>
            <a:pPr marL="201168" lvl="1" indent="0">
              <a:buNone/>
            </a:pPr>
            <a:r>
              <a:rPr lang="en-US" dirty="0">
                <a:solidFill>
                  <a:srgbClr val="00B050"/>
                </a:solidFill>
              </a:rPr>
              <a:t>Collateral</a:t>
            </a:r>
          </a:p>
          <a:p>
            <a:pPr lvl="1"/>
            <a:r>
              <a:rPr lang="en-US" dirty="0">
                <a:solidFill>
                  <a:schemeClr val="tx1"/>
                </a:solidFill>
              </a:rPr>
              <a:t>Provide psychoeducation to significant support persons of client including parents, teachers, and school counselor (others as needed) to assist client in his/her MH Goals and Objectives of x, y &amp; z.</a:t>
            </a:r>
          </a:p>
          <a:p>
            <a:pPr marL="201168" lvl="1" indent="0">
              <a:buNone/>
            </a:pPr>
            <a:r>
              <a:rPr lang="en-US" dirty="0">
                <a:solidFill>
                  <a:srgbClr val="00B050"/>
                </a:solidFill>
              </a:rPr>
              <a:t>Med Services</a:t>
            </a:r>
          </a:p>
          <a:p>
            <a:pPr lvl="1">
              <a:buFont typeface="Arial" panose="020B0604020202020204" pitchFamily="34" charset="0"/>
              <a:buChar char="•"/>
            </a:pPr>
            <a:r>
              <a:rPr lang="en-US" dirty="0">
                <a:solidFill>
                  <a:schemeClr val="tx1"/>
                </a:solidFill>
              </a:rPr>
              <a:t>Medication management strategies to engage client in collaboration to find, and optimize the dosage for effective anti-depressive medications.</a:t>
            </a:r>
          </a:p>
        </p:txBody>
      </p:sp>
      <p:sp>
        <p:nvSpPr>
          <p:cNvPr id="4" name="Footer Placeholder 3"/>
          <p:cNvSpPr>
            <a:spLocks noGrp="1"/>
          </p:cNvSpPr>
          <p:nvPr>
            <p:ph type="ftr" sz="quarter" idx="11"/>
          </p:nvPr>
        </p:nvSpPr>
        <p:spPr/>
        <p:txBody>
          <a:bodyPr/>
          <a:lstStyle/>
          <a:p>
            <a:r>
              <a:rPr lang="en-US" dirty="0"/>
              <a:t>MHP FFS - Version 06.24.20</a:t>
            </a:r>
          </a:p>
        </p:txBody>
      </p:sp>
      <p:sp>
        <p:nvSpPr>
          <p:cNvPr id="6" name="Slide Number Placeholder 5"/>
          <p:cNvSpPr>
            <a:spLocks noGrp="1"/>
          </p:cNvSpPr>
          <p:nvPr>
            <p:ph type="sldNum" sz="quarter" idx="12"/>
          </p:nvPr>
        </p:nvSpPr>
        <p:spPr/>
        <p:txBody>
          <a:bodyPr/>
          <a:lstStyle/>
          <a:p>
            <a:fld id="{700861E1-0C85-490F-A709-222B40EEEBBE}" type="slidenum">
              <a:rPr lang="en-US" smtClean="0"/>
              <a:t>105</a:t>
            </a:fld>
            <a:endParaRPr lang="en-US" dirty="0"/>
          </a:p>
        </p:txBody>
      </p:sp>
      <p:sp>
        <p:nvSpPr>
          <p:cNvPr id="2" name="Date Placeholder 1">
            <a:extLst>
              <a:ext uri="{FF2B5EF4-FFF2-40B4-BE49-F238E27FC236}">
                <a16:creationId xmlns:a16="http://schemas.microsoft.com/office/drawing/2014/main" id="{0DD5CA05-012B-49B2-BA84-2A79CBAEEA85}"/>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353586231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a:t>Plan Example #1: Client with</a:t>
            </a:r>
            <a:br>
              <a:rPr lang="en-US" sz="2400" dirty="0"/>
            </a:br>
            <a:r>
              <a:rPr lang="en-US" sz="2400" dirty="0"/>
              <a:t>Moderate/Severe Symptoms</a:t>
            </a:r>
          </a:p>
        </p:txBody>
      </p:sp>
      <p:sp>
        <p:nvSpPr>
          <p:cNvPr id="3" name="Content Placeholder 2"/>
          <p:cNvSpPr>
            <a:spLocks noGrp="1"/>
          </p:cNvSpPr>
          <p:nvPr>
            <p:ph idx="1"/>
          </p:nvPr>
        </p:nvSpPr>
        <p:spPr/>
        <p:txBody>
          <a:bodyPr>
            <a:normAutofit/>
          </a:bodyPr>
          <a:lstStyle/>
          <a:p>
            <a:pPr marL="0" indent="0" algn="ctr">
              <a:buNone/>
            </a:pPr>
            <a:r>
              <a:rPr lang="en-US" u="sng" dirty="0">
                <a:solidFill>
                  <a:schemeClr val="tx1"/>
                </a:solidFill>
              </a:rPr>
              <a:t>Billable example: Treatment Plan Goal</a:t>
            </a:r>
          </a:p>
          <a:p>
            <a:r>
              <a:rPr lang="en-US" dirty="0">
                <a:solidFill>
                  <a:schemeClr val="tx1"/>
                </a:solidFill>
              </a:rPr>
              <a:t>Dx: Generalized Anxiety DO (Excessive worry that is persistent throughout the day regarding most situations, which occurs every day. Low energy, difficulty in concentration, feels irritable and tense.)</a:t>
            </a:r>
          </a:p>
          <a:p>
            <a:r>
              <a:rPr lang="en-US" dirty="0">
                <a:solidFill>
                  <a:schemeClr val="tx1"/>
                </a:solidFill>
              </a:rPr>
              <a:t>Impairments: Relationship difficulty with partner (frequent arguments), difficulty completing work assignments, loss of enjoyment in daily activities (“polluted” by worry). </a:t>
            </a:r>
          </a:p>
          <a:p>
            <a:r>
              <a:rPr lang="en-US" dirty="0">
                <a:solidFill>
                  <a:schemeClr val="tx1"/>
                </a:solidFill>
              </a:rPr>
              <a:t>Goals:  Client states: “I don’t want to feel this way…like something is wrong all the time.”</a:t>
            </a:r>
          </a:p>
          <a:p>
            <a:r>
              <a:rPr lang="en-US" dirty="0">
                <a:solidFill>
                  <a:schemeClr val="tx1"/>
                </a:solidFill>
              </a:rPr>
              <a:t>(Optional) Long Term MH Goal: Learn to control worrisome thoughts and feelings and increase positive relationship with partner (gain more patience/less irritability).</a:t>
            </a:r>
          </a:p>
        </p:txBody>
      </p:sp>
      <p:sp>
        <p:nvSpPr>
          <p:cNvPr id="4" name="Footer Placeholder 3"/>
          <p:cNvSpPr>
            <a:spLocks noGrp="1"/>
          </p:cNvSpPr>
          <p:nvPr>
            <p:ph type="ftr" sz="quarter" idx="11"/>
          </p:nvPr>
        </p:nvSpPr>
        <p:spPr/>
        <p:txBody>
          <a:bodyPr/>
          <a:lstStyle/>
          <a:p>
            <a:r>
              <a:rPr lang="en-US" dirty="0"/>
              <a:t>MHP FFS - Version 06.24.20</a:t>
            </a:r>
          </a:p>
        </p:txBody>
      </p:sp>
      <p:sp>
        <p:nvSpPr>
          <p:cNvPr id="5" name="Slide Number Placeholder 4"/>
          <p:cNvSpPr>
            <a:spLocks noGrp="1"/>
          </p:cNvSpPr>
          <p:nvPr>
            <p:ph type="sldNum" sz="quarter" idx="12"/>
          </p:nvPr>
        </p:nvSpPr>
        <p:spPr/>
        <p:txBody>
          <a:bodyPr/>
          <a:lstStyle/>
          <a:p>
            <a:fld id="{700861E1-0C85-490F-A709-222B40EEEBBE}" type="slidenum">
              <a:rPr lang="en-US" smtClean="0"/>
              <a:pPr/>
              <a:t>106</a:t>
            </a:fld>
            <a:endParaRPr lang="en-US" dirty="0"/>
          </a:p>
        </p:txBody>
      </p:sp>
      <p:sp>
        <p:nvSpPr>
          <p:cNvPr id="6" name="Date Placeholder 5">
            <a:extLst>
              <a:ext uri="{FF2B5EF4-FFF2-40B4-BE49-F238E27FC236}">
                <a16:creationId xmlns:a16="http://schemas.microsoft.com/office/drawing/2014/main" id="{7E6FA934-8E49-4C82-AD9A-A7EA0B4FFE15}"/>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379748384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a:t>Plan Example #1 Continued: Client with</a:t>
            </a:r>
            <a:br>
              <a:rPr lang="en-US" sz="2400" dirty="0"/>
            </a:br>
            <a:r>
              <a:rPr lang="en-US" sz="2400" dirty="0"/>
              <a:t>Moderate/Severe Symptoms </a:t>
            </a:r>
          </a:p>
        </p:txBody>
      </p:sp>
      <p:sp>
        <p:nvSpPr>
          <p:cNvPr id="3" name="Content Placeholder 2"/>
          <p:cNvSpPr>
            <a:spLocks noGrp="1"/>
          </p:cNvSpPr>
          <p:nvPr>
            <p:ph idx="1"/>
          </p:nvPr>
        </p:nvSpPr>
        <p:spPr/>
        <p:txBody>
          <a:bodyPr>
            <a:normAutofit/>
          </a:bodyPr>
          <a:lstStyle/>
          <a:p>
            <a:pPr marL="0" indent="0" algn="ctr">
              <a:buNone/>
            </a:pPr>
            <a:r>
              <a:rPr lang="en-US" u="sng" dirty="0"/>
              <a:t>Billable example cont.: </a:t>
            </a:r>
          </a:p>
          <a:p>
            <a:pPr marL="137160" indent="0" algn="ctr">
              <a:buNone/>
            </a:pPr>
            <a:r>
              <a:rPr lang="en-US" dirty="0"/>
              <a:t>Mental Health Objective(s):  </a:t>
            </a:r>
          </a:p>
          <a:p>
            <a:r>
              <a:rPr lang="en-US" dirty="0"/>
              <a:t>#1) # of times client has arguments with family, friends, co-workers will decrease from 10 times per week to 3 or less per week as evidenced by partner and client report for the next 6 months. </a:t>
            </a:r>
          </a:p>
          <a:p>
            <a:r>
              <a:rPr lang="en-US" dirty="0"/>
              <a:t>#2) Increase the number of daily activities in which client feels they are able to control anxious feelings from 1-2 times per day (currently) to 5 times per day or more as evidenced by self report for the next 6 months. </a:t>
            </a:r>
          </a:p>
          <a:p>
            <a:r>
              <a:rPr lang="en-US" dirty="0"/>
              <a:t>#3) Client will increase the number of times they use coping skills learned in therapy to manage anxiety from (0 times per day) to 10 or more per day as evidenced by journal keeping for the next 6 months. </a:t>
            </a:r>
          </a:p>
        </p:txBody>
      </p:sp>
      <p:sp>
        <p:nvSpPr>
          <p:cNvPr id="4" name="Footer Placeholder 3"/>
          <p:cNvSpPr>
            <a:spLocks noGrp="1"/>
          </p:cNvSpPr>
          <p:nvPr>
            <p:ph type="ftr" sz="quarter" idx="11"/>
          </p:nvPr>
        </p:nvSpPr>
        <p:spPr/>
        <p:txBody>
          <a:bodyPr/>
          <a:lstStyle/>
          <a:p>
            <a:r>
              <a:rPr lang="en-US" dirty="0"/>
              <a:t>MHP FFS - Version 06.24.20</a:t>
            </a:r>
          </a:p>
        </p:txBody>
      </p:sp>
      <p:sp>
        <p:nvSpPr>
          <p:cNvPr id="5" name="Slide Number Placeholder 4"/>
          <p:cNvSpPr>
            <a:spLocks noGrp="1"/>
          </p:cNvSpPr>
          <p:nvPr>
            <p:ph type="sldNum" sz="quarter" idx="12"/>
          </p:nvPr>
        </p:nvSpPr>
        <p:spPr/>
        <p:txBody>
          <a:bodyPr/>
          <a:lstStyle/>
          <a:p>
            <a:fld id="{700861E1-0C85-490F-A709-222B40EEEBBE}" type="slidenum">
              <a:rPr lang="en-US" smtClean="0"/>
              <a:pPr/>
              <a:t>107</a:t>
            </a:fld>
            <a:endParaRPr lang="en-US" dirty="0"/>
          </a:p>
        </p:txBody>
      </p:sp>
      <p:sp>
        <p:nvSpPr>
          <p:cNvPr id="6" name="Date Placeholder 5">
            <a:extLst>
              <a:ext uri="{FF2B5EF4-FFF2-40B4-BE49-F238E27FC236}">
                <a16:creationId xmlns:a16="http://schemas.microsoft.com/office/drawing/2014/main" id="{AA418E79-5945-4693-A890-77CDA0C39C76}"/>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398538330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a:t>Plan Example #1 Continued: Client with</a:t>
            </a:r>
            <a:br>
              <a:rPr lang="en-US" sz="2400" dirty="0"/>
            </a:br>
            <a:r>
              <a:rPr lang="en-US" sz="2400" dirty="0"/>
              <a:t>Moderate/Severe Symptoms</a:t>
            </a:r>
          </a:p>
        </p:txBody>
      </p:sp>
      <p:sp>
        <p:nvSpPr>
          <p:cNvPr id="3" name="Content Placeholder 2"/>
          <p:cNvSpPr>
            <a:spLocks noGrp="1"/>
          </p:cNvSpPr>
          <p:nvPr>
            <p:ph idx="1"/>
          </p:nvPr>
        </p:nvSpPr>
        <p:spPr>
          <a:xfrm>
            <a:off x="1097280" y="1845734"/>
            <a:ext cx="10058400" cy="4402666"/>
          </a:xfrm>
        </p:spPr>
        <p:txBody>
          <a:bodyPr>
            <a:normAutofit lnSpcReduction="10000"/>
          </a:bodyPr>
          <a:lstStyle/>
          <a:p>
            <a:pPr marL="0" indent="0" algn="ctr">
              <a:buNone/>
            </a:pPr>
            <a:r>
              <a:rPr lang="en-US" u="sng" dirty="0"/>
              <a:t>Billable example cont.: </a:t>
            </a:r>
          </a:p>
          <a:p>
            <a:r>
              <a:rPr lang="en-US" dirty="0"/>
              <a:t>Service Modality:  </a:t>
            </a:r>
          </a:p>
          <a:p>
            <a:pPr lvl="1"/>
            <a:r>
              <a:rPr lang="en-US" dirty="0"/>
              <a:t>Psychotherapy 1x/week, and as needed, for 20 sessions for 6 months.</a:t>
            </a:r>
          </a:p>
          <a:p>
            <a:pPr lvl="1"/>
            <a:r>
              <a:rPr lang="en-US" dirty="0"/>
              <a:t>Case Management 2 sessions in next 6 months </a:t>
            </a:r>
          </a:p>
          <a:p>
            <a:pPr lvl="1"/>
            <a:r>
              <a:rPr lang="en-US" dirty="0"/>
              <a:t>Collateral 2 sessions in next 6 months </a:t>
            </a:r>
          </a:p>
          <a:p>
            <a:pPr marL="0">
              <a:buNone/>
            </a:pPr>
            <a:r>
              <a:rPr lang="en-US" dirty="0"/>
              <a:t>Detailed Interventions:  </a:t>
            </a:r>
          </a:p>
          <a:p>
            <a:pPr lvl="1"/>
            <a:r>
              <a:rPr lang="en-US" dirty="0"/>
              <a:t>Individual Psychotherapy – psychodynamic therapy to help client process through past traumatic events that precipitated the onset of anxious feelings. CBT therapy to help teach client coping skills to manage symptoms as they arise. </a:t>
            </a:r>
          </a:p>
          <a:p>
            <a:pPr lvl="1"/>
            <a:r>
              <a:rPr lang="en-US" dirty="0"/>
              <a:t>Case Management – Successful linkage of client to primary care provider/psychiatrist to discuss possible medication options for client.  This is expected to decrease the client’s irritability and to increase their energy and concentration.</a:t>
            </a:r>
          </a:p>
          <a:p>
            <a:pPr lvl="1"/>
            <a:r>
              <a:rPr lang="en-US" dirty="0"/>
              <a:t>Collateral – Will provide psychoeducation to client’s partner regarding client’s symptoms and how to best support client in managing anxiety. </a:t>
            </a:r>
          </a:p>
          <a:p>
            <a:endParaRPr lang="en-US" dirty="0"/>
          </a:p>
        </p:txBody>
      </p:sp>
      <p:sp>
        <p:nvSpPr>
          <p:cNvPr id="4" name="Footer Placeholder 3"/>
          <p:cNvSpPr>
            <a:spLocks noGrp="1"/>
          </p:cNvSpPr>
          <p:nvPr>
            <p:ph type="ftr" sz="quarter" idx="11"/>
          </p:nvPr>
        </p:nvSpPr>
        <p:spPr/>
        <p:txBody>
          <a:bodyPr/>
          <a:lstStyle/>
          <a:p>
            <a:r>
              <a:rPr lang="en-US" dirty="0"/>
              <a:t>MHP FFS - Version 06.24.20</a:t>
            </a:r>
          </a:p>
        </p:txBody>
      </p:sp>
      <p:sp>
        <p:nvSpPr>
          <p:cNvPr id="5" name="Slide Number Placeholder 4"/>
          <p:cNvSpPr>
            <a:spLocks noGrp="1"/>
          </p:cNvSpPr>
          <p:nvPr>
            <p:ph type="sldNum" sz="quarter" idx="12"/>
          </p:nvPr>
        </p:nvSpPr>
        <p:spPr/>
        <p:txBody>
          <a:bodyPr/>
          <a:lstStyle/>
          <a:p>
            <a:fld id="{700861E1-0C85-490F-A709-222B40EEEBBE}" type="slidenum">
              <a:rPr lang="en-US" smtClean="0"/>
              <a:pPr/>
              <a:t>108</a:t>
            </a:fld>
            <a:endParaRPr lang="en-US" dirty="0"/>
          </a:p>
        </p:txBody>
      </p:sp>
      <p:sp>
        <p:nvSpPr>
          <p:cNvPr id="6" name="Date Placeholder 5">
            <a:extLst>
              <a:ext uri="{FF2B5EF4-FFF2-40B4-BE49-F238E27FC236}">
                <a16:creationId xmlns:a16="http://schemas.microsoft.com/office/drawing/2014/main" id="{7E201466-1EDB-423C-8C38-8E227A609EF5}"/>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72421121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457200"/>
            <a:ext cx="6675120" cy="1051560"/>
          </a:xfrm>
        </p:spPr>
        <p:txBody>
          <a:bodyPr>
            <a:noAutofit/>
          </a:bodyPr>
          <a:lstStyle/>
          <a:p>
            <a:pPr algn="ctr"/>
            <a:r>
              <a:rPr lang="en-US" sz="2400" dirty="0"/>
              <a:t>Plan Example #2: Client with Severe Symptoms</a:t>
            </a:r>
          </a:p>
        </p:txBody>
      </p:sp>
      <p:sp>
        <p:nvSpPr>
          <p:cNvPr id="3" name="Content Placeholder 2"/>
          <p:cNvSpPr>
            <a:spLocks noGrp="1"/>
          </p:cNvSpPr>
          <p:nvPr>
            <p:ph idx="1"/>
          </p:nvPr>
        </p:nvSpPr>
        <p:spPr>
          <a:xfrm>
            <a:off x="1143000" y="1844040"/>
            <a:ext cx="10069483" cy="4480560"/>
          </a:xfrm>
        </p:spPr>
        <p:txBody>
          <a:bodyPr>
            <a:normAutofit/>
          </a:bodyPr>
          <a:lstStyle/>
          <a:p>
            <a:pPr marL="137160" indent="0" algn="ctr">
              <a:buNone/>
            </a:pPr>
            <a:r>
              <a:rPr lang="en-US" u="sng" dirty="0"/>
              <a:t>Billable example: Treatment Plan Goal</a:t>
            </a:r>
          </a:p>
          <a:p>
            <a:pPr marL="137160" indent="0" algn="ctr">
              <a:buNone/>
            </a:pPr>
            <a:endParaRPr lang="en-US" sz="1300" dirty="0"/>
          </a:p>
          <a:p>
            <a:r>
              <a:rPr lang="en-US" dirty="0"/>
              <a:t>Dx:  Major Depressive Disorder (lack of interest in all areas of life, low energy, insomnia, indecisiveness, feelings of worthlessness, and poor self-care)</a:t>
            </a:r>
          </a:p>
          <a:p>
            <a:r>
              <a:rPr lang="en-US" dirty="0"/>
              <a:t>Impairments include Client’s difficulty in maintaining employment, having positive social interactions, completing daily tasks, maintaining independent housing, and accessing resources in the community. </a:t>
            </a:r>
          </a:p>
          <a:p>
            <a:r>
              <a:rPr lang="en-US" dirty="0"/>
              <a:t>Goals:  Client states: “I want my own place to live.”</a:t>
            </a:r>
          </a:p>
          <a:p>
            <a:r>
              <a:rPr lang="en-US" dirty="0"/>
              <a:t>(Optional) Long Term MH Goal:  Decrease depression and increase coping skills, so that client’s depressive signs and symptoms do not negatively impact his ability to meet his life goals. </a:t>
            </a:r>
            <a:endParaRPr lang="en-US" dirty="0">
              <a:solidFill>
                <a:srgbClr val="FF0000"/>
              </a:solidFill>
            </a:endParaRPr>
          </a:p>
        </p:txBody>
      </p:sp>
      <p:sp>
        <p:nvSpPr>
          <p:cNvPr id="4" name="Footer Placeholder 3"/>
          <p:cNvSpPr>
            <a:spLocks noGrp="1"/>
          </p:cNvSpPr>
          <p:nvPr>
            <p:ph type="ftr" sz="quarter" idx="11"/>
          </p:nvPr>
        </p:nvSpPr>
        <p:spPr/>
        <p:txBody>
          <a:bodyPr/>
          <a:lstStyle/>
          <a:p>
            <a:r>
              <a:rPr lang="en-US" dirty="0"/>
              <a:t>MHP FFS - Version 06.24.20</a:t>
            </a:r>
          </a:p>
        </p:txBody>
      </p:sp>
      <p:sp>
        <p:nvSpPr>
          <p:cNvPr id="6" name="Slide Number Placeholder 5"/>
          <p:cNvSpPr>
            <a:spLocks noGrp="1"/>
          </p:cNvSpPr>
          <p:nvPr>
            <p:ph type="sldNum" sz="quarter" idx="12"/>
          </p:nvPr>
        </p:nvSpPr>
        <p:spPr/>
        <p:txBody>
          <a:bodyPr/>
          <a:lstStyle/>
          <a:p>
            <a:fld id="{700861E1-0C85-490F-A709-222B40EEEBBE}" type="slidenum">
              <a:rPr lang="en-US" smtClean="0"/>
              <a:t>109</a:t>
            </a:fld>
            <a:endParaRPr lang="en-US" dirty="0"/>
          </a:p>
        </p:txBody>
      </p:sp>
      <p:sp>
        <p:nvSpPr>
          <p:cNvPr id="5" name="Date Placeholder 4">
            <a:extLst>
              <a:ext uri="{FF2B5EF4-FFF2-40B4-BE49-F238E27FC236}">
                <a16:creationId xmlns:a16="http://schemas.microsoft.com/office/drawing/2014/main" id="{B6BCF241-3AED-40C4-B4C0-BE1DDE03094A}"/>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157517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2332" y="441160"/>
            <a:ext cx="9240868" cy="1295400"/>
          </a:xfrm>
        </p:spPr>
        <p:txBody>
          <a:bodyPr>
            <a:noAutofit/>
          </a:bodyPr>
          <a:lstStyle/>
          <a:p>
            <a:r>
              <a:rPr lang="en-US" dirty="0"/>
              <a:t>CMS 1500 Claiming Rates &amp; Codes</a:t>
            </a:r>
          </a:p>
        </p:txBody>
      </p:sp>
      <p:sp>
        <p:nvSpPr>
          <p:cNvPr id="3" name="Content Placeholder 2"/>
          <p:cNvSpPr>
            <a:spLocks noGrp="1"/>
          </p:cNvSpPr>
          <p:nvPr>
            <p:ph idx="1"/>
          </p:nvPr>
        </p:nvSpPr>
        <p:spPr>
          <a:xfrm>
            <a:off x="1097280" y="2148840"/>
            <a:ext cx="10058400" cy="4023360"/>
          </a:xfrm>
        </p:spPr>
        <p:txBody>
          <a:bodyPr>
            <a:normAutofit/>
          </a:bodyPr>
          <a:lstStyle/>
          <a:p>
            <a:pPr>
              <a:lnSpc>
                <a:spcPct val="100000"/>
              </a:lnSpc>
              <a:spcBef>
                <a:spcPts val="0"/>
              </a:spcBef>
              <a:spcAft>
                <a:spcPts val="1200"/>
              </a:spcAft>
            </a:pPr>
            <a:r>
              <a:rPr lang="en-US" sz="3200" dirty="0">
                <a:latin typeface="+mj-lt"/>
              </a:rPr>
              <a:t>See July 1, 2016 Specialty Mental Health Rate sheets</a:t>
            </a:r>
          </a:p>
          <a:p>
            <a:pPr lvl="3">
              <a:lnSpc>
                <a:spcPct val="100000"/>
              </a:lnSpc>
              <a:spcBef>
                <a:spcPts val="0"/>
              </a:spcBef>
              <a:spcAft>
                <a:spcPts val="1200"/>
              </a:spcAft>
              <a:buFont typeface="Arial" panose="020B0604020202020204" pitchFamily="34" charset="0"/>
              <a:buChar char="•"/>
            </a:pPr>
            <a:r>
              <a:rPr lang="en-US" sz="2400" dirty="0">
                <a:latin typeface="+mj-lt"/>
              </a:rPr>
              <a:t>Organization, Community Clinic, and Multidisciplinary Group (MHP FFS Orgs) Rates</a:t>
            </a:r>
          </a:p>
          <a:p>
            <a:pPr lvl="3">
              <a:lnSpc>
                <a:spcPct val="100000"/>
              </a:lnSpc>
              <a:spcBef>
                <a:spcPts val="0"/>
              </a:spcBef>
              <a:spcAft>
                <a:spcPts val="1200"/>
              </a:spcAft>
              <a:buFont typeface="Arial" panose="020B0604020202020204" pitchFamily="34" charset="0"/>
              <a:buChar char="•"/>
            </a:pPr>
            <a:r>
              <a:rPr lang="en-US" sz="2400" dirty="0">
                <a:latin typeface="+mj-lt"/>
              </a:rPr>
              <a:t>Physician Rates</a:t>
            </a:r>
          </a:p>
          <a:p>
            <a:pPr lvl="3">
              <a:lnSpc>
                <a:spcPct val="100000"/>
              </a:lnSpc>
              <a:spcBef>
                <a:spcPts val="0"/>
              </a:spcBef>
              <a:spcAft>
                <a:spcPts val="1200"/>
              </a:spcAft>
              <a:buFont typeface="Arial" panose="020B0604020202020204" pitchFamily="34" charset="0"/>
              <a:buChar char="•"/>
            </a:pPr>
            <a:r>
              <a:rPr lang="en-US" sz="2400" dirty="0">
                <a:latin typeface="+mj-lt"/>
              </a:rPr>
              <a:t>LCSW, MFT, LPCC Rates</a:t>
            </a:r>
          </a:p>
          <a:p>
            <a:pPr lvl="3">
              <a:lnSpc>
                <a:spcPct val="100000"/>
              </a:lnSpc>
              <a:spcBef>
                <a:spcPts val="0"/>
              </a:spcBef>
              <a:spcAft>
                <a:spcPts val="1200"/>
              </a:spcAft>
              <a:buFont typeface="Arial" panose="020B0604020202020204" pitchFamily="34" charset="0"/>
              <a:buChar char="•"/>
            </a:pPr>
            <a:r>
              <a:rPr lang="en-US" sz="2400" dirty="0">
                <a:latin typeface="+mj-lt"/>
              </a:rPr>
              <a:t>PhD Rates (includes psychological testing)</a:t>
            </a:r>
          </a:p>
          <a:p>
            <a:pPr marL="566928" lvl="3" indent="0">
              <a:lnSpc>
                <a:spcPct val="100000"/>
              </a:lnSpc>
              <a:spcBef>
                <a:spcPts val="0"/>
              </a:spcBef>
              <a:spcAft>
                <a:spcPts val="1200"/>
              </a:spcAft>
              <a:buNone/>
            </a:pPr>
            <a:r>
              <a:rPr lang="en-US" sz="2400" i="1" dirty="0">
                <a:solidFill>
                  <a:srgbClr val="FF0000"/>
                </a:solidFill>
                <a:latin typeface="+mj-lt"/>
              </a:rPr>
              <a:t>Remember to refer to the Rate/Code sheet for your license.</a:t>
            </a:r>
          </a:p>
        </p:txBody>
      </p:sp>
      <p:sp>
        <p:nvSpPr>
          <p:cNvPr id="4" name="Footer Placeholder 3"/>
          <p:cNvSpPr>
            <a:spLocks noGrp="1"/>
          </p:cNvSpPr>
          <p:nvPr>
            <p:ph type="ftr" sz="quarter" idx="11"/>
          </p:nvPr>
        </p:nvSpPr>
        <p:spPr/>
        <p:txBody>
          <a:bodyPr/>
          <a:lstStyle/>
          <a:p>
            <a:r>
              <a:rPr lang="en-US" dirty="0"/>
              <a:t>MHP FFS - Version 06.24.20</a:t>
            </a:r>
          </a:p>
        </p:txBody>
      </p:sp>
      <p:sp>
        <p:nvSpPr>
          <p:cNvPr id="5" name="Slide Number Placeholder 4"/>
          <p:cNvSpPr>
            <a:spLocks noGrp="1"/>
          </p:cNvSpPr>
          <p:nvPr>
            <p:ph type="sldNum" sz="quarter" idx="12"/>
          </p:nvPr>
        </p:nvSpPr>
        <p:spPr/>
        <p:txBody>
          <a:bodyPr/>
          <a:lstStyle/>
          <a:p>
            <a:fld id="{700861E1-0C85-490F-A709-222B40EEEBBE}" type="slidenum">
              <a:rPr lang="en-US" smtClean="0"/>
              <a:t>11</a:t>
            </a:fld>
            <a:endParaRPr lang="en-US" dirty="0"/>
          </a:p>
        </p:txBody>
      </p:sp>
      <p:pic>
        <p:nvPicPr>
          <p:cNvPr id="2050" name="Picture 2" descr="Image result for cms 1500 claim fo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8800" y="3319848"/>
            <a:ext cx="2193284" cy="285235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Date Placeholder 5">
            <a:extLst>
              <a:ext uri="{FF2B5EF4-FFF2-40B4-BE49-F238E27FC236}">
                <a16:creationId xmlns:a16="http://schemas.microsoft.com/office/drawing/2014/main" id="{2CEA34FC-839D-44B5-9D1C-A9BA65B6252E}"/>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40331029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826825"/>
            <a:ext cx="10069484" cy="4632960"/>
          </a:xfrm>
        </p:spPr>
        <p:txBody>
          <a:bodyPr>
            <a:normAutofit/>
          </a:bodyPr>
          <a:lstStyle/>
          <a:p>
            <a:pPr marL="137160" indent="0" algn="ctr">
              <a:buNone/>
            </a:pPr>
            <a:r>
              <a:rPr lang="en-US" u="sng" dirty="0">
                <a:solidFill>
                  <a:schemeClr val="tx1"/>
                </a:solidFill>
              </a:rPr>
              <a:t>Billable example cont.: </a:t>
            </a:r>
          </a:p>
          <a:p>
            <a:pPr marL="137160" indent="0" algn="ctr">
              <a:buNone/>
            </a:pPr>
            <a:endParaRPr lang="en-US" sz="1300" dirty="0">
              <a:solidFill>
                <a:schemeClr val="tx1"/>
              </a:solidFill>
            </a:endParaRPr>
          </a:p>
          <a:p>
            <a:pPr marL="137160" indent="0" algn="ctr">
              <a:buNone/>
            </a:pPr>
            <a:r>
              <a:rPr lang="en-US" dirty="0">
                <a:solidFill>
                  <a:schemeClr val="tx1"/>
                </a:solidFill>
              </a:rPr>
              <a:t>Mental Health Objective(s):  </a:t>
            </a:r>
          </a:p>
          <a:p>
            <a:r>
              <a:rPr lang="en-US" dirty="0">
                <a:solidFill>
                  <a:schemeClr val="tx1"/>
                </a:solidFill>
              </a:rPr>
              <a:t>#1) Client’s depressive symptoms are reduced as evidenced by an increase in energy from “1-2” energy level (current) to 6-8 on a 0-10 scale (10 being high energy) per self-report by 6-12 months. </a:t>
            </a:r>
          </a:p>
          <a:p>
            <a:r>
              <a:rPr lang="en-US" dirty="0">
                <a:solidFill>
                  <a:schemeClr val="tx1"/>
                </a:solidFill>
              </a:rPr>
              <a:t>#2) Client is engaged and invested in his self-care as evidenced by increased # of showers per week from 0 to 2 or more; and increased brushing of teeth from 0x daily to once daily within the next 6-12 months.</a:t>
            </a:r>
          </a:p>
          <a:p>
            <a:r>
              <a:rPr lang="en-US" dirty="0">
                <a:solidFill>
                  <a:schemeClr val="tx1"/>
                </a:solidFill>
              </a:rPr>
              <a:t>#3) Client will increase daily living activities and demonstrate successful self-identified task(s) completion 3 – 4 x’s/week (now 0/week) for the next 3 – 12 months.</a:t>
            </a:r>
            <a:endParaRPr lang="en-US" i="1" dirty="0">
              <a:solidFill>
                <a:schemeClr val="tx1"/>
              </a:solidFill>
            </a:endParaRPr>
          </a:p>
        </p:txBody>
      </p:sp>
      <p:sp>
        <p:nvSpPr>
          <p:cNvPr id="4" name="Footer Placeholder 3"/>
          <p:cNvSpPr>
            <a:spLocks noGrp="1"/>
          </p:cNvSpPr>
          <p:nvPr>
            <p:ph type="ftr" sz="quarter" idx="11"/>
          </p:nvPr>
        </p:nvSpPr>
        <p:spPr/>
        <p:txBody>
          <a:bodyPr/>
          <a:lstStyle/>
          <a:p>
            <a:r>
              <a:rPr lang="en-US" dirty="0"/>
              <a:t>MHP FFS - Version 06.24.20</a:t>
            </a:r>
          </a:p>
        </p:txBody>
      </p:sp>
      <p:sp>
        <p:nvSpPr>
          <p:cNvPr id="6" name="Slide Number Placeholder 5"/>
          <p:cNvSpPr>
            <a:spLocks noGrp="1"/>
          </p:cNvSpPr>
          <p:nvPr>
            <p:ph type="sldNum" sz="quarter" idx="12"/>
          </p:nvPr>
        </p:nvSpPr>
        <p:spPr/>
        <p:txBody>
          <a:bodyPr/>
          <a:lstStyle/>
          <a:p>
            <a:fld id="{700861E1-0C85-490F-A709-222B40EEEBBE}" type="slidenum">
              <a:rPr lang="en-US" smtClean="0"/>
              <a:t>110</a:t>
            </a:fld>
            <a:endParaRPr lang="en-US" dirty="0"/>
          </a:p>
        </p:txBody>
      </p:sp>
      <p:sp>
        <p:nvSpPr>
          <p:cNvPr id="9" name="Title 1"/>
          <p:cNvSpPr txBox="1">
            <a:spLocks/>
          </p:cNvSpPr>
          <p:nvPr/>
        </p:nvSpPr>
        <p:spPr>
          <a:xfrm>
            <a:off x="2514600" y="457200"/>
            <a:ext cx="6675120" cy="105156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2400" dirty="0"/>
              <a:t>Plan Example #2 Continued: Client with Severe Symptoms</a:t>
            </a:r>
          </a:p>
        </p:txBody>
      </p:sp>
      <p:sp>
        <p:nvSpPr>
          <p:cNvPr id="2" name="Date Placeholder 1">
            <a:extLst>
              <a:ext uri="{FF2B5EF4-FFF2-40B4-BE49-F238E27FC236}">
                <a16:creationId xmlns:a16="http://schemas.microsoft.com/office/drawing/2014/main" id="{9C729439-2DFE-425D-A922-051C72652366}"/>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289192626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844040"/>
            <a:ext cx="10069483" cy="4480560"/>
          </a:xfrm>
        </p:spPr>
        <p:txBody>
          <a:bodyPr>
            <a:normAutofit/>
          </a:bodyPr>
          <a:lstStyle/>
          <a:p>
            <a:pPr marL="137160" indent="0" algn="ctr">
              <a:buNone/>
            </a:pPr>
            <a:r>
              <a:rPr lang="en-US" u="sng" dirty="0">
                <a:solidFill>
                  <a:schemeClr val="tx1"/>
                </a:solidFill>
              </a:rPr>
              <a:t>Billable example cont.: </a:t>
            </a:r>
          </a:p>
          <a:p>
            <a:pPr marL="137160" indent="0" algn="ctr">
              <a:buNone/>
            </a:pPr>
            <a:endParaRPr lang="en-US" sz="1300" dirty="0">
              <a:solidFill>
                <a:schemeClr val="tx1"/>
              </a:solidFill>
            </a:endParaRPr>
          </a:p>
          <a:p>
            <a:r>
              <a:rPr lang="en-US" dirty="0">
                <a:solidFill>
                  <a:schemeClr val="tx1"/>
                </a:solidFill>
              </a:rPr>
              <a:t>Service Modality:  </a:t>
            </a:r>
          </a:p>
          <a:p>
            <a:pPr lvl="1"/>
            <a:r>
              <a:rPr lang="en-US" dirty="0">
                <a:solidFill>
                  <a:schemeClr val="tx1"/>
                </a:solidFill>
              </a:rPr>
              <a:t>Psychotherapy 1x/week, and as needed, for 20 sessions </a:t>
            </a:r>
            <a:r>
              <a:rPr lang="en-US" dirty="0"/>
              <a:t>for 6 months. </a:t>
            </a:r>
          </a:p>
          <a:p>
            <a:pPr lvl="1"/>
            <a:r>
              <a:rPr lang="en-US" dirty="0">
                <a:solidFill>
                  <a:schemeClr val="tx1"/>
                </a:solidFill>
              </a:rPr>
              <a:t>Case Management 2 sessions, in next 6 months.</a:t>
            </a:r>
          </a:p>
          <a:p>
            <a:pPr lvl="1"/>
            <a:r>
              <a:rPr lang="en-US" dirty="0">
                <a:solidFill>
                  <a:schemeClr val="tx1"/>
                </a:solidFill>
              </a:rPr>
              <a:t>Collateral 2 sessions in next 6 months.</a:t>
            </a:r>
          </a:p>
          <a:p>
            <a:r>
              <a:rPr lang="en-US" dirty="0">
                <a:solidFill>
                  <a:schemeClr val="tx1"/>
                </a:solidFill>
              </a:rPr>
              <a:t>Detailed Interventions:  </a:t>
            </a:r>
          </a:p>
          <a:p>
            <a:pPr lvl="1"/>
            <a:r>
              <a:rPr lang="en-US" dirty="0">
                <a:solidFill>
                  <a:schemeClr val="tx1"/>
                </a:solidFill>
              </a:rPr>
              <a:t>Psychotherapy – CBT to help client link feelings of worthlessness to depressive symptoms, to explore roots of low self-esteem and areas of competence.  </a:t>
            </a:r>
          </a:p>
          <a:p>
            <a:pPr lvl="1"/>
            <a:r>
              <a:rPr lang="en-US" dirty="0">
                <a:solidFill>
                  <a:schemeClr val="tx1"/>
                </a:solidFill>
              </a:rPr>
              <a:t>Case Management – Successful linkage of client to housing resources in community. Connecting client to resources is expected to decrease client’s sadness and depression. </a:t>
            </a:r>
          </a:p>
          <a:p>
            <a:pPr lvl="1"/>
            <a:r>
              <a:rPr lang="en-US" dirty="0">
                <a:solidFill>
                  <a:schemeClr val="tx1"/>
                </a:solidFill>
              </a:rPr>
              <a:t>Collateral – Will provide psychoeducation to client’s mother regarding client’s symptoms and how to best support client in managing his depression. </a:t>
            </a:r>
            <a:endParaRPr lang="en-US" b="1" u="sng" dirty="0">
              <a:solidFill>
                <a:schemeClr val="tx1"/>
              </a:solidFill>
            </a:endParaRPr>
          </a:p>
        </p:txBody>
      </p:sp>
      <p:sp>
        <p:nvSpPr>
          <p:cNvPr id="4" name="Footer Placeholder 3"/>
          <p:cNvSpPr>
            <a:spLocks noGrp="1"/>
          </p:cNvSpPr>
          <p:nvPr>
            <p:ph type="ftr" sz="quarter" idx="11"/>
          </p:nvPr>
        </p:nvSpPr>
        <p:spPr/>
        <p:txBody>
          <a:bodyPr/>
          <a:lstStyle/>
          <a:p>
            <a:r>
              <a:rPr lang="en-US" dirty="0"/>
              <a:t>MHP FFS - Version 06.24.20</a:t>
            </a:r>
          </a:p>
        </p:txBody>
      </p:sp>
      <p:sp>
        <p:nvSpPr>
          <p:cNvPr id="6" name="Slide Number Placeholder 5"/>
          <p:cNvSpPr>
            <a:spLocks noGrp="1"/>
          </p:cNvSpPr>
          <p:nvPr>
            <p:ph type="sldNum" sz="quarter" idx="12"/>
          </p:nvPr>
        </p:nvSpPr>
        <p:spPr/>
        <p:txBody>
          <a:bodyPr/>
          <a:lstStyle/>
          <a:p>
            <a:fld id="{700861E1-0C85-490F-A709-222B40EEEBBE}" type="slidenum">
              <a:rPr lang="en-US" smtClean="0"/>
              <a:t>111</a:t>
            </a:fld>
            <a:endParaRPr lang="en-US" dirty="0"/>
          </a:p>
        </p:txBody>
      </p:sp>
      <p:sp>
        <p:nvSpPr>
          <p:cNvPr id="8" name="Title 1"/>
          <p:cNvSpPr txBox="1">
            <a:spLocks/>
          </p:cNvSpPr>
          <p:nvPr/>
        </p:nvSpPr>
        <p:spPr>
          <a:xfrm>
            <a:off x="2514600" y="457200"/>
            <a:ext cx="6675120" cy="105156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2400" dirty="0"/>
              <a:t>Plan Example #2 Continued: Client with Severe Symptoms</a:t>
            </a:r>
          </a:p>
        </p:txBody>
      </p:sp>
      <p:sp>
        <p:nvSpPr>
          <p:cNvPr id="2" name="Date Placeholder 1">
            <a:extLst>
              <a:ext uri="{FF2B5EF4-FFF2-40B4-BE49-F238E27FC236}">
                <a16:creationId xmlns:a16="http://schemas.microsoft.com/office/drawing/2014/main" id="{BE99319A-D200-43D2-95EE-841477952A62}"/>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122976473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Progress Notes</a:t>
            </a:r>
          </a:p>
        </p:txBody>
      </p:sp>
      <p:sp>
        <p:nvSpPr>
          <p:cNvPr id="7" name="Text Placeholder 6"/>
          <p:cNvSpPr>
            <a:spLocks noGrp="1"/>
          </p:cNvSpPr>
          <p:nvPr>
            <p:ph type="body"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MHP FFS - Version 06.24.20</a:t>
            </a:r>
          </a:p>
        </p:txBody>
      </p:sp>
      <p:sp>
        <p:nvSpPr>
          <p:cNvPr id="5" name="Slide Number Placeholder 4"/>
          <p:cNvSpPr>
            <a:spLocks noGrp="1"/>
          </p:cNvSpPr>
          <p:nvPr>
            <p:ph type="sldNum" sz="quarter" idx="12"/>
          </p:nvPr>
        </p:nvSpPr>
        <p:spPr/>
        <p:txBody>
          <a:bodyPr/>
          <a:lstStyle/>
          <a:p>
            <a:fld id="{700861E1-0C85-490F-A709-222B40EEEBBE}" type="slidenum">
              <a:rPr lang="en-US" smtClean="0"/>
              <a:pPr/>
              <a:t>112</a:t>
            </a:fld>
            <a:endParaRPr lang="en-US" dirty="0"/>
          </a:p>
        </p:txBody>
      </p:sp>
      <p:sp>
        <p:nvSpPr>
          <p:cNvPr id="2" name="Date Placeholder 1">
            <a:extLst>
              <a:ext uri="{FF2B5EF4-FFF2-40B4-BE49-F238E27FC236}">
                <a16:creationId xmlns:a16="http://schemas.microsoft.com/office/drawing/2014/main" id="{5BEDB173-DBE8-4186-84C8-95F50CF5F7BA}"/>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360203751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Claiming to Medi-Cal</a:t>
            </a:r>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Ø"/>
            </a:pPr>
            <a:r>
              <a:rPr lang="en-US" dirty="0">
                <a:solidFill>
                  <a:schemeClr val="tx1"/>
                </a:solidFill>
              </a:rPr>
              <a:t>Every claim made to Medi-Cal must have a corresponding progress note in the client’s chart</a:t>
            </a:r>
          </a:p>
          <a:p>
            <a:pPr>
              <a:buFont typeface="Wingdings" panose="05000000000000000000" pitchFamily="2" charset="2"/>
              <a:buChar char="Ø"/>
            </a:pPr>
            <a:r>
              <a:rPr lang="en-US" dirty="0">
                <a:solidFill>
                  <a:schemeClr val="tx1"/>
                </a:solidFill>
              </a:rPr>
              <a:t>All assessment and plan development sessions require progress notes in order to be claimed. The assessment and plan are not enough to complete the claiming process. Use the appropriate Assessment / Psychiatric Diagnostic Evaluation Codes to claim for these services.</a:t>
            </a:r>
          </a:p>
          <a:p>
            <a:pPr>
              <a:buFont typeface="Wingdings" panose="05000000000000000000" pitchFamily="2" charset="2"/>
              <a:buChar char="Ø"/>
            </a:pPr>
            <a:r>
              <a:rPr lang="en-US" dirty="0">
                <a:solidFill>
                  <a:schemeClr val="tx1"/>
                </a:solidFill>
              </a:rPr>
              <a:t>When writing notes documenting the Assessment and Plan sessions, if each are completed in one session, the progress note may include a reference to the completed form. For example, “This therapist gathered information to complete the Assessment. See Assessment dated…”</a:t>
            </a:r>
          </a:p>
          <a:p>
            <a:pPr>
              <a:buFont typeface="Wingdings" panose="05000000000000000000" pitchFamily="2" charset="2"/>
              <a:buChar char="Ø"/>
            </a:pPr>
            <a:r>
              <a:rPr lang="en-US" dirty="0">
                <a:solidFill>
                  <a:schemeClr val="tx1"/>
                </a:solidFill>
              </a:rPr>
              <a:t>If the Assessment or Plan spans multiple sessions, then the progress note may reference completed sections in the assessment or plan, as long as what sections were completed in that session are specified.</a:t>
            </a:r>
          </a:p>
          <a:p>
            <a:pPr>
              <a:buFont typeface="Wingdings" panose="05000000000000000000" pitchFamily="2" charset="2"/>
              <a:buChar char="Ø"/>
            </a:pPr>
            <a:r>
              <a:rPr lang="en-US" dirty="0">
                <a:solidFill>
                  <a:schemeClr val="tx1"/>
                </a:solidFill>
              </a:rPr>
              <a:t>If it is not possible to reference specific sections of the assessment or plan, then the content of the session </a:t>
            </a:r>
            <a:r>
              <a:rPr lang="en-US" u="sng" dirty="0">
                <a:solidFill>
                  <a:schemeClr val="tx1"/>
                </a:solidFill>
              </a:rPr>
              <a:t>must</a:t>
            </a:r>
            <a:r>
              <a:rPr lang="en-US" dirty="0">
                <a:solidFill>
                  <a:schemeClr val="tx1"/>
                </a:solidFill>
              </a:rPr>
              <a:t> be included in the progress note.</a:t>
            </a:r>
          </a:p>
        </p:txBody>
      </p:sp>
      <p:sp>
        <p:nvSpPr>
          <p:cNvPr id="4" name="Footer Placeholder 3"/>
          <p:cNvSpPr>
            <a:spLocks noGrp="1"/>
          </p:cNvSpPr>
          <p:nvPr>
            <p:ph type="ftr" sz="quarter" idx="11"/>
          </p:nvPr>
        </p:nvSpPr>
        <p:spPr/>
        <p:txBody>
          <a:bodyPr/>
          <a:lstStyle/>
          <a:p>
            <a:r>
              <a:rPr lang="en-US" dirty="0"/>
              <a:t>MHP FFS - Version 06.24.20</a:t>
            </a:r>
          </a:p>
        </p:txBody>
      </p:sp>
      <p:sp>
        <p:nvSpPr>
          <p:cNvPr id="5" name="Slide Number Placeholder 4"/>
          <p:cNvSpPr>
            <a:spLocks noGrp="1"/>
          </p:cNvSpPr>
          <p:nvPr>
            <p:ph type="sldNum" sz="quarter" idx="12"/>
          </p:nvPr>
        </p:nvSpPr>
        <p:spPr/>
        <p:txBody>
          <a:bodyPr/>
          <a:lstStyle/>
          <a:p>
            <a:fld id="{700861E1-0C85-490F-A709-222B40EEEBBE}" type="slidenum">
              <a:rPr lang="en-US" smtClean="0"/>
              <a:pPr/>
              <a:t>113</a:t>
            </a:fld>
            <a:endParaRPr lang="en-US" dirty="0"/>
          </a:p>
        </p:txBody>
      </p:sp>
      <p:pic>
        <p:nvPicPr>
          <p:cNvPr id="6" name="Picture 2" descr="Welcome to the Department of Health Care Servi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42460"/>
            <a:ext cx="5048250" cy="733426"/>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6">
            <a:extLst>
              <a:ext uri="{FF2B5EF4-FFF2-40B4-BE49-F238E27FC236}">
                <a16:creationId xmlns:a16="http://schemas.microsoft.com/office/drawing/2014/main" id="{7A2820CD-1A21-43BC-B6BE-9714AE36DE80}"/>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377581331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849336"/>
            <a:ext cx="9829800" cy="758952"/>
          </a:xfrm>
        </p:spPr>
        <p:txBody>
          <a:bodyPr>
            <a:normAutofit/>
          </a:bodyPr>
          <a:lstStyle/>
          <a:p>
            <a:pPr algn="ctr"/>
            <a:r>
              <a:rPr lang="en-US" dirty="0"/>
              <a:t>Progress Notes Must…</a:t>
            </a:r>
            <a:endParaRPr lang="en-US" sz="3100" dirty="0"/>
          </a:p>
        </p:txBody>
      </p:sp>
      <p:sp>
        <p:nvSpPr>
          <p:cNvPr id="3" name="Content Placeholder 2"/>
          <p:cNvSpPr>
            <a:spLocks noGrp="1"/>
          </p:cNvSpPr>
          <p:nvPr>
            <p:ph idx="1"/>
          </p:nvPr>
        </p:nvSpPr>
        <p:spPr>
          <a:xfrm>
            <a:off x="1219200" y="1862336"/>
            <a:ext cx="9872236" cy="4386064"/>
          </a:xfrm>
        </p:spPr>
        <p:txBody>
          <a:bodyPr>
            <a:noAutofit/>
          </a:bodyPr>
          <a:lstStyle/>
          <a:p>
            <a:pPr marL="0" indent="0">
              <a:buNone/>
            </a:pPr>
            <a:r>
              <a:rPr lang="en-US" sz="2400" dirty="0">
                <a:solidFill>
                  <a:schemeClr val="tx1"/>
                </a:solidFill>
              </a:rPr>
              <a:t>Progress Notes must contain:</a:t>
            </a:r>
          </a:p>
          <a:p>
            <a:pPr lvl="1"/>
            <a:r>
              <a:rPr lang="en-US" sz="2400" dirty="0">
                <a:solidFill>
                  <a:schemeClr val="tx1"/>
                </a:solidFill>
              </a:rPr>
              <a:t>Procedure Code of service provided to client </a:t>
            </a:r>
          </a:p>
          <a:p>
            <a:pPr lvl="1"/>
            <a:r>
              <a:rPr lang="en-US" sz="2400" dirty="0">
                <a:solidFill>
                  <a:schemeClr val="tx1"/>
                </a:solidFill>
              </a:rPr>
              <a:t>Date of Service</a:t>
            </a:r>
          </a:p>
          <a:p>
            <a:pPr lvl="1"/>
            <a:r>
              <a:rPr lang="en-US" sz="2400" dirty="0">
                <a:solidFill>
                  <a:schemeClr val="tx1"/>
                </a:solidFill>
              </a:rPr>
              <a:t>Indicate what language the service was provided (unless English Speaking client and in the MH Assessment it indicates: “English speaking client and all services will be provided in English”).</a:t>
            </a:r>
          </a:p>
          <a:p>
            <a:pPr lvl="1"/>
            <a:r>
              <a:rPr lang="en-US" sz="2400" dirty="0">
                <a:solidFill>
                  <a:schemeClr val="tx1"/>
                </a:solidFill>
              </a:rPr>
              <a:t>Legible Provider Signature with Medi-Cal credential and date signed (not date of service) unless written and finalized with signature on the same day.</a:t>
            </a:r>
          </a:p>
          <a:p>
            <a:pPr marL="201168" lvl="1" indent="0" algn="ctr">
              <a:spcBef>
                <a:spcPts val="1200"/>
              </a:spcBef>
              <a:buNone/>
            </a:pPr>
            <a:r>
              <a:rPr lang="en-US" sz="2400" dirty="0">
                <a:solidFill>
                  <a:schemeClr val="tx1"/>
                </a:solidFill>
              </a:rPr>
              <a:t>Only use ACBH approved abbreviations—</a:t>
            </a:r>
            <a:r>
              <a:rPr lang="en-US" sz="2400" dirty="0"/>
              <a:t>if you use an additional abbreviation, or acronym, the first time it is used </a:t>
            </a:r>
            <a:r>
              <a:rPr lang="en-US" sz="2400" u="sng" dirty="0"/>
              <a:t>in each PN </a:t>
            </a:r>
            <a:r>
              <a:rPr lang="en-US" sz="2400" dirty="0"/>
              <a:t>it must be spelled out.</a:t>
            </a:r>
          </a:p>
          <a:p>
            <a:pPr marL="566928" lvl="3" indent="0">
              <a:buNone/>
            </a:pPr>
            <a:endParaRPr lang="en-US" sz="2800" dirty="0">
              <a:solidFill>
                <a:schemeClr val="tx1"/>
              </a:solidFill>
            </a:endParaRPr>
          </a:p>
          <a:p>
            <a:pPr lvl="3"/>
            <a:endParaRPr lang="en-US" sz="2800" dirty="0">
              <a:solidFill>
                <a:schemeClr val="tx1"/>
              </a:solidFill>
            </a:endParaRPr>
          </a:p>
          <a:p>
            <a:pPr marL="457200" lvl="1" indent="0">
              <a:buNone/>
            </a:pPr>
            <a:endParaRPr lang="en-US" sz="2400" dirty="0"/>
          </a:p>
          <a:p>
            <a:endParaRPr lang="en-US" sz="1050" dirty="0"/>
          </a:p>
          <a:p>
            <a:endParaRPr lang="en-US" sz="1050" dirty="0"/>
          </a:p>
          <a:p>
            <a:pPr marL="0" indent="0">
              <a:buNone/>
            </a:pPr>
            <a:r>
              <a:rPr lang="en-US" sz="800" dirty="0"/>
              <a:t> </a:t>
            </a:r>
          </a:p>
          <a:p>
            <a:endParaRPr lang="en-US" sz="800" dirty="0"/>
          </a:p>
          <a:p>
            <a:endParaRPr lang="en-US" sz="800" u="sng" dirty="0"/>
          </a:p>
          <a:p>
            <a:endParaRPr lang="en-US" sz="800" u="sng" dirty="0"/>
          </a:p>
          <a:p>
            <a:endParaRPr lang="en-US" sz="800" u="sng" dirty="0"/>
          </a:p>
          <a:p>
            <a:endParaRPr lang="en-US" sz="900" i="1" dirty="0"/>
          </a:p>
        </p:txBody>
      </p:sp>
      <p:sp>
        <p:nvSpPr>
          <p:cNvPr id="4" name="Footer Placeholder 3"/>
          <p:cNvSpPr>
            <a:spLocks noGrp="1"/>
          </p:cNvSpPr>
          <p:nvPr>
            <p:ph type="ftr" sz="quarter" idx="11"/>
          </p:nvPr>
        </p:nvSpPr>
        <p:spPr/>
        <p:txBody>
          <a:bodyPr/>
          <a:lstStyle/>
          <a:p>
            <a:r>
              <a:rPr lang="en-US" dirty="0"/>
              <a:t>MHP FFS - Version 06.24.20</a:t>
            </a:r>
          </a:p>
        </p:txBody>
      </p:sp>
      <p:sp>
        <p:nvSpPr>
          <p:cNvPr id="6" name="Slide Number Placeholder 5"/>
          <p:cNvSpPr>
            <a:spLocks noGrp="1"/>
          </p:cNvSpPr>
          <p:nvPr>
            <p:ph type="sldNum" sz="quarter" idx="12"/>
          </p:nvPr>
        </p:nvSpPr>
        <p:spPr/>
        <p:txBody>
          <a:bodyPr/>
          <a:lstStyle/>
          <a:p>
            <a:fld id="{700861E1-0C85-490F-A709-222B40EEEBBE}" type="slidenum">
              <a:rPr lang="en-US" smtClean="0"/>
              <a:t>114</a:t>
            </a:fld>
            <a:endParaRPr lang="en-US" dirty="0"/>
          </a:p>
        </p:txBody>
      </p:sp>
      <p:sp>
        <p:nvSpPr>
          <p:cNvPr id="5" name="Date Placeholder 4">
            <a:extLst>
              <a:ext uri="{FF2B5EF4-FFF2-40B4-BE49-F238E27FC236}">
                <a16:creationId xmlns:a16="http://schemas.microsoft.com/office/drawing/2014/main" id="{476F94D1-037B-444D-93B7-28914CD96FF0}"/>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361693881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827672"/>
            <a:ext cx="10069483" cy="4267200"/>
          </a:xfrm>
          <a:solidFill>
            <a:schemeClr val="bg1"/>
          </a:solidFill>
        </p:spPr>
        <p:txBody>
          <a:bodyPr>
            <a:normAutofit fontScale="92500" lnSpcReduction="10000"/>
          </a:bodyPr>
          <a:lstStyle/>
          <a:p>
            <a:pPr marL="287338" indent="-287338">
              <a:buFont typeface="Arial" panose="020B0604020202020204" pitchFamily="34" charset="0"/>
              <a:buChar char="•"/>
            </a:pPr>
            <a:r>
              <a:rPr lang="en-US" sz="2800" dirty="0">
                <a:solidFill>
                  <a:schemeClr val="tx1"/>
                </a:solidFill>
              </a:rPr>
              <a:t>Indicate code and </a:t>
            </a:r>
            <a:r>
              <a:rPr lang="en-US" sz="2800" dirty="0"/>
              <a:t>exact </a:t>
            </a:r>
            <a:r>
              <a:rPr lang="en-US" sz="2800" dirty="0">
                <a:solidFill>
                  <a:schemeClr val="tx1"/>
                </a:solidFill>
              </a:rPr>
              <a:t>minutes designated from Code/Rate Sheet. </a:t>
            </a:r>
          </a:p>
          <a:p>
            <a:pPr marL="287338" indent="-287338">
              <a:buFont typeface="Arial" panose="020B0604020202020204" pitchFamily="34" charset="0"/>
              <a:buChar char="•"/>
            </a:pPr>
            <a:r>
              <a:rPr lang="en-US" sz="2800" dirty="0">
                <a:solidFill>
                  <a:schemeClr val="tx1"/>
                </a:solidFill>
              </a:rPr>
              <a:t>Default to the code closest (rounding up and down) to the minutes it took for f-f or phone contact time and documentation time.</a:t>
            </a:r>
          </a:p>
          <a:p>
            <a:pPr marL="287338" indent="-287338">
              <a:buFont typeface="Arial" panose="020B0604020202020204" pitchFamily="34" charset="0"/>
              <a:buChar char="•"/>
            </a:pPr>
            <a:r>
              <a:rPr lang="en-US" sz="2800" dirty="0">
                <a:solidFill>
                  <a:schemeClr val="tx1"/>
                </a:solidFill>
              </a:rPr>
              <a:t>Do </a:t>
            </a:r>
            <a:r>
              <a:rPr lang="en-US" sz="2800" u="sng" dirty="0">
                <a:solidFill>
                  <a:schemeClr val="tx1"/>
                </a:solidFill>
              </a:rPr>
              <a:t>not</a:t>
            </a:r>
            <a:r>
              <a:rPr lang="en-US" sz="2800" dirty="0">
                <a:solidFill>
                  <a:schemeClr val="tx1"/>
                </a:solidFill>
              </a:rPr>
              <a:t> put the actual total minutes or break down face-to-face and doc time for example.</a:t>
            </a:r>
          </a:p>
          <a:p>
            <a:pPr marL="470218" lvl="3" indent="-287338">
              <a:lnSpc>
                <a:spcPct val="100000"/>
              </a:lnSpc>
              <a:spcBef>
                <a:spcPts val="1200"/>
              </a:spcBef>
              <a:spcAft>
                <a:spcPts val="200"/>
              </a:spcAft>
              <a:buSzPct val="100000"/>
              <a:buFont typeface="Arial" panose="020B0604020202020204" pitchFamily="34" charset="0"/>
              <a:buChar char="•"/>
            </a:pPr>
            <a:r>
              <a:rPr lang="en-US" sz="2800" dirty="0">
                <a:solidFill>
                  <a:schemeClr val="tx1"/>
                </a:solidFill>
              </a:rPr>
              <a:t>e.g. 60 minute Ind. Psychotherapy with 10 minutes documentation should be documented as 90834-60”.</a:t>
            </a:r>
            <a:r>
              <a:rPr lang="en-US" sz="800" dirty="0">
                <a:solidFill>
                  <a:schemeClr val="tx1"/>
                </a:solidFill>
              </a:rPr>
              <a:t> </a:t>
            </a:r>
          </a:p>
          <a:p>
            <a:pPr marL="287338" lvl="2" indent="-287338">
              <a:lnSpc>
                <a:spcPct val="100000"/>
              </a:lnSpc>
              <a:spcBef>
                <a:spcPts val="1200"/>
              </a:spcBef>
              <a:spcAft>
                <a:spcPts val="200"/>
              </a:spcAft>
              <a:buSzPct val="100000"/>
              <a:buFont typeface="Arial" panose="020B0604020202020204" pitchFamily="34" charset="0"/>
              <a:buChar char="•"/>
            </a:pPr>
            <a:endParaRPr lang="en-US" sz="800" dirty="0">
              <a:solidFill>
                <a:schemeClr val="tx1"/>
              </a:solidFill>
            </a:endParaRPr>
          </a:p>
          <a:p>
            <a:pPr>
              <a:buFont typeface="Arial" panose="020B0604020202020204" pitchFamily="34" charset="0"/>
              <a:buChar char="•"/>
            </a:pPr>
            <a:r>
              <a:rPr lang="en-US" sz="2800" dirty="0"/>
              <a:t>90 minute Psychotherapy requires provider to call UM to confirm medical necessity is met for providing this service at Network Provider level of care.</a:t>
            </a:r>
          </a:p>
        </p:txBody>
      </p:sp>
      <p:sp>
        <p:nvSpPr>
          <p:cNvPr id="4" name="Footer Placeholder 3"/>
          <p:cNvSpPr>
            <a:spLocks noGrp="1"/>
          </p:cNvSpPr>
          <p:nvPr>
            <p:ph type="ftr" sz="quarter" idx="11"/>
          </p:nvPr>
        </p:nvSpPr>
        <p:spPr/>
        <p:txBody>
          <a:bodyPr/>
          <a:lstStyle/>
          <a:p>
            <a:r>
              <a:rPr lang="en-US" dirty="0"/>
              <a:t>MHP FFS - Version 06.24.20</a:t>
            </a:r>
          </a:p>
        </p:txBody>
      </p:sp>
      <p:sp>
        <p:nvSpPr>
          <p:cNvPr id="5" name="Slide Number Placeholder 4"/>
          <p:cNvSpPr>
            <a:spLocks noGrp="1"/>
          </p:cNvSpPr>
          <p:nvPr>
            <p:ph type="sldNum" sz="quarter" idx="12"/>
          </p:nvPr>
        </p:nvSpPr>
        <p:spPr/>
        <p:txBody>
          <a:bodyPr/>
          <a:lstStyle/>
          <a:p>
            <a:fld id="{700861E1-0C85-490F-A709-222B40EEEBBE}" type="slidenum">
              <a:rPr lang="en-US" smtClean="0"/>
              <a:t>115</a:t>
            </a:fld>
            <a:endParaRPr lang="en-US" dirty="0"/>
          </a:p>
        </p:txBody>
      </p:sp>
      <p:sp>
        <p:nvSpPr>
          <p:cNvPr id="6" name="Title 5"/>
          <p:cNvSpPr txBox="1">
            <a:spLocks/>
          </p:cNvSpPr>
          <p:nvPr/>
        </p:nvSpPr>
        <p:spPr>
          <a:xfrm>
            <a:off x="1143000" y="277374"/>
            <a:ext cx="10058400" cy="1450757"/>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t>Progress Notes Must…</a:t>
            </a:r>
            <a:endParaRPr lang="en-US" dirty="0">
              <a:solidFill>
                <a:srgbClr val="0070C0"/>
              </a:solidFill>
            </a:endParaRPr>
          </a:p>
        </p:txBody>
      </p:sp>
      <p:sp>
        <p:nvSpPr>
          <p:cNvPr id="2" name="Date Placeholder 1">
            <a:extLst>
              <a:ext uri="{FF2B5EF4-FFF2-40B4-BE49-F238E27FC236}">
                <a16:creationId xmlns:a16="http://schemas.microsoft.com/office/drawing/2014/main" id="{2422EEC0-E8F9-4C08-8695-2C8D1FAD79C6}"/>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369053448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097280" y="23446"/>
            <a:ext cx="10058400" cy="1450757"/>
          </a:xfrm>
        </p:spPr>
        <p:txBody>
          <a:bodyPr/>
          <a:lstStyle/>
          <a:p>
            <a:pPr algn="ctr"/>
            <a:r>
              <a:rPr lang="en-US" dirty="0"/>
              <a:t>B/PIRP Format – Progress, Not Process</a:t>
            </a:r>
          </a:p>
        </p:txBody>
      </p:sp>
      <p:sp>
        <p:nvSpPr>
          <p:cNvPr id="3" name="Content Placeholder 2"/>
          <p:cNvSpPr>
            <a:spLocks noGrp="1"/>
          </p:cNvSpPr>
          <p:nvPr>
            <p:ph idx="1"/>
          </p:nvPr>
        </p:nvSpPr>
        <p:spPr>
          <a:xfrm>
            <a:off x="1097280" y="1905000"/>
            <a:ext cx="10058400" cy="4038600"/>
          </a:xfrm>
        </p:spPr>
        <p:txBody>
          <a:bodyPr>
            <a:normAutofit fontScale="25000" lnSpcReduction="20000"/>
          </a:bodyPr>
          <a:lstStyle/>
          <a:p>
            <a:pPr marL="0" indent="0">
              <a:buNone/>
            </a:pPr>
            <a:r>
              <a:rPr lang="en-US" sz="8000" b="1" u="sng" dirty="0">
                <a:solidFill>
                  <a:schemeClr val="tx1"/>
                </a:solidFill>
                <a:latin typeface="+mj-lt"/>
              </a:rPr>
              <a:t>B</a:t>
            </a:r>
            <a:r>
              <a:rPr lang="en-US" sz="8000" dirty="0">
                <a:solidFill>
                  <a:schemeClr val="tx1"/>
                </a:solidFill>
                <a:latin typeface="+mj-lt"/>
              </a:rPr>
              <a:t>ehavior/Assessment, </a:t>
            </a:r>
            <a:r>
              <a:rPr lang="en-US" sz="8000" b="1" u="sng" dirty="0">
                <a:solidFill>
                  <a:schemeClr val="tx1"/>
                </a:solidFill>
                <a:latin typeface="+mj-lt"/>
              </a:rPr>
              <a:t>P</a:t>
            </a:r>
            <a:r>
              <a:rPr lang="en-US" sz="8000" dirty="0">
                <a:solidFill>
                  <a:schemeClr val="tx1"/>
                </a:solidFill>
                <a:latin typeface="+mj-lt"/>
              </a:rPr>
              <a:t>urpose/</a:t>
            </a:r>
            <a:r>
              <a:rPr lang="en-US" sz="8000" b="1" u="sng" dirty="0">
                <a:solidFill>
                  <a:schemeClr val="tx1"/>
                </a:solidFill>
                <a:latin typeface="+mj-lt"/>
              </a:rPr>
              <a:t>P</a:t>
            </a:r>
            <a:r>
              <a:rPr lang="en-US" sz="8000" dirty="0">
                <a:solidFill>
                  <a:schemeClr val="tx1"/>
                </a:solidFill>
                <a:latin typeface="+mj-lt"/>
              </a:rPr>
              <a:t>roblem =</a:t>
            </a:r>
            <a:r>
              <a:rPr lang="en-US" sz="8000" dirty="0">
                <a:solidFill>
                  <a:schemeClr val="tx1"/>
                </a:solidFill>
              </a:rPr>
              <a:t>documents what is presently going on with the client (brief narrative), especially in terms of progress towards MH goals and objectives</a:t>
            </a:r>
          </a:p>
          <a:p>
            <a:pPr marL="0" indent="0">
              <a:buNone/>
            </a:pPr>
            <a:r>
              <a:rPr lang="en-US" sz="8000" b="1" u="sng" dirty="0">
                <a:solidFill>
                  <a:schemeClr val="tx1"/>
                </a:solidFill>
                <a:latin typeface="+mj-lt"/>
              </a:rPr>
              <a:t>I</a:t>
            </a:r>
            <a:r>
              <a:rPr lang="en-US" sz="8000" dirty="0">
                <a:solidFill>
                  <a:schemeClr val="tx1"/>
                </a:solidFill>
                <a:latin typeface="+mj-lt"/>
              </a:rPr>
              <a:t>ntervention by Staff =</a:t>
            </a:r>
            <a:r>
              <a:rPr lang="en-US" sz="8000" dirty="0">
                <a:solidFill>
                  <a:schemeClr val="tx1"/>
                </a:solidFill>
              </a:rPr>
              <a:t>Identifies what you did today (i.e., what specific intervention was provided toward the mental health objectives). Cut and paste interventions from previous session may result in a disallowance. </a:t>
            </a:r>
          </a:p>
          <a:p>
            <a:pPr marL="0" indent="0">
              <a:buNone/>
            </a:pPr>
            <a:r>
              <a:rPr lang="en-US" sz="8000" b="1" u="sng" dirty="0">
                <a:solidFill>
                  <a:schemeClr val="tx1"/>
                </a:solidFill>
                <a:latin typeface="+mj-lt"/>
              </a:rPr>
              <a:t>R</a:t>
            </a:r>
            <a:r>
              <a:rPr lang="en-US" sz="8000" dirty="0">
                <a:solidFill>
                  <a:schemeClr val="tx1"/>
                </a:solidFill>
                <a:latin typeface="+mj-lt"/>
              </a:rPr>
              <a:t>esponse of Client to Intervention </a:t>
            </a:r>
            <a:r>
              <a:rPr lang="en-US" sz="8000" dirty="0">
                <a:solidFill>
                  <a:schemeClr val="tx1"/>
                </a:solidFill>
              </a:rPr>
              <a:t>= Identifies client’s response today toward the interventions and impact/progress toward their MH objectives</a:t>
            </a:r>
          </a:p>
          <a:p>
            <a:pPr marL="0" indent="0">
              <a:buNone/>
            </a:pPr>
            <a:r>
              <a:rPr lang="en-US" sz="8000" b="1" u="sng" dirty="0">
                <a:solidFill>
                  <a:schemeClr val="tx1"/>
                </a:solidFill>
                <a:latin typeface="+mj-lt"/>
              </a:rPr>
              <a:t>P</a:t>
            </a:r>
            <a:r>
              <a:rPr lang="en-US" sz="8000" dirty="0">
                <a:solidFill>
                  <a:schemeClr val="tx1"/>
                </a:solidFill>
                <a:latin typeface="+mj-lt"/>
              </a:rPr>
              <a:t>lan for future services </a:t>
            </a:r>
            <a:r>
              <a:rPr lang="en-US" sz="8000" dirty="0">
                <a:solidFill>
                  <a:schemeClr val="tx1"/>
                </a:solidFill>
              </a:rPr>
              <a:t>= Provides plan for continued services i.e. collaterals, coordination of care, continue with CBT techniques etc.  Can include any follow up by the provider or client—not simply and always: “next session on mm/dd/yy”</a:t>
            </a:r>
          </a:p>
          <a:p>
            <a:pPr marL="0" indent="0" algn="ctr">
              <a:buNone/>
            </a:pPr>
            <a:r>
              <a:rPr lang="en-US" sz="8000" dirty="0">
                <a:solidFill>
                  <a:schemeClr val="tx1"/>
                </a:solidFill>
              </a:rPr>
              <a:t> </a:t>
            </a:r>
          </a:p>
          <a:p>
            <a:pPr>
              <a:buFont typeface="Wingdings" panose="05000000000000000000" pitchFamily="2" charset="2"/>
              <a:buChar char="Ø"/>
            </a:pPr>
            <a:r>
              <a:rPr lang="en-US" sz="8000" dirty="0">
                <a:solidFill>
                  <a:schemeClr val="tx1"/>
                </a:solidFill>
              </a:rPr>
              <a:t>Always indicate which MH Objective (restate or reference # of Objective in Plan) is being addressed</a:t>
            </a:r>
            <a:endParaRPr lang="en-US" sz="4400" dirty="0">
              <a:solidFill>
                <a:schemeClr val="tx1"/>
              </a:solidFill>
            </a:endParaRPr>
          </a:p>
          <a:p>
            <a:pPr marL="0" indent="0">
              <a:buNone/>
            </a:pPr>
            <a:endParaRPr lang="en-US" sz="8000" dirty="0">
              <a:solidFill>
                <a:schemeClr val="tx1"/>
              </a:solidFill>
            </a:endParaRPr>
          </a:p>
          <a:p>
            <a:pPr marL="457200" lvl="1" indent="0">
              <a:buNone/>
            </a:pPr>
            <a:endParaRPr lang="en-US" sz="6400" dirty="0"/>
          </a:p>
          <a:p>
            <a:endParaRPr lang="en-US" sz="3300" dirty="0"/>
          </a:p>
          <a:p>
            <a:endParaRPr lang="en-US" sz="3300" dirty="0"/>
          </a:p>
          <a:p>
            <a:pPr marL="0" indent="0">
              <a:buNone/>
            </a:pPr>
            <a:r>
              <a:rPr lang="en-US" sz="1800" dirty="0"/>
              <a:t> </a:t>
            </a:r>
          </a:p>
          <a:p>
            <a:endParaRPr lang="en-US" dirty="0"/>
          </a:p>
          <a:p>
            <a:endParaRPr lang="en-US" u="sng" dirty="0"/>
          </a:p>
          <a:p>
            <a:endParaRPr lang="en-US" u="sng" dirty="0"/>
          </a:p>
          <a:p>
            <a:endParaRPr lang="en-US" u="sng" dirty="0"/>
          </a:p>
          <a:p>
            <a:endParaRPr lang="en-US" sz="2200" i="1" dirty="0"/>
          </a:p>
        </p:txBody>
      </p:sp>
      <p:sp>
        <p:nvSpPr>
          <p:cNvPr id="4" name="Footer Placeholder 3"/>
          <p:cNvSpPr>
            <a:spLocks noGrp="1"/>
          </p:cNvSpPr>
          <p:nvPr>
            <p:ph type="ftr" sz="quarter" idx="11"/>
          </p:nvPr>
        </p:nvSpPr>
        <p:spPr/>
        <p:txBody>
          <a:bodyPr/>
          <a:lstStyle/>
          <a:p>
            <a:r>
              <a:rPr lang="en-US" dirty="0"/>
              <a:t>MHP FFS - Version 06.24.20</a:t>
            </a:r>
          </a:p>
        </p:txBody>
      </p:sp>
      <p:sp>
        <p:nvSpPr>
          <p:cNvPr id="6" name="Slide Number Placeholder 5"/>
          <p:cNvSpPr>
            <a:spLocks noGrp="1"/>
          </p:cNvSpPr>
          <p:nvPr>
            <p:ph type="sldNum" sz="quarter" idx="12"/>
          </p:nvPr>
        </p:nvSpPr>
        <p:spPr/>
        <p:txBody>
          <a:bodyPr/>
          <a:lstStyle/>
          <a:p>
            <a:fld id="{700861E1-0C85-490F-A709-222B40EEEBBE}" type="slidenum">
              <a:rPr lang="en-US" smtClean="0"/>
              <a:t>116</a:t>
            </a:fld>
            <a:endParaRPr lang="en-US" dirty="0"/>
          </a:p>
        </p:txBody>
      </p:sp>
      <p:sp>
        <p:nvSpPr>
          <p:cNvPr id="2" name="Date Placeholder 1">
            <a:extLst>
              <a:ext uri="{FF2B5EF4-FFF2-40B4-BE49-F238E27FC236}">
                <a16:creationId xmlns:a16="http://schemas.microsoft.com/office/drawing/2014/main" id="{B6BC99E6-62B5-4D5F-83A8-11C313E0D0BD}"/>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397963322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11" y="194778"/>
            <a:ext cx="12217411" cy="1349545"/>
          </a:xfrm>
        </p:spPr>
        <p:txBody>
          <a:bodyPr>
            <a:normAutofit/>
          </a:bodyPr>
          <a:lstStyle/>
          <a:p>
            <a:pPr algn="ctr"/>
            <a:r>
              <a:rPr lang="en-US" dirty="0"/>
              <a:t>Modifying Progress Notes </a:t>
            </a:r>
            <a:br>
              <a:rPr lang="en-US" dirty="0"/>
            </a:br>
            <a:r>
              <a:rPr lang="en-US" dirty="0"/>
              <a:t>for Case Management Services</a:t>
            </a:r>
          </a:p>
        </p:txBody>
      </p:sp>
      <p:sp>
        <p:nvSpPr>
          <p:cNvPr id="4" name="Content Placeholder 3"/>
          <p:cNvSpPr>
            <a:spLocks noGrp="1"/>
          </p:cNvSpPr>
          <p:nvPr>
            <p:ph idx="1"/>
          </p:nvPr>
        </p:nvSpPr>
        <p:spPr>
          <a:xfrm>
            <a:off x="1097280" y="1996440"/>
            <a:ext cx="10058400" cy="4023360"/>
          </a:xfrm>
        </p:spPr>
        <p:txBody>
          <a:bodyPr>
            <a:normAutofit fontScale="25000" lnSpcReduction="20000"/>
          </a:bodyPr>
          <a:lstStyle/>
          <a:p>
            <a:pPr lvl="2"/>
            <a:endParaRPr lang="en-US" sz="8000" dirty="0">
              <a:solidFill>
                <a:schemeClr val="tx1"/>
              </a:solidFill>
            </a:endParaRPr>
          </a:p>
          <a:p>
            <a:pPr lvl="2"/>
            <a:endParaRPr lang="en-US" sz="8000" dirty="0">
              <a:solidFill>
                <a:schemeClr val="tx1"/>
              </a:solidFill>
            </a:endParaRPr>
          </a:p>
          <a:p>
            <a:pPr lvl="2"/>
            <a:r>
              <a:rPr lang="en-US" sz="8000" dirty="0">
                <a:solidFill>
                  <a:schemeClr val="tx1"/>
                </a:solidFill>
              </a:rPr>
              <a:t>“B/P” Problem: “Client reports they were evicted over the weekend.  Clients symptoms of depressed mood &amp; fatigue prevents client from contact the shelter for assistance in spite of desire to do so”</a:t>
            </a:r>
          </a:p>
          <a:p>
            <a:pPr lvl="2"/>
            <a:r>
              <a:rPr lang="en-US" sz="8000" dirty="0">
                <a:solidFill>
                  <a:schemeClr val="tx1"/>
                </a:solidFill>
              </a:rPr>
              <a:t>“I” = Identifies what you did (i.e., what intervention was provided toward the mental health objectives): provided or received info, etc. (i.e. with client present, I called the shelter with a referral and made appointment for the client at 4pm today.)</a:t>
            </a:r>
          </a:p>
          <a:p>
            <a:pPr lvl="2"/>
            <a:r>
              <a:rPr lang="en-US" sz="8000" dirty="0">
                <a:solidFill>
                  <a:schemeClr val="tx1"/>
                </a:solidFill>
              </a:rPr>
              <a:t>“R” = Identifies contact’s response toward the interventions and progress toward the purpose above “B” (i.e. client agreed to make the shelter appointment as scheduled and to report back to this provider of how it was going at our next scheduled appointment.)</a:t>
            </a:r>
          </a:p>
          <a:p>
            <a:pPr lvl="2"/>
            <a:r>
              <a:rPr lang="en-US" sz="8000" dirty="0">
                <a:solidFill>
                  <a:schemeClr val="tx1"/>
                </a:solidFill>
              </a:rPr>
              <a:t>P = Provides plan for continued services as a result of this service: i.e. collaterals, coordination of care, etc.  Can include any follow up by the provider or client. (Successful housing of the client through case management is expected to result in the client of meeting their MH goals of reducing depression and associated fatigue”)</a:t>
            </a:r>
          </a:p>
          <a:p>
            <a:pPr marL="274320" lvl="1" indent="0">
              <a:buNone/>
            </a:pPr>
            <a:endParaRPr lang="en-US" sz="6200" i="1" dirty="0">
              <a:solidFill>
                <a:schemeClr val="tx1"/>
              </a:solidFill>
            </a:endParaRPr>
          </a:p>
          <a:p>
            <a:pPr lvl="1"/>
            <a:endParaRPr lang="en-US" dirty="0"/>
          </a:p>
          <a:p>
            <a:pPr lvl="2"/>
            <a:endParaRPr lang="en-US" dirty="0"/>
          </a:p>
        </p:txBody>
      </p:sp>
      <p:sp>
        <p:nvSpPr>
          <p:cNvPr id="5" name="Footer Placeholder 4"/>
          <p:cNvSpPr>
            <a:spLocks noGrp="1"/>
          </p:cNvSpPr>
          <p:nvPr>
            <p:ph type="ftr" sz="quarter" idx="11"/>
          </p:nvPr>
        </p:nvSpPr>
        <p:spPr/>
        <p:txBody>
          <a:bodyPr/>
          <a:lstStyle/>
          <a:p>
            <a:r>
              <a:rPr lang="en-US" dirty="0"/>
              <a:t>MHP FFS - Version 06.24.20</a:t>
            </a:r>
          </a:p>
        </p:txBody>
      </p:sp>
      <p:sp>
        <p:nvSpPr>
          <p:cNvPr id="7" name="Slide Number Placeholder 6"/>
          <p:cNvSpPr>
            <a:spLocks noGrp="1"/>
          </p:cNvSpPr>
          <p:nvPr>
            <p:ph type="sldNum" sz="quarter" idx="12"/>
          </p:nvPr>
        </p:nvSpPr>
        <p:spPr/>
        <p:txBody>
          <a:bodyPr/>
          <a:lstStyle/>
          <a:p>
            <a:fld id="{700861E1-0C85-490F-A709-222B40EEEBBE}" type="slidenum">
              <a:rPr lang="en-US" smtClean="0"/>
              <a:t>117</a:t>
            </a:fld>
            <a:endParaRPr lang="en-US" dirty="0"/>
          </a:p>
        </p:txBody>
      </p:sp>
      <p:sp>
        <p:nvSpPr>
          <p:cNvPr id="3" name="Date Placeholder 2">
            <a:extLst>
              <a:ext uri="{FF2B5EF4-FFF2-40B4-BE49-F238E27FC236}">
                <a16:creationId xmlns:a16="http://schemas.microsoft.com/office/drawing/2014/main" id="{6E9E6D5E-7B81-455A-8F8A-380636E090BD}"/>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305363669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Progress Notes FAQs</a:t>
            </a:r>
          </a:p>
        </p:txBody>
      </p:sp>
      <p:sp>
        <p:nvSpPr>
          <p:cNvPr id="3" name="Content Placeholder 2"/>
          <p:cNvSpPr>
            <a:spLocks noGrp="1"/>
          </p:cNvSpPr>
          <p:nvPr>
            <p:ph idx="1"/>
          </p:nvPr>
        </p:nvSpPr>
        <p:spPr/>
        <p:txBody>
          <a:bodyPr>
            <a:normAutofit lnSpcReduction="10000"/>
          </a:bodyPr>
          <a:lstStyle/>
          <a:p>
            <a:pPr>
              <a:lnSpc>
                <a:spcPct val="100000"/>
              </a:lnSpc>
              <a:spcBef>
                <a:spcPts val="0"/>
              </a:spcBef>
              <a:spcAft>
                <a:spcPts val="0"/>
              </a:spcAft>
            </a:pPr>
            <a:r>
              <a:rPr lang="en-US" dirty="0">
                <a:solidFill>
                  <a:schemeClr val="tx1"/>
                </a:solidFill>
              </a:rPr>
              <a:t>Can I combine different types of services in one progress note? </a:t>
            </a:r>
          </a:p>
          <a:p>
            <a:pPr>
              <a:lnSpc>
                <a:spcPct val="100000"/>
              </a:lnSpc>
              <a:spcBef>
                <a:spcPts val="0"/>
              </a:spcBef>
              <a:spcAft>
                <a:spcPts val="0"/>
              </a:spcAft>
            </a:pPr>
            <a:r>
              <a:rPr lang="en-US" dirty="0">
                <a:solidFill>
                  <a:schemeClr val="tx1"/>
                </a:solidFill>
              </a:rPr>
              <a:t>No, claim separately even if provided on the same date of service.</a:t>
            </a:r>
          </a:p>
          <a:p>
            <a:pPr>
              <a:lnSpc>
                <a:spcPct val="110000"/>
              </a:lnSpc>
              <a:spcBef>
                <a:spcPts val="0"/>
              </a:spcBef>
              <a:spcAft>
                <a:spcPts val="0"/>
              </a:spcAft>
            </a:pPr>
            <a:r>
              <a:rPr lang="en-US" dirty="0">
                <a:solidFill>
                  <a:schemeClr val="tx1"/>
                </a:solidFill>
              </a:rPr>
              <a:t/>
            </a:r>
            <a:br>
              <a:rPr lang="en-US" dirty="0">
                <a:solidFill>
                  <a:schemeClr val="tx1"/>
                </a:solidFill>
              </a:rPr>
            </a:br>
            <a:r>
              <a:rPr lang="en-US" dirty="0">
                <a:solidFill>
                  <a:schemeClr val="tx1"/>
                </a:solidFill>
              </a:rPr>
              <a:t>Can I combine two of the same services on the same day, for example two collateral phone calls to different people?</a:t>
            </a:r>
          </a:p>
          <a:p>
            <a:pPr>
              <a:lnSpc>
                <a:spcPct val="110000"/>
              </a:lnSpc>
              <a:spcBef>
                <a:spcPts val="0"/>
              </a:spcBef>
              <a:spcAft>
                <a:spcPts val="0"/>
              </a:spcAft>
            </a:pPr>
            <a:r>
              <a:rPr lang="en-US" dirty="0">
                <a:solidFill>
                  <a:schemeClr val="tx1"/>
                </a:solidFill>
              </a:rPr>
              <a:t>Yes, but it may be clearer to the auditor to claim separately if talking to different people. Most likely these discussions will have different purposes.</a:t>
            </a:r>
          </a:p>
          <a:p>
            <a:endParaRPr lang="en-US" dirty="0">
              <a:solidFill>
                <a:schemeClr val="tx1"/>
              </a:solidFill>
            </a:endParaRPr>
          </a:p>
          <a:p>
            <a:pPr>
              <a:lnSpc>
                <a:spcPct val="110000"/>
              </a:lnSpc>
              <a:spcBef>
                <a:spcPts val="0"/>
              </a:spcBef>
              <a:spcAft>
                <a:spcPts val="0"/>
              </a:spcAft>
            </a:pPr>
            <a:r>
              <a:rPr lang="en-US" dirty="0">
                <a:solidFill>
                  <a:schemeClr val="tx1"/>
                </a:solidFill>
              </a:rPr>
              <a:t>Can I combine two 10 minute collateral services with the same person together for one 20 minute collateral service?</a:t>
            </a:r>
          </a:p>
          <a:p>
            <a:pPr>
              <a:lnSpc>
                <a:spcPct val="110000"/>
              </a:lnSpc>
              <a:spcBef>
                <a:spcPts val="0"/>
              </a:spcBef>
              <a:spcAft>
                <a:spcPts val="0"/>
              </a:spcAft>
            </a:pPr>
            <a:r>
              <a:rPr lang="en-US" dirty="0">
                <a:solidFill>
                  <a:schemeClr val="tx1"/>
                </a:solidFill>
              </a:rPr>
              <a:t>Yes, you would put two 10 min. collateral codes on form CMS 1500 and document this in one progress note for the chart.</a:t>
            </a:r>
          </a:p>
        </p:txBody>
      </p:sp>
      <p:sp>
        <p:nvSpPr>
          <p:cNvPr id="4" name="Footer Placeholder 3"/>
          <p:cNvSpPr>
            <a:spLocks noGrp="1"/>
          </p:cNvSpPr>
          <p:nvPr>
            <p:ph type="ftr" sz="quarter" idx="11"/>
          </p:nvPr>
        </p:nvSpPr>
        <p:spPr/>
        <p:txBody>
          <a:bodyPr/>
          <a:lstStyle/>
          <a:p>
            <a:r>
              <a:rPr lang="en-US" dirty="0"/>
              <a:t>MHP FFS - Version 06.24.20</a:t>
            </a:r>
          </a:p>
        </p:txBody>
      </p:sp>
      <p:sp>
        <p:nvSpPr>
          <p:cNvPr id="5" name="Slide Number Placeholder 4"/>
          <p:cNvSpPr>
            <a:spLocks noGrp="1"/>
          </p:cNvSpPr>
          <p:nvPr>
            <p:ph type="sldNum" sz="quarter" idx="12"/>
          </p:nvPr>
        </p:nvSpPr>
        <p:spPr/>
        <p:txBody>
          <a:bodyPr/>
          <a:lstStyle/>
          <a:p>
            <a:fld id="{700861E1-0C85-490F-A709-222B40EEEBBE}" type="slidenum">
              <a:rPr lang="en-US" smtClean="0"/>
              <a:t>118</a:t>
            </a:fld>
            <a:endParaRPr lang="en-US" dirty="0"/>
          </a:p>
        </p:txBody>
      </p:sp>
      <p:sp>
        <p:nvSpPr>
          <p:cNvPr id="6" name="Date Placeholder 5">
            <a:extLst>
              <a:ext uri="{FF2B5EF4-FFF2-40B4-BE49-F238E27FC236}">
                <a16:creationId xmlns:a16="http://schemas.microsoft.com/office/drawing/2014/main" id="{5458E2C7-86E4-4630-BC08-9FFE1D6E362E}"/>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72883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351508"/>
            <a:ext cx="12192000" cy="1371600"/>
          </a:xfrm>
        </p:spPr>
        <p:txBody>
          <a:bodyPr>
            <a:normAutofit/>
          </a:bodyPr>
          <a:lstStyle/>
          <a:p>
            <a:pPr algn="ctr"/>
            <a:r>
              <a:rPr lang="en-US" dirty="0"/>
              <a:t>Non-Billable</a:t>
            </a:r>
            <a:r>
              <a:rPr lang="en-US" sz="4800" dirty="0"/>
              <a:t> Services </a:t>
            </a:r>
          </a:p>
        </p:txBody>
      </p:sp>
      <p:sp>
        <p:nvSpPr>
          <p:cNvPr id="3" name="Content Placeholder 2"/>
          <p:cNvSpPr>
            <a:spLocks noGrp="1"/>
          </p:cNvSpPr>
          <p:nvPr>
            <p:ph idx="1"/>
          </p:nvPr>
        </p:nvSpPr>
        <p:spPr>
          <a:xfrm>
            <a:off x="1066801" y="1828800"/>
            <a:ext cx="10145682" cy="4419600"/>
          </a:xfrm>
        </p:spPr>
        <p:txBody>
          <a:bodyPr>
            <a:normAutofit fontScale="25000" lnSpcReduction="20000"/>
          </a:bodyPr>
          <a:lstStyle/>
          <a:p>
            <a:endParaRPr lang="en-US" sz="4400" dirty="0"/>
          </a:p>
          <a:p>
            <a:pPr lvl="1"/>
            <a:r>
              <a:rPr lang="en-US" sz="8300" dirty="0">
                <a:solidFill>
                  <a:schemeClr val="tx1"/>
                </a:solidFill>
              </a:rPr>
              <a:t>Travel time may not be incorporated for claiming purposes</a:t>
            </a:r>
          </a:p>
          <a:p>
            <a:pPr lvl="1"/>
            <a:r>
              <a:rPr lang="en-US" sz="8300" dirty="0">
                <a:solidFill>
                  <a:schemeClr val="tx1"/>
                </a:solidFill>
              </a:rPr>
              <a:t>Voice mail, Email, Text messages (leaving or receiving)</a:t>
            </a:r>
          </a:p>
          <a:p>
            <a:pPr lvl="1"/>
            <a:r>
              <a:rPr lang="en-US" sz="8300" dirty="0">
                <a:solidFill>
                  <a:schemeClr val="tx1"/>
                </a:solidFill>
              </a:rPr>
              <a:t>Faxing</a:t>
            </a:r>
          </a:p>
          <a:p>
            <a:pPr lvl="1"/>
            <a:r>
              <a:rPr lang="en-US" sz="8300" dirty="0">
                <a:solidFill>
                  <a:schemeClr val="tx1"/>
                </a:solidFill>
              </a:rPr>
              <a:t>Non-Treatment related report writing (i.e. disability report for SSA or Abuse/Neglect reporting—phone or written) </a:t>
            </a:r>
          </a:p>
          <a:p>
            <a:pPr lvl="1"/>
            <a:r>
              <a:rPr lang="en-US" sz="8300" dirty="0">
                <a:solidFill>
                  <a:schemeClr val="tx1"/>
                </a:solidFill>
              </a:rPr>
              <a:t>Scheduling</a:t>
            </a:r>
          </a:p>
          <a:p>
            <a:pPr lvl="1"/>
            <a:r>
              <a:rPr lang="en-US" sz="8300" dirty="0">
                <a:solidFill>
                  <a:schemeClr val="tx1"/>
                </a:solidFill>
              </a:rPr>
              <a:t>No shows/ Missed Appointment</a:t>
            </a:r>
          </a:p>
          <a:p>
            <a:pPr lvl="1"/>
            <a:r>
              <a:rPr lang="en-US" sz="8300" dirty="0">
                <a:solidFill>
                  <a:schemeClr val="tx1"/>
                </a:solidFill>
              </a:rPr>
              <a:t>Lock-outs</a:t>
            </a:r>
          </a:p>
          <a:p>
            <a:pPr lvl="1"/>
            <a:r>
              <a:rPr lang="en-US" sz="8300" dirty="0">
                <a:solidFill>
                  <a:schemeClr val="tx1"/>
                </a:solidFill>
              </a:rPr>
              <a:t>Transporting the client</a:t>
            </a:r>
          </a:p>
          <a:p>
            <a:pPr lvl="1"/>
            <a:r>
              <a:rPr lang="en-US" sz="8300" dirty="0">
                <a:solidFill>
                  <a:schemeClr val="tx1"/>
                </a:solidFill>
              </a:rPr>
              <a:t>Completing the Brief Screening Tool </a:t>
            </a:r>
          </a:p>
          <a:p>
            <a:pPr lvl="1"/>
            <a:r>
              <a:rPr lang="en-US" sz="8300" dirty="0">
                <a:solidFill>
                  <a:schemeClr val="tx1"/>
                </a:solidFill>
              </a:rPr>
              <a:t>Non-SMHS services such as vocational, housing, payee.</a:t>
            </a:r>
            <a:endParaRPr lang="en-US" sz="8300" dirty="0">
              <a:solidFill>
                <a:srgbClr val="FF0000"/>
              </a:solidFill>
            </a:endParaRPr>
          </a:p>
          <a:p>
            <a:pPr marL="384048" lvl="2" indent="0">
              <a:buNone/>
            </a:pPr>
            <a:endParaRPr lang="en-US" sz="2400" dirty="0">
              <a:solidFill>
                <a:srgbClr val="FF0000"/>
              </a:solidFill>
            </a:endParaRPr>
          </a:p>
          <a:p>
            <a:pPr marL="384048" lvl="2" indent="0" algn="ctr">
              <a:buNone/>
            </a:pPr>
            <a:r>
              <a:rPr lang="en-US" sz="8000" dirty="0">
                <a:solidFill>
                  <a:schemeClr val="tx1"/>
                </a:solidFill>
              </a:rPr>
              <a:t>If any part of the note includes such activities without indicating “did not claim for the time it took to do that activity,” the claim will be disallowed.</a:t>
            </a:r>
            <a:endParaRPr lang="en-US" sz="8000" i="1" dirty="0">
              <a:solidFill>
                <a:schemeClr val="tx1"/>
              </a:solidFill>
            </a:endParaRPr>
          </a:p>
        </p:txBody>
      </p:sp>
      <p:sp>
        <p:nvSpPr>
          <p:cNvPr id="4" name="Footer Placeholder 3"/>
          <p:cNvSpPr>
            <a:spLocks noGrp="1"/>
          </p:cNvSpPr>
          <p:nvPr>
            <p:ph type="ftr" sz="quarter" idx="11"/>
          </p:nvPr>
        </p:nvSpPr>
        <p:spPr/>
        <p:txBody>
          <a:bodyPr/>
          <a:lstStyle/>
          <a:p>
            <a:r>
              <a:rPr lang="en-US" dirty="0"/>
              <a:t>MHP FFS - Version 06.24.20</a:t>
            </a:r>
          </a:p>
        </p:txBody>
      </p:sp>
      <p:sp>
        <p:nvSpPr>
          <p:cNvPr id="7" name="Slide Number Placeholder 6"/>
          <p:cNvSpPr>
            <a:spLocks noGrp="1"/>
          </p:cNvSpPr>
          <p:nvPr>
            <p:ph type="sldNum" sz="quarter" idx="12"/>
          </p:nvPr>
        </p:nvSpPr>
        <p:spPr/>
        <p:txBody>
          <a:bodyPr/>
          <a:lstStyle/>
          <a:p>
            <a:fld id="{700861E1-0C85-490F-A709-222B40EEEBBE}" type="slidenum">
              <a:rPr lang="en-US" smtClean="0"/>
              <a:t>119</a:t>
            </a:fld>
            <a:endParaRPr lang="en-US" dirty="0"/>
          </a:p>
        </p:txBody>
      </p:sp>
      <p:sp>
        <p:nvSpPr>
          <p:cNvPr id="2" name="Date Placeholder 1">
            <a:extLst>
              <a:ext uri="{FF2B5EF4-FFF2-40B4-BE49-F238E27FC236}">
                <a16:creationId xmlns:a16="http://schemas.microsoft.com/office/drawing/2014/main" id="{5E8F46EA-51AA-4E22-8E0C-C6CD8668456D}"/>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1507610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00861E1-0C85-490F-A709-222B40EEEBBE}" type="slidenum">
              <a:rPr lang="en-US" smtClean="0"/>
              <a:t>12</a:t>
            </a:fld>
            <a:endParaRPr lang="en-US" dirty="0"/>
          </a:p>
        </p:txBody>
      </p:sp>
      <p:sp>
        <p:nvSpPr>
          <p:cNvPr id="4" name="Content Placeholder 3"/>
          <p:cNvSpPr>
            <a:spLocks noGrp="1"/>
          </p:cNvSpPr>
          <p:nvPr>
            <p:ph sz="quarter" idx="1"/>
          </p:nvPr>
        </p:nvSpPr>
        <p:spPr/>
        <p:txBody>
          <a:bodyPr>
            <a:normAutofit/>
          </a:bodyPr>
          <a:lstStyle/>
          <a:p>
            <a:pPr marL="228600" lvl="1" indent="0">
              <a:lnSpc>
                <a:spcPct val="150000"/>
              </a:lnSpc>
              <a:spcBef>
                <a:spcPts val="1200"/>
              </a:spcBef>
              <a:spcAft>
                <a:spcPts val="0"/>
              </a:spcAft>
              <a:buNone/>
            </a:pPr>
            <a:r>
              <a:rPr lang="en-US" sz="2400" dirty="0">
                <a:solidFill>
                  <a:schemeClr val="tx1"/>
                </a:solidFill>
              </a:rPr>
              <a:t>    Attestation form:</a:t>
            </a:r>
          </a:p>
          <a:p>
            <a:pPr marL="517525" lvl="1" indent="0">
              <a:lnSpc>
                <a:spcPct val="150000"/>
              </a:lnSpc>
              <a:spcBef>
                <a:spcPts val="0"/>
              </a:spcBef>
              <a:spcAft>
                <a:spcPts val="0"/>
              </a:spcAft>
              <a:buNone/>
            </a:pPr>
            <a:r>
              <a:rPr lang="en-US" sz="2400" dirty="0"/>
              <a:t>         </a:t>
            </a:r>
            <a:r>
              <a:rPr lang="en-US" sz="2400" dirty="0">
                <a:hlinkClick r:id="rId2"/>
              </a:rPr>
              <a:t>http://www.acbhcs.org/providers/Forms/Forms.htm#UM</a:t>
            </a:r>
            <a:endParaRPr lang="en-US" sz="2400" dirty="0"/>
          </a:p>
          <a:p>
            <a:pPr marL="517525" lvl="1" indent="0">
              <a:lnSpc>
                <a:spcPct val="150000"/>
              </a:lnSpc>
              <a:spcBef>
                <a:spcPts val="0"/>
              </a:spcBef>
              <a:spcAft>
                <a:spcPts val="0"/>
              </a:spcAft>
              <a:buNone/>
            </a:pPr>
            <a:r>
              <a:rPr lang="en-US" sz="2400" dirty="0">
                <a:solidFill>
                  <a:schemeClr val="tx1"/>
                </a:solidFill>
                <a:latin typeface="+mj-lt"/>
              </a:rPr>
              <a:t>Medi-Cal compliant Assessment and Client Plan forms: </a:t>
            </a:r>
          </a:p>
          <a:p>
            <a:pPr marL="517525" lvl="1" indent="0">
              <a:lnSpc>
                <a:spcPct val="150000"/>
              </a:lnSpc>
              <a:buNone/>
            </a:pPr>
            <a:r>
              <a:rPr lang="en-US" sz="2400" dirty="0">
                <a:latin typeface="+mj-lt"/>
              </a:rPr>
              <a:t>         </a:t>
            </a:r>
            <a:r>
              <a:rPr lang="en-US" sz="2400" dirty="0">
                <a:latin typeface="+mj-lt"/>
                <a:hlinkClick r:id="rId3"/>
              </a:rPr>
              <a:t>http://www.acbhcs.org/providers/Forms/ProviderNetwork.htm</a:t>
            </a:r>
            <a:endParaRPr lang="en-US" sz="2400" dirty="0"/>
          </a:p>
          <a:p>
            <a:pPr marL="517525" lvl="1" indent="0">
              <a:lnSpc>
                <a:spcPct val="150000"/>
              </a:lnSpc>
              <a:buNone/>
            </a:pPr>
            <a:r>
              <a:rPr lang="en-US" sz="2400" dirty="0">
                <a:solidFill>
                  <a:schemeClr val="tx1"/>
                </a:solidFill>
                <a:latin typeface="+mj-lt"/>
              </a:rPr>
              <a:t>Request for Continued Services (RCS) </a:t>
            </a:r>
            <a:r>
              <a:rPr lang="en-US" sz="2400" dirty="0">
                <a:solidFill>
                  <a:schemeClr val="tx1"/>
                </a:solidFill>
              </a:rPr>
              <a:t>f</a:t>
            </a:r>
            <a:r>
              <a:rPr lang="en-US" sz="2400" dirty="0">
                <a:solidFill>
                  <a:schemeClr val="tx1"/>
                </a:solidFill>
                <a:latin typeface="+mj-lt"/>
              </a:rPr>
              <a:t>orm: </a:t>
            </a:r>
          </a:p>
          <a:p>
            <a:pPr marL="228600" lvl="1" indent="0">
              <a:lnSpc>
                <a:spcPct val="150000"/>
              </a:lnSpc>
              <a:spcBef>
                <a:spcPts val="1200"/>
              </a:spcBef>
              <a:spcAft>
                <a:spcPts val="0"/>
              </a:spcAft>
              <a:buNone/>
            </a:pPr>
            <a:r>
              <a:rPr lang="en-US" sz="2400" dirty="0">
                <a:solidFill>
                  <a:schemeClr val="tx1"/>
                </a:solidFill>
              </a:rPr>
              <a:t>	   </a:t>
            </a:r>
            <a:r>
              <a:rPr lang="en-US" sz="2400" dirty="0">
                <a:latin typeface="+mj-lt"/>
                <a:hlinkClick r:id="rId2"/>
              </a:rPr>
              <a:t>http://www.acbhcs.org/providers/Forms/Forms.htm#UM</a:t>
            </a:r>
            <a:endParaRPr lang="en-US" sz="2400" dirty="0">
              <a:latin typeface="+mj-lt"/>
            </a:endParaRPr>
          </a:p>
          <a:p>
            <a:pPr lvl="1">
              <a:spcBef>
                <a:spcPts val="1200"/>
              </a:spcBef>
              <a:buFont typeface="Wingdings" panose="05000000000000000000" pitchFamily="2" charset="2"/>
              <a:buChar char="Ø"/>
            </a:pPr>
            <a:endParaRPr lang="en-US" sz="2400" dirty="0"/>
          </a:p>
        </p:txBody>
      </p:sp>
      <p:sp>
        <p:nvSpPr>
          <p:cNvPr id="5" name="Footer Placeholder 4"/>
          <p:cNvSpPr>
            <a:spLocks noGrp="1"/>
          </p:cNvSpPr>
          <p:nvPr>
            <p:ph type="ftr" sz="quarter" idx="11"/>
          </p:nvPr>
        </p:nvSpPr>
        <p:spPr/>
        <p:txBody>
          <a:bodyPr/>
          <a:lstStyle/>
          <a:p>
            <a:r>
              <a:rPr lang="en-US" dirty="0"/>
              <a:t>MHP FFS - Version 06.24.20</a:t>
            </a:r>
          </a:p>
        </p:txBody>
      </p:sp>
      <p:sp>
        <p:nvSpPr>
          <p:cNvPr id="6" name="Title 5"/>
          <p:cNvSpPr>
            <a:spLocks noGrp="1"/>
          </p:cNvSpPr>
          <p:nvPr>
            <p:ph type="title"/>
          </p:nvPr>
        </p:nvSpPr>
        <p:spPr>
          <a:xfrm>
            <a:off x="1066800" y="285035"/>
            <a:ext cx="10058400" cy="1450757"/>
          </a:xfrm>
        </p:spPr>
        <p:txBody>
          <a:bodyPr>
            <a:normAutofit/>
          </a:bodyPr>
          <a:lstStyle/>
          <a:p>
            <a:r>
              <a:rPr lang="en-US" dirty="0"/>
              <a:t>Important Forms</a:t>
            </a:r>
          </a:p>
        </p:txBody>
      </p:sp>
      <p:sp>
        <p:nvSpPr>
          <p:cNvPr id="2" name="Date Placeholder 1">
            <a:extLst>
              <a:ext uri="{FF2B5EF4-FFF2-40B4-BE49-F238E27FC236}">
                <a16:creationId xmlns:a16="http://schemas.microsoft.com/office/drawing/2014/main" id="{A3C78C5B-A28E-40D6-9377-D63086D492B7}"/>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185011732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4083" y="1871910"/>
            <a:ext cx="10058400" cy="4376490"/>
          </a:xfrm>
        </p:spPr>
        <p:txBody>
          <a:bodyPr>
            <a:normAutofit fontScale="25000" lnSpcReduction="20000"/>
          </a:bodyPr>
          <a:lstStyle/>
          <a:p>
            <a:pPr lvl="1">
              <a:buClr>
                <a:schemeClr val="tx2"/>
              </a:buClr>
              <a:buFont typeface="Arial" panose="020B0604020202020204" pitchFamily="34" charset="0"/>
              <a:buChar char="•"/>
            </a:pPr>
            <a:r>
              <a:rPr lang="en-US" sz="9600" dirty="0">
                <a:solidFill>
                  <a:schemeClr val="tx1"/>
                </a:solidFill>
                <a:cs typeface="Arial" panose="020B0604020202020204" pitchFamily="34" charset="0"/>
              </a:rPr>
              <a:t>Payee related (Indicate payee portion of visit in a separate—non-billable service note.)</a:t>
            </a:r>
          </a:p>
          <a:p>
            <a:pPr lvl="1">
              <a:buClr>
                <a:schemeClr val="tx2"/>
              </a:buClr>
              <a:buFont typeface="Arial" panose="020B0604020202020204" pitchFamily="34" charset="0"/>
              <a:buChar char="•"/>
            </a:pPr>
            <a:r>
              <a:rPr lang="en-US" sz="9600" dirty="0">
                <a:cs typeface="Arial" panose="020B0604020202020204" pitchFamily="34" charset="0"/>
              </a:rPr>
              <a:t>Socialization Group, which consists of generalized group activities that do not provide systematic individualized feedback to the specific targeted behaviors of the clients involved</a:t>
            </a:r>
          </a:p>
          <a:p>
            <a:pPr lvl="1">
              <a:buClr>
                <a:schemeClr val="tx2"/>
              </a:buClr>
              <a:buFont typeface="Arial" panose="020B0604020202020204" pitchFamily="34" charset="0"/>
              <a:buChar char="•"/>
            </a:pPr>
            <a:r>
              <a:rPr lang="en-US" sz="9600" dirty="0">
                <a:cs typeface="Arial" panose="020B0604020202020204" pitchFamily="34" charset="0"/>
              </a:rPr>
              <a:t>Translation </a:t>
            </a:r>
            <a:r>
              <a:rPr lang="en-US" sz="9600" dirty="0">
                <a:solidFill>
                  <a:schemeClr val="tx1"/>
                </a:solidFill>
                <a:cs typeface="Arial" panose="020B0604020202020204" pitchFamily="34" charset="0"/>
              </a:rPr>
              <a:t>and/or interpretive services, including sign language</a:t>
            </a:r>
          </a:p>
          <a:p>
            <a:pPr lvl="1">
              <a:buClr>
                <a:schemeClr val="tx2"/>
              </a:buClr>
              <a:buFont typeface="Arial" panose="020B0604020202020204" pitchFamily="34" charset="0"/>
              <a:buChar char="•"/>
            </a:pPr>
            <a:r>
              <a:rPr lang="en-US" sz="9600" dirty="0">
                <a:solidFill>
                  <a:schemeClr val="tx1"/>
                </a:solidFill>
                <a:cs typeface="Arial" panose="020B0604020202020204" pitchFamily="34" charset="0"/>
              </a:rPr>
              <a:t>Activities or interventions whose purpose includes providing vocational training, academic education or recreational activity</a:t>
            </a:r>
          </a:p>
          <a:p>
            <a:pPr lvl="1">
              <a:buClr>
                <a:schemeClr val="tx2"/>
              </a:buClr>
              <a:buFont typeface="Arial" panose="020B0604020202020204" pitchFamily="34" charset="0"/>
              <a:buChar char="•"/>
            </a:pPr>
            <a:r>
              <a:rPr lang="en-US" sz="9600" dirty="0">
                <a:solidFill>
                  <a:schemeClr val="tx1"/>
                </a:solidFill>
                <a:cs typeface="Arial" panose="020B0604020202020204" pitchFamily="34" charset="0"/>
              </a:rPr>
              <a:t>After client’s death</a:t>
            </a:r>
          </a:p>
          <a:p>
            <a:pPr marL="201168" lvl="1" indent="0">
              <a:buClr>
                <a:schemeClr val="tx2"/>
              </a:buClr>
              <a:buNone/>
            </a:pPr>
            <a:endParaRPr lang="en-US" sz="8100" dirty="0">
              <a:solidFill>
                <a:srgbClr val="FF0000"/>
              </a:solidFill>
            </a:endParaRPr>
          </a:p>
          <a:p>
            <a:pPr marL="201168" lvl="1" indent="0" algn="ctr">
              <a:buClr>
                <a:schemeClr val="tx2"/>
              </a:buClr>
              <a:buNone/>
            </a:pPr>
            <a:r>
              <a:rPr lang="en-US" sz="9600" dirty="0">
                <a:solidFill>
                  <a:schemeClr val="tx1"/>
                </a:solidFill>
              </a:rPr>
              <a:t>If any part of the note includes such activities without indicating “did not claim for the time it took to do that activity,” the claim will be disallowed.</a:t>
            </a:r>
          </a:p>
        </p:txBody>
      </p:sp>
      <p:sp>
        <p:nvSpPr>
          <p:cNvPr id="4" name="Footer Placeholder 3"/>
          <p:cNvSpPr>
            <a:spLocks noGrp="1"/>
          </p:cNvSpPr>
          <p:nvPr>
            <p:ph type="ftr" sz="quarter" idx="11"/>
          </p:nvPr>
        </p:nvSpPr>
        <p:spPr/>
        <p:txBody>
          <a:bodyPr/>
          <a:lstStyle/>
          <a:p>
            <a:r>
              <a:rPr lang="en-US" dirty="0"/>
              <a:t>MHP FFS - Version 06.24.20</a:t>
            </a:r>
          </a:p>
        </p:txBody>
      </p:sp>
      <p:sp>
        <p:nvSpPr>
          <p:cNvPr id="6" name="Slide Number Placeholder 5"/>
          <p:cNvSpPr>
            <a:spLocks noGrp="1"/>
          </p:cNvSpPr>
          <p:nvPr>
            <p:ph type="sldNum" sz="quarter" idx="12"/>
          </p:nvPr>
        </p:nvSpPr>
        <p:spPr/>
        <p:txBody>
          <a:bodyPr/>
          <a:lstStyle/>
          <a:p>
            <a:fld id="{700861E1-0C85-490F-A709-222B40EEEBBE}" type="slidenum">
              <a:rPr lang="en-US" smtClean="0"/>
              <a:t>120</a:t>
            </a:fld>
            <a:endParaRPr lang="en-US" dirty="0"/>
          </a:p>
        </p:txBody>
      </p:sp>
      <p:sp>
        <p:nvSpPr>
          <p:cNvPr id="7" name="Title 4"/>
          <p:cNvSpPr txBox="1">
            <a:spLocks/>
          </p:cNvSpPr>
          <p:nvPr/>
        </p:nvSpPr>
        <p:spPr>
          <a:xfrm>
            <a:off x="0" y="609600"/>
            <a:ext cx="12192000" cy="112776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4400" dirty="0"/>
              <a:t>Non-Billable</a:t>
            </a:r>
            <a:r>
              <a:rPr lang="en-US" dirty="0"/>
              <a:t> Services </a:t>
            </a:r>
          </a:p>
        </p:txBody>
      </p:sp>
      <p:sp>
        <p:nvSpPr>
          <p:cNvPr id="2" name="Date Placeholder 1">
            <a:extLst>
              <a:ext uri="{FF2B5EF4-FFF2-40B4-BE49-F238E27FC236}">
                <a16:creationId xmlns:a16="http://schemas.microsoft.com/office/drawing/2014/main" id="{492689E7-72BC-43E2-9EEE-CEB22939754B}"/>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105092084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68" y="649180"/>
            <a:ext cx="12162692" cy="1066800"/>
          </a:xfrm>
        </p:spPr>
        <p:txBody>
          <a:bodyPr>
            <a:normAutofit/>
          </a:bodyPr>
          <a:lstStyle/>
          <a:p>
            <a:pPr algn="ctr"/>
            <a:r>
              <a:rPr lang="en-US" dirty="0"/>
              <a:t>Mental Health Services Lockout</a:t>
            </a:r>
            <a:endParaRPr lang="en-US" sz="3100" dirty="0"/>
          </a:p>
        </p:txBody>
      </p:sp>
      <p:sp>
        <p:nvSpPr>
          <p:cNvPr id="3" name="Content Placeholder 2"/>
          <p:cNvSpPr>
            <a:spLocks noGrp="1"/>
          </p:cNvSpPr>
          <p:nvPr>
            <p:ph idx="1"/>
          </p:nvPr>
        </p:nvSpPr>
        <p:spPr>
          <a:xfrm>
            <a:off x="1600200" y="2371951"/>
            <a:ext cx="5334000" cy="2650872"/>
          </a:xfrm>
        </p:spPr>
        <p:txBody>
          <a:bodyPr>
            <a:noAutofit/>
          </a:bodyPr>
          <a:lstStyle/>
          <a:p>
            <a:pPr marL="0" indent="0">
              <a:buNone/>
            </a:pPr>
            <a:endParaRPr lang="en-US" sz="1800" dirty="0">
              <a:solidFill>
                <a:schemeClr val="tx1"/>
              </a:solidFill>
            </a:endParaRPr>
          </a:p>
          <a:p>
            <a:pPr marL="0" indent="0">
              <a:buNone/>
            </a:pPr>
            <a:endParaRPr lang="en-US" sz="1800" dirty="0">
              <a:solidFill>
                <a:schemeClr val="tx1"/>
              </a:solidFill>
            </a:endParaRPr>
          </a:p>
          <a:p>
            <a:pPr marL="0" indent="0">
              <a:buNone/>
            </a:pPr>
            <a:r>
              <a:rPr lang="en-US" sz="1800" dirty="0">
                <a:solidFill>
                  <a:schemeClr val="tx1"/>
                </a:solidFill>
              </a:rPr>
              <a:t>Lockouts” are services that cannot be reimbursed or claimed due to the potential duplication of claim (“double billing”) or ineligible billing site.</a:t>
            </a:r>
          </a:p>
        </p:txBody>
      </p:sp>
      <p:sp>
        <p:nvSpPr>
          <p:cNvPr id="4" name="Footer Placeholder 3"/>
          <p:cNvSpPr>
            <a:spLocks noGrp="1"/>
          </p:cNvSpPr>
          <p:nvPr>
            <p:ph type="ftr" sz="quarter" idx="11"/>
          </p:nvPr>
        </p:nvSpPr>
        <p:spPr/>
        <p:txBody>
          <a:bodyPr/>
          <a:lstStyle/>
          <a:p>
            <a:r>
              <a:rPr lang="en-US" dirty="0"/>
              <a:t>MHP FFS - Version 06.24.20</a:t>
            </a:r>
          </a:p>
        </p:txBody>
      </p:sp>
      <p:sp>
        <p:nvSpPr>
          <p:cNvPr id="6" name="Slide Number Placeholder 5"/>
          <p:cNvSpPr>
            <a:spLocks noGrp="1"/>
          </p:cNvSpPr>
          <p:nvPr>
            <p:ph type="sldNum" sz="quarter" idx="12"/>
          </p:nvPr>
        </p:nvSpPr>
        <p:spPr/>
        <p:txBody>
          <a:bodyPr/>
          <a:lstStyle/>
          <a:p>
            <a:fld id="{700861E1-0C85-490F-A709-222B40EEEBBE}" type="slidenum">
              <a:rPr lang="en-US" smtClean="0"/>
              <a:t>121</a:t>
            </a:fld>
            <a:endParaRPr lang="en-US" dirty="0"/>
          </a:p>
        </p:txBody>
      </p:sp>
      <p:sp>
        <p:nvSpPr>
          <p:cNvPr id="7" name="Rectangle 6"/>
          <p:cNvSpPr/>
          <p:nvPr/>
        </p:nvSpPr>
        <p:spPr>
          <a:xfrm>
            <a:off x="152400" y="5867400"/>
            <a:ext cx="7315200" cy="369332"/>
          </a:xfrm>
          <a:prstGeom prst="rect">
            <a:avLst/>
          </a:prstGeom>
        </p:spPr>
        <p:txBody>
          <a:bodyPr wrap="square">
            <a:spAutoFit/>
          </a:bodyPr>
          <a:lstStyle/>
          <a:p>
            <a:r>
              <a:rPr lang="en-US" i="1" dirty="0"/>
              <a:t>http://www.acbhcs.org/providers/QA/docs/training/MH_Lockout_Grid.pdf</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7200" y="1887785"/>
            <a:ext cx="2812169" cy="4348947"/>
          </a:xfrm>
          <a:prstGeom prst="rect">
            <a:avLst/>
          </a:prstGeom>
        </p:spPr>
      </p:pic>
      <p:sp>
        <p:nvSpPr>
          <p:cNvPr id="8" name="Date Placeholder 7">
            <a:extLst>
              <a:ext uri="{FF2B5EF4-FFF2-40B4-BE49-F238E27FC236}">
                <a16:creationId xmlns:a16="http://schemas.microsoft.com/office/drawing/2014/main" id="{313CC391-BA16-434C-9878-0324C048C340}"/>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318549593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Group Exercise: Putting on an Auditor’s Hat </a:t>
            </a:r>
            <a:br>
              <a:rPr lang="en-US" dirty="0"/>
            </a:br>
            <a:endParaRPr lang="en-US" dirty="0"/>
          </a:p>
        </p:txBody>
      </p:sp>
      <p:sp>
        <p:nvSpPr>
          <p:cNvPr id="6" name="Footer Placeholder 5"/>
          <p:cNvSpPr>
            <a:spLocks noGrp="1"/>
          </p:cNvSpPr>
          <p:nvPr>
            <p:ph type="ftr" sz="quarter" idx="11"/>
          </p:nvPr>
        </p:nvSpPr>
        <p:spPr/>
        <p:txBody>
          <a:bodyPr/>
          <a:lstStyle/>
          <a:p>
            <a:r>
              <a:rPr lang="en-US" dirty="0"/>
              <a:t>MHP FFS - Version 06.24.20</a:t>
            </a:r>
          </a:p>
        </p:txBody>
      </p:sp>
      <p:sp>
        <p:nvSpPr>
          <p:cNvPr id="7" name="Slide Number Placeholder 6"/>
          <p:cNvSpPr>
            <a:spLocks noGrp="1"/>
          </p:cNvSpPr>
          <p:nvPr>
            <p:ph type="sldNum" sz="quarter" idx="12"/>
          </p:nvPr>
        </p:nvSpPr>
        <p:spPr/>
        <p:txBody>
          <a:bodyPr/>
          <a:lstStyle/>
          <a:p>
            <a:fld id="{700861E1-0C85-490F-A709-222B40EEEBBE}" type="slidenum">
              <a:rPr lang="en-US" smtClean="0"/>
              <a:t>122</a:t>
            </a:fld>
            <a:endParaRPr lang="en-US" dirty="0"/>
          </a:p>
        </p:txBody>
      </p:sp>
      <p:sp>
        <p:nvSpPr>
          <p:cNvPr id="3" name="Content Placeholder 2"/>
          <p:cNvSpPr>
            <a:spLocks noGrp="1"/>
          </p:cNvSpPr>
          <p:nvPr>
            <p:ph sz="half" idx="4294967295"/>
          </p:nvPr>
        </p:nvSpPr>
        <p:spPr>
          <a:xfrm>
            <a:off x="1097280" y="1828800"/>
            <a:ext cx="8077200" cy="4664075"/>
          </a:xfrm>
        </p:spPr>
        <p:txBody>
          <a:bodyPr>
            <a:normAutofit/>
          </a:bodyPr>
          <a:lstStyle/>
          <a:p>
            <a:pPr marL="280988" indent="0">
              <a:buFont typeface="Wingdings" panose="05000000000000000000" pitchFamily="2" charset="2"/>
              <a:buChar char="Ø"/>
            </a:pPr>
            <a:r>
              <a:rPr lang="en-US" sz="2400" dirty="0"/>
              <a:t> Read note together</a:t>
            </a:r>
          </a:p>
          <a:p>
            <a:pPr marL="280988" indent="0">
              <a:buFont typeface="Wingdings" panose="05000000000000000000" pitchFamily="2" charset="2"/>
              <a:buChar char="Ø"/>
            </a:pPr>
            <a:r>
              <a:rPr lang="en-US" sz="2400" dirty="0"/>
              <a:t> Look for ‘questionable’ issues </a:t>
            </a:r>
          </a:p>
          <a:p>
            <a:pPr marL="280988" indent="0">
              <a:buFont typeface="Wingdings" panose="05000000000000000000" pitchFamily="2" charset="2"/>
              <a:buChar char="Ø"/>
            </a:pPr>
            <a:r>
              <a:rPr lang="en-US" sz="2400" dirty="0"/>
              <a:t> Group discussion</a:t>
            </a:r>
          </a:p>
          <a:p>
            <a:pPr marL="82296" indent="0">
              <a:buNone/>
            </a:pPr>
            <a:endParaRPr lang="en-US" dirty="0"/>
          </a:p>
          <a:p>
            <a:endParaRPr lang="en-US" dirty="0"/>
          </a:p>
        </p:txBody>
      </p:sp>
      <p:pic>
        <p:nvPicPr>
          <p:cNvPr id="4" name="Content Placeholder 3"/>
          <p:cNvPicPr>
            <a:picLocks noGrp="1" noChangeAspect="1"/>
          </p:cNvPicPr>
          <p:nvPr>
            <p:ph sz="half" idx="4294967295"/>
          </p:nvPr>
        </p:nvPicPr>
        <p:blipFill>
          <a:blip r:embed="rId3"/>
          <a:stretch>
            <a:fillRect/>
          </a:stretch>
        </p:blipFill>
        <p:spPr>
          <a:xfrm>
            <a:off x="7086600" y="2209800"/>
            <a:ext cx="3665537" cy="2627313"/>
          </a:xfrm>
          <a:prstGeom prst="rect">
            <a:avLst/>
          </a:prstGeom>
        </p:spPr>
      </p:pic>
      <p:sp>
        <p:nvSpPr>
          <p:cNvPr id="5" name="Date Placeholder 4">
            <a:extLst>
              <a:ext uri="{FF2B5EF4-FFF2-40B4-BE49-F238E27FC236}">
                <a16:creationId xmlns:a16="http://schemas.microsoft.com/office/drawing/2014/main" id="{2910A5F9-4B0D-4CB1-9B30-10F00347F7E0}"/>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231918261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Final Considerations</a:t>
            </a:r>
          </a:p>
        </p:txBody>
      </p:sp>
      <p:sp>
        <p:nvSpPr>
          <p:cNvPr id="13" name="Content Placeholder 12"/>
          <p:cNvSpPr>
            <a:spLocks noGrp="1"/>
          </p:cNvSpPr>
          <p:nvPr>
            <p:ph sz="half"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MHP FFS - Version 06.24.20</a:t>
            </a:r>
          </a:p>
        </p:txBody>
      </p:sp>
      <p:sp>
        <p:nvSpPr>
          <p:cNvPr id="7" name="Slide Number Placeholder 6"/>
          <p:cNvSpPr>
            <a:spLocks noGrp="1"/>
          </p:cNvSpPr>
          <p:nvPr>
            <p:ph type="sldNum" sz="quarter" idx="12"/>
          </p:nvPr>
        </p:nvSpPr>
        <p:spPr/>
        <p:txBody>
          <a:bodyPr/>
          <a:lstStyle/>
          <a:p>
            <a:fld id="{700861E1-0C85-490F-A709-222B40EEEBBE}" type="slidenum">
              <a:rPr lang="en-US" smtClean="0"/>
              <a:t>123</a:t>
            </a:fld>
            <a:endParaRPr lang="en-US" dirty="0"/>
          </a:p>
        </p:txBody>
      </p:sp>
      <p:pic>
        <p:nvPicPr>
          <p:cNvPr id="1028" name="Picture 4"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0458" y="2328050"/>
            <a:ext cx="4851400" cy="2728913"/>
          </a:xfrm>
          <a:prstGeom prst="rect">
            <a:avLst/>
          </a:prstGeom>
          <a:noFill/>
          <a:extLst>
            <a:ext uri="{909E8E84-426E-40DD-AFC4-6F175D3DCCD1}">
              <a14:hiddenFill xmlns:a14="http://schemas.microsoft.com/office/drawing/2010/main">
                <a:solidFill>
                  <a:srgbClr val="FFFFFF"/>
                </a:solidFill>
              </a14:hiddenFill>
            </a:ext>
          </a:extLst>
        </p:spPr>
      </p:pic>
      <p:sp>
        <p:nvSpPr>
          <p:cNvPr id="18" name="Content Placeholder 2"/>
          <p:cNvSpPr>
            <a:spLocks noGrp="1"/>
          </p:cNvSpPr>
          <p:nvPr>
            <p:ph sz="half" idx="2"/>
          </p:nvPr>
        </p:nvSpPr>
        <p:spPr>
          <a:xfrm>
            <a:off x="6292920" y="1845734"/>
            <a:ext cx="4937760" cy="4023360"/>
          </a:xfrm>
        </p:spPr>
        <p:txBody>
          <a:bodyPr>
            <a:noAutofit/>
          </a:bodyPr>
          <a:lstStyle/>
          <a:p>
            <a:endParaRPr lang="en-US" sz="1400" dirty="0"/>
          </a:p>
          <a:p>
            <a:pPr marL="0" indent="0">
              <a:buNone/>
            </a:pPr>
            <a:r>
              <a:rPr lang="en-US" sz="2400" dirty="0"/>
              <a:t>Always keep in mind that the Clinical Record belongs to, and is about, the client.  Write as if the client will be reading it and it will be therapeutic to do so.</a:t>
            </a:r>
          </a:p>
          <a:p>
            <a:pPr>
              <a:buFont typeface="Arial" panose="020B0604020202020204" pitchFamily="34" charset="0"/>
              <a:buChar char="•"/>
            </a:pPr>
            <a:endParaRPr lang="en-US" sz="2400" dirty="0">
              <a:cs typeface="Aharoni" panose="02010803020104030203" pitchFamily="2" charset="-79"/>
            </a:endParaRPr>
          </a:p>
          <a:p>
            <a:pPr>
              <a:buFont typeface="Arial" panose="020B0604020202020204" pitchFamily="34" charset="0"/>
              <a:buChar char="•"/>
            </a:pPr>
            <a:endParaRPr lang="en-US" sz="2400" dirty="0">
              <a:cs typeface="Aharoni" panose="02010803020104030203" pitchFamily="2" charset="-79"/>
            </a:endParaRPr>
          </a:p>
          <a:p>
            <a:pPr marL="0" indent="0">
              <a:buNone/>
            </a:pPr>
            <a:endParaRPr lang="en-US" sz="2400" dirty="0">
              <a:cs typeface="Aharoni" panose="02010803020104030203" pitchFamily="2" charset="-79"/>
            </a:endParaRPr>
          </a:p>
          <a:p>
            <a:pPr marL="0" indent="0">
              <a:buNone/>
            </a:pPr>
            <a:endParaRPr lang="en-US" sz="2800" dirty="0">
              <a:cs typeface="Aharoni" panose="02010803020104030203" pitchFamily="2" charset="-79"/>
            </a:endParaRPr>
          </a:p>
          <a:p>
            <a:endParaRPr lang="en-US" sz="2800" dirty="0">
              <a:solidFill>
                <a:srgbClr val="FF0000"/>
              </a:solidFill>
            </a:endParaRPr>
          </a:p>
          <a:p>
            <a:endParaRPr lang="en-US" sz="2800" u="sng" dirty="0"/>
          </a:p>
          <a:p>
            <a:endParaRPr lang="en-US" sz="1800" u="sng" dirty="0"/>
          </a:p>
          <a:p>
            <a:endParaRPr lang="en-US" sz="1800" u="sng" dirty="0"/>
          </a:p>
          <a:p>
            <a:pPr marL="0" indent="0">
              <a:buNone/>
            </a:pPr>
            <a:endParaRPr lang="en-US" sz="2800" dirty="0"/>
          </a:p>
          <a:p>
            <a:pPr lvl="1"/>
            <a:endParaRPr lang="en-US" sz="700" u="sng" dirty="0"/>
          </a:p>
          <a:p>
            <a:pPr lvl="1"/>
            <a:endParaRPr lang="en-US" sz="700" u="sng" dirty="0"/>
          </a:p>
          <a:p>
            <a:endParaRPr lang="en-US" sz="2400" dirty="0"/>
          </a:p>
          <a:p>
            <a:pPr marL="457200" lvl="1" indent="0">
              <a:buNone/>
            </a:pPr>
            <a:endParaRPr lang="en-US" sz="1200" dirty="0">
              <a:solidFill>
                <a:srgbClr val="FF0000"/>
              </a:solidFill>
            </a:endParaRPr>
          </a:p>
          <a:p>
            <a:endParaRPr lang="en-US" sz="1400" dirty="0"/>
          </a:p>
          <a:p>
            <a:endParaRPr lang="en-US" sz="1400" dirty="0"/>
          </a:p>
          <a:p>
            <a:pPr marL="457200" lvl="1" indent="0">
              <a:buNone/>
            </a:pPr>
            <a:endParaRPr lang="en-US" sz="2000" dirty="0"/>
          </a:p>
          <a:p>
            <a:endParaRPr lang="en-US" sz="1000" dirty="0"/>
          </a:p>
          <a:p>
            <a:endParaRPr lang="en-US" sz="1000" dirty="0"/>
          </a:p>
          <a:p>
            <a:pPr marL="0" indent="0">
              <a:buNone/>
            </a:pPr>
            <a:r>
              <a:rPr lang="en-US" sz="700" dirty="0"/>
              <a:t> </a:t>
            </a:r>
          </a:p>
          <a:p>
            <a:endParaRPr lang="en-US" sz="700" dirty="0"/>
          </a:p>
          <a:p>
            <a:endParaRPr lang="en-US" sz="700" u="sng" dirty="0"/>
          </a:p>
          <a:p>
            <a:endParaRPr lang="en-US" sz="700" u="sng" dirty="0"/>
          </a:p>
          <a:p>
            <a:endParaRPr lang="en-US" sz="700" u="sng" dirty="0"/>
          </a:p>
          <a:p>
            <a:endParaRPr lang="en-US" sz="800" i="1" dirty="0"/>
          </a:p>
        </p:txBody>
      </p:sp>
      <p:sp>
        <p:nvSpPr>
          <p:cNvPr id="2" name="Date Placeholder 1">
            <a:extLst>
              <a:ext uri="{FF2B5EF4-FFF2-40B4-BE49-F238E27FC236}">
                <a16:creationId xmlns:a16="http://schemas.microsoft.com/office/drawing/2014/main" id="{1A16D5DD-E66C-4A8E-8824-F3FC4B50D4BF}"/>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191900621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Procedure Codes</a:t>
            </a:r>
          </a:p>
        </p:txBody>
      </p:sp>
      <p:sp>
        <p:nvSpPr>
          <p:cNvPr id="8" name="Text Placeholder 7"/>
          <p:cNvSpPr>
            <a:spLocks noGrp="1"/>
          </p:cNvSpPr>
          <p:nvPr>
            <p:ph type="body" idx="1"/>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MHP FFS - Version 06.24.20</a:t>
            </a:r>
          </a:p>
        </p:txBody>
      </p:sp>
      <p:sp>
        <p:nvSpPr>
          <p:cNvPr id="6" name="Slide Number Placeholder 5"/>
          <p:cNvSpPr>
            <a:spLocks noGrp="1"/>
          </p:cNvSpPr>
          <p:nvPr>
            <p:ph type="sldNum" sz="quarter" idx="12"/>
          </p:nvPr>
        </p:nvSpPr>
        <p:spPr/>
        <p:txBody>
          <a:bodyPr/>
          <a:lstStyle/>
          <a:p>
            <a:fld id="{700861E1-0C85-490F-A709-222B40EEEBBE}" type="slidenum">
              <a:rPr lang="en-US" smtClean="0"/>
              <a:pPr/>
              <a:t>124</a:t>
            </a:fld>
            <a:endParaRPr lang="en-US" dirty="0"/>
          </a:p>
        </p:txBody>
      </p:sp>
      <p:sp>
        <p:nvSpPr>
          <p:cNvPr id="2" name="Date Placeholder 1">
            <a:extLst>
              <a:ext uri="{FF2B5EF4-FFF2-40B4-BE49-F238E27FC236}">
                <a16:creationId xmlns:a16="http://schemas.microsoft.com/office/drawing/2014/main" id="{5AF3D2D6-DE81-467A-ABD3-E40225098BD7}"/>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336501894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00861E1-0C85-490F-A709-222B40EEEBBE}" type="slidenum">
              <a:rPr lang="en-US" smtClean="0"/>
              <a:t>125</a:t>
            </a:fld>
            <a:endParaRPr lang="en-US" dirty="0"/>
          </a:p>
        </p:txBody>
      </p:sp>
      <p:sp>
        <p:nvSpPr>
          <p:cNvPr id="4" name="Content Placeholder 3"/>
          <p:cNvSpPr>
            <a:spLocks noGrp="1"/>
          </p:cNvSpPr>
          <p:nvPr>
            <p:ph sz="quarter" idx="1"/>
          </p:nvPr>
        </p:nvSpPr>
        <p:spPr/>
        <p:txBody>
          <a:bodyPr>
            <a:normAutofit/>
          </a:bodyPr>
          <a:lstStyle/>
          <a:p>
            <a:endParaRPr lang="en-US" dirty="0"/>
          </a:p>
          <a:p>
            <a:pPr marL="0" indent="0">
              <a:buNone/>
            </a:pPr>
            <a:endParaRPr lang="en-US" dirty="0"/>
          </a:p>
        </p:txBody>
      </p:sp>
      <p:sp>
        <p:nvSpPr>
          <p:cNvPr id="5" name="Footer Placeholder 4"/>
          <p:cNvSpPr>
            <a:spLocks noGrp="1"/>
          </p:cNvSpPr>
          <p:nvPr>
            <p:ph type="ftr" sz="quarter" idx="11"/>
          </p:nvPr>
        </p:nvSpPr>
        <p:spPr/>
        <p:txBody>
          <a:bodyPr/>
          <a:lstStyle/>
          <a:p>
            <a:r>
              <a:rPr lang="en-US" dirty="0"/>
              <a:t>MHP FFS - Version 06.24.20</a:t>
            </a:r>
          </a:p>
        </p:txBody>
      </p:sp>
      <p:sp>
        <p:nvSpPr>
          <p:cNvPr id="6" name="Title 5"/>
          <p:cNvSpPr>
            <a:spLocks noGrp="1"/>
          </p:cNvSpPr>
          <p:nvPr>
            <p:ph type="title"/>
          </p:nvPr>
        </p:nvSpPr>
        <p:spPr>
          <a:xfrm>
            <a:off x="709785" y="810598"/>
            <a:ext cx="10058400" cy="864588"/>
          </a:xfrm>
        </p:spPr>
        <p:txBody>
          <a:bodyPr/>
          <a:lstStyle/>
          <a:p>
            <a:pPr algn="ctr"/>
            <a:r>
              <a:rPr lang="en-US" dirty="0"/>
              <a:t>MHP FFS Procedure Codes</a:t>
            </a: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9836" y="2376901"/>
            <a:ext cx="2831764" cy="3799570"/>
          </a:xfrm>
          <a:prstGeom prst="rect">
            <a:avLst/>
          </a:prstGeom>
          <a:ln>
            <a:solidFill>
              <a:schemeClr val="tx1">
                <a:lumMod val="50000"/>
                <a:lumOff val="50000"/>
              </a:schemeClr>
            </a:solidFill>
          </a:ln>
        </p:spPr>
      </p:pic>
      <p:pic>
        <p:nvPicPr>
          <p:cNvPr id="9" name="Picture 8"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666" y="2376901"/>
            <a:ext cx="2816137" cy="3787538"/>
          </a:xfrm>
          <a:prstGeom prst="rect">
            <a:avLst/>
          </a:prstGeom>
          <a:ln>
            <a:solidFill>
              <a:schemeClr val="tx1">
                <a:lumMod val="50000"/>
                <a:lumOff val="50000"/>
              </a:schemeClr>
            </a:solidFill>
          </a:ln>
        </p:spPr>
      </p:pic>
      <p:pic>
        <p:nvPicPr>
          <p:cNvPr id="10" name="Picture 9"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1499" y="2376901"/>
            <a:ext cx="2816137" cy="3787538"/>
          </a:xfrm>
          <a:prstGeom prst="rect">
            <a:avLst/>
          </a:prstGeom>
          <a:ln>
            <a:solidFill>
              <a:schemeClr val="tx1">
                <a:lumMod val="50000"/>
                <a:lumOff val="50000"/>
              </a:schemeClr>
            </a:solidFill>
          </a:ln>
        </p:spPr>
      </p:pic>
      <p:pic>
        <p:nvPicPr>
          <p:cNvPr id="11" name="Picture 10"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61938" y="2376901"/>
            <a:ext cx="2789064" cy="3787538"/>
          </a:xfrm>
          <a:prstGeom prst="rect">
            <a:avLst/>
          </a:prstGeom>
          <a:ln>
            <a:solidFill>
              <a:schemeClr val="tx1">
                <a:lumMod val="50000"/>
                <a:lumOff val="50000"/>
              </a:schemeClr>
            </a:solidFill>
          </a:ln>
        </p:spPr>
      </p:pic>
      <p:sp>
        <p:nvSpPr>
          <p:cNvPr id="12" name="Title 5"/>
          <p:cNvSpPr txBox="1">
            <a:spLocks/>
          </p:cNvSpPr>
          <p:nvPr/>
        </p:nvSpPr>
        <p:spPr>
          <a:xfrm>
            <a:off x="1609735" y="1879644"/>
            <a:ext cx="8258501" cy="330156"/>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2400" dirty="0">
                <a:solidFill>
                  <a:srgbClr val="FF0000"/>
                </a:solidFill>
              </a:rPr>
              <a:t>Choose the right one for your license:</a:t>
            </a:r>
          </a:p>
        </p:txBody>
      </p:sp>
      <p:sp>
        <p:nvSpPr>
          <p:cNvPr id="7" name="Date Placeholder 6">
            <a:extLst>
              <a:ext uri="{FF2B5EF4-FFF2-40B4-BE49-F238E27FC236}">
                <a16:creationId xmlns:a16="http://schemas.microsoft.com/office/drawing/2014/main" id="{ADA02442-6505-4E92-A102-3ECBBBD9F6C7}"/>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47377606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Procedure Code/Services</a:t>
            </a:r>
          </a:p>
        </p:txBody>
      </p:sp>
      <p:sp>
        <p:nvSpPr>
          <p:cNvPr id="4" name="Content Placeholder 3"/>
          <p:cNvSpPr>
            <a:spLocks noGrp="1"/>
          </p:cNvSpPr>
          <p:nvPr>
            <p:ph idx="1"/>
          </p:nvPr>
        </p:nvSpPr>
        <p:spPr>
          <a:xfrm>
            <a:off x="1142999" y="1813804"/>
            <a:ext cx="10069484" cy="4510796"/>
          </a:xfrm>
        </p:spPr>
        <p:txBody>
          <a:bodyPr>
            <a:normAutofit/>
          </a:bodyPr>
          <a:lstStyle/>
          <a:p>
            <a:pPr marL="0" indent="0" algn="ctr">
              <a:buNone/>
            </a:pPr>
            <a:r>
              <a:rPr lang="en-US" sz="2800" dirty="0">
                <a:solidFill>
                  <a:srgbClr val="FF0000"/>
                </a:solidFill>
                <a:latin typeface="+mj-lt"/>
                <a:cs typeface="Arial" panose="020B0604020202020204" pitchFamily="34" charset="0"/>
              </a:rPr>
              <a:t>Assessment and Plan Development</a:t>
            </a:r>
          </a:p>
          <a:p>
            <a:pPr>
              <a:buFont typeface="Arial" panose="020B0604020202020204" pitchFamily="34" charset="0"/>
              <a:buChar char="•"/>
            </a:pPr>
            <a:r>
              <a:rPr lang="en-US" sz="2600" dirty="0">
                <a:solidFill>
                  <a:schemeClr val="tx1"/>
                </a:solidFill>
                <a:cs typeface="Arial" panose="020B0604020202020204" pitchFamily="34" charset="0"/>
              </a:rPr>
              <a:t> U</a:t>
            </a:r>
            <a:r>
              <a:rPr lang="en-US" sz="2600" dirty="0">
                <a:solidFill>
                  <a:schemeClr val="tx1"/>
                </a:solidFill>
                <a:latin typeface="+mj-lt"/>
                <a:cs typeface="Arial" panose="020B0604020202020204" pitchFamily="34" charset="0"/>
              </a:rPr>
              <a:t>se the same code for both assessment and plan development</a:t>
            </a:r>
          </a:p>
          <a:p>
            <a:pPr>
              <a:buFont typeface="Arial" panose="020B0604020202020204" pitchFamily="34" charset="0"/>
              <a:buChar char="•"/>
            </a:pPr>
            <a:r>
              <a:rPr lang="en-US" sz="2600" dirty="0">
                <a:solidFill>
                  <a:schemeClr val="tx1"/>
                </a:solidFill>
                <a:latin typeface="+mj-lt"/>
                <a:cs typeface="Arial" panose="020B0604020202020204" pitchFamily="34" charset="0"/>
              </a:rPr>
              <a:t> Most likely this will be </a:t>
            </a:r>
            <a:r>
              <a:rPr lang="en-US" sz="2600" i="1" dirty="0">
                <a:solidFill>
                  <a:schemeClr val="tx1"/>
                </a:solidFill>
                <a:latin typeface="+mj-lt"/>
                <a:cs typeface="Arial" panose="020B0604020202020204" pitchFamily="34" charset="0"/>
              </a:rPr>
              <a:t>OP Psychiatric Diagnostic Eval </a:t>
            </a:r>
            <a:r>
              <a:rPr lang="en-US" sz="2600" i="1" dirty="0">
                <a:solidFill>
                  <a:schemeClr val="tx1"/>
                </a:solidFill>
                <a:cs typeface="Arial" panose="020B0604020202020204" pitchFamily="34" charset="0"/>
              </a:rPr>
              <a:t>(</a:t>
            </a:r>
            <a:r>
              <a:rPr lang="en-US" sz="2600" dirty="0">
                <a:solidFill>
                  <a:schemeClr val="tx1"/>
                </a:solidFill>
                <a:latin typeface="+mj-lt"/>
                <a:cs typeface="Arial" panose="020B0604020202020204" pitchFamily="34" charset="0"/>
              </a:rPr>
              <a:t>90791) or, for prescribers, </a:t>
            </a:r>
            <a:r>
              <a:rPr lang="en-US" sz="2600" i="1" dirty="0">
                <a:solidFill>
                  <a:schemeClr val="tx1"/>
                </a:solidFill>
                <a:latin typeface="+mj-lt"/>
                <a:cs typeface="Arial" panose="020B0604020202020204" pitchFamily="34" charset="0"/>
              </a:rPr>
              <a:t>OP Psychiatric Diagnostic Eval w/Med Srv</a:t>
            </a:r>
            <a:r>
              <a:rPr lang="en-US" sz="2600" dirty="0">
                <a:solidFill>
                  <a:schemeClr val="tx1"/>
                </a:solidFill>
                <a:latin typeface="+mj-lt"/>
                <a:cs typeface="Arial" panose="020B0604020202020204" pitchFamily="34" charset="0"/>
              </a:rPr>
              <a:t> (90792). </a:t>
            </a:r>
          </a:p>
          <a:p>
            <a:pPr lvl="1">
              <a:buFont typeface="Arial" panose="020B0604020202020204" pitchFamily="34" charset="0"/>
              <a:buChar char="•"/>
            </a:pPr>
            <a:r>
              <a:rPr lang="en-US" sz="2400" dirty="0">
                <a:solidFill>
                  <a:schemeClr val="tx1"/>
                </a:solidFill>
                <a:latin typeface="+mj-lt"/>
                <a:cs typeface="Arial" panose="020B0604020202020204" pitchFamily="34" charset="0"/>
              </a:rPr>
              <a:t>Indicate code and actual minutes </a:t>
            </a:r>
          </a:p>
          <a:p>
            <a:pPr lvl="1">
              <a:buFont typeface="Arial" panose="020B0604020202020204" pitchFamily="34" charset="0"/>
              <a:buChar char="•"/>
            </a:pPr>
            <a:r>
              <a:rPr lang="en-US" sz="2600" dirty="0">
                <a:solidFill>
                  <a:schemeClr val="tx1"/>
                </a:solidFill>
                <a:latin typeface="+mj-lt"/>
                <a:cs typeface="Arial" panose="020B0604020202020204" pitchFamily="34" charset="0"/>
              </a:rPr>
              <a:t>Using these codes counts towards the two allotted initial Assessment/Plan Development units of service initially and annually.</a:t>
            </a:r>
          </a:p>
          <a:p>
            <a:pPr lvl="1">
              <a:buFont typeface="Arial" panose="020B0604020202020204" pitchFamily="34" charset="0"/>
              <a:buChar char="•"/>
            </a:pPr>
            <a:r>
              <a:rPr lang="en-US" sz="2600" dirty="0">
                <a:solidFill>
                  <a:schemeClr val="tx1"/>
                </a:solidFill>
                <a:latin typeface="+mj-lt"/>
                <a:cs typeface="Arial" panose="020B0604020202020204" pitchFamily="34" charset="0"/>
              </a:rPr>
              <a:t>At 6 month extension, one unit of service is available for plan development.</a:t>
            </a:r>
            <a:endParaRPr lang="en-US" sz="1800" dirty="0">
              <a:solidFill>
                <a:schemeClr val="tx2"/>
              </a:solidFill>
              <a:latin typeface="Arial" panose="020B0604020202020204" pitchFamily="34" charset="0"/>
              <a:cs typeface="Arial" panose="020B0604020202020204" pitchFamily="34" charset="0"/>
            </a:endParaRPr>
          </a:p>
          <a:p>
            <a:pPr lvl="2"/>
            <a:endParaRPr lang="en-US" dirty="0">
              <a:solidFill>
                <a:schemeClr val="tx1"/>
              </a:solidFill>
            </a:endParaRPr>
          </a:p>
        </p:txBody>
      </p:sp>
      <p:sp>
        <p:nvSpPr>
          <p:cNvPr id="5" name="Footer Placeholder 4"/>
          <p:cNvSpPr>
            <a:spLocks noGrp="1"/>
          </p:cNvSpPr>
          <p:nvPr>
            <p:ph type="ftr" sz="quarter" idx="11"/>
          </p:nvPr>
        </p:nvSpPr>
        <p:spPr/>
        <p:txBody>
          <a:bodyPr/>
          <a:lstStyle/>
          <a:p>
            <a:r>
              <a:rPr lang="en-US" dirty="0"/>
              <a:t>MHP FFS - Version 06.24.20</a:t>
            </a:r>
          </a:p>
        </p:txBody>
      </p:sp>
      <p:sp>
        <p:nvSpPr>
          <p:cNvPr id="6" name="Slide Number Placeholder 5"/>
          <p:cNvSpPr>
            <a:spLocks noGrp="1"/>
          </p:cNvSpPr>
          <p:nvPr>
            <p:ph type="sldNum" sz="quarter" idx="12"/>
          </p:nvPr>
        </p:nvSpPr>
        <p:spPr/>
        <p:txBody>
          <a:bodyPr/>
          <a:lstStyle/>
          <a:p>
            <a:fld id="{700861E1-0C85-490F-A709-222B40EEEBBE}" type="slidenum">
              <a:rPr lang="en-US" smtClean="0"/>
              <a:t>126</a:t>
            </a:fld>
            <a:endParaRPr lang="en-US" dirty="0"/>
          </a:p>
        </p:txBody>
      </p:sp>
      <p:sp>
        <p:nvSpPr>
          <p:cNvPr id="3" name="Date Placeholder 2">
            <a:extLst>
              <a:ext uri="{FF2B5EF4-FFF2-40B4-BE49-F238E27FC236}">
                <a16:creationId xmlns:a16="http://schemas.microsoft.com/office/drawing/2014/main" id="{18BFB35A-F162-49D5-9A77-F876454C484C}"/>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255611026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Procedure Code/Services</a:t>
            </a:r>
          </a:p>
        </p:txBody>
      </p:sp>
      <p:sp>
        <p:nvSpPr>
          <p:cNvPr id="4" name="Content Placeholder 3"/>
          <p:cNvSpPr>
            <a:spLocks noGrp="1"/>
          </p:cNvSpPr>
          <p:nvPr>
            <p:ph idx="1"/>
          </p:nvPr>
        </p:nvSpPr>
        <p:spPr>
          <a:xfrm>
            <a:off x="1154083" y="1828800"/>
            <a:ext cx="10058400" cy="4419600"/>
          </a:xfrm>
        </p:spPr>
        <p:txBody>
          <a:bodyPr>
            <a:normAutofit fontScale="85000" lnSpcReduction="10000"/>
          </a:bodyPr>
          <a:lstStyle/>
          <a:p>
            <a:pPr marL="0" indent="0" algn="ctr">
              <a:spcAft>
                <a:spcPts val="1200"/>
              </a:spcAft>
              <a:buNone/>
            </a:pPr>
            <a:r>
              <a:rPr lang="en-US" sz="4300" dirty="0">
                <a:solidFill>
                  <a:srgbClr val="FF0000"/>
                </a:solidFill>
                <a:cs typeface="Arial" panose="020B0604020202020204" pitchFamily="34" charset="0"/>
              </a:rPr>
              <a:t>Individual Psychotherapy</a:t>
            </a:r>
          </a:p>
          <a:p>
            <a:pPr marL="287338" indent="-287338">
              <a:buFont typeface="Arial" panose="020B0604020202020204" pitchFamily="34" charset="0"/>
              <a:buChar char="•"/>
            </a:pPr>
            <a:r>
              <a:rPr lang="en-US" sz="3300" dirty="0">
                <a:solidFill>
                  <a:schemeClr val="tx1"/>
                </a:solidFill>
              </a:rPr>
              <a:t>A therapeutic intervention</a:t>
            </a:r>
          </a:p>
          <a:p>
            <a:pPr marL="287338" indent="-287338">
              <a:buFont typeface="Arial" panose="020B0604020202020204" pitchFamily="34" charset="0"/>
              <a:buChar char="•"/>
            </a:pPr>
            <a:r>
              <a:rPr lang="en-US" sz="3300" dirty="0">
                <a:solidFill>
                  <a:schemeClr val="tx1"/>
                </a:solidFill>
              </a:rPr>
              <a:t>Focus primarily on symptom reduction</a:t>
            </a:r>
          </a:p>
          <a:p>
            <a:pPr marL="287338" indent="-287338">
              <a:buFont typeface="Arial" panose="020B0604020202020204" pitchFamily="34" charset="0"/>
              <a:buChar char="•"/>
            </a:pPr>
            <a:r>
              <a:rPr lang="en-US" sz="3300" dirty="0">
                <a:solidFill>
                  <a:schemeClr val="tx1"/>
                </a:solidFill>
              </a:rPr>
              <a:t>Individual Psychotherapy modality must be in the plan to claim for these services</a:t>
            </a:r>
          </a:p>
          <a:p>
            <a:pPr marL="0" indent="0" algn="ctr">
              <a:spcAft>
                <a:spcPts val="1200"/>
              </a:spcAft>
              <a:buNone/>
            </a:pPr>
            <a:r>
              <a:rPr lang="en-US" sz="4300" dirty="0">
                <a:solidFill>
                  <a:srgbClr val="FF0000"/>
                </a:solidFill>
                <a:cs typeface="Arial" panose="020B0604020202020204" pitchFamily="34" charset="0"/>
              </a:rPr>
              <a:t>See rate sheet for specific codes</a:t>
            </a:r>
          </a:p>
          <a:p>
            <a:pPr marL="0" indent="0" algn="ctr">
              <a:spcAft>
                <a:spcPts val="1200"/>
              </a:spcAft>
              <a:buNone/>
            </a:pPr>
            <a:r>
              <a:rPr lang="en-US" sz="3300" dirty="0">
                <a:solidFill>
                  <a:schemeClr val="tx1"/>
                </a:solidFill>
                <a:cs typeface="Arial" panose="020B0604020202020204" pitchFamily="34" charset="0"/>
              </a:rPr>
              <a:t>Example: A 60 minute Individual Psychotherapy session by a LPHA with a client at a private practice office would be coded as 90834-60”</a:t>
            </a:r>
          </a:p>
          <a:p>
            <a:pPr marL="287338" lvl="2" indent="-233363">
              <a:buClr>
                <a:schemeClr val="tx2"/>
              </a:buClr>
              <a:buFont typeface="Arial" panose="020B0604020202020204" pitchFamily="34" charset="0"/>
              <a:buChar char="•"/>
            </a:pPr>
            <a:endParaRPr lang="en-US" sz="8000" dirty="0">
              <a:solidFill>
                <a:schemeClr val="tx2"/>
              </a:solidFill>
              <a:cs typeface="Arial" panose="020B0604020202020204" pitchFamily="34" charset="0"/>
            </a:endParaRPr>
          </a:p>
          <a:p>
            <a:pPr marL="287338" lvl="2" indent="-233363">
              <a:buClr>
                <a:schemeClr val="tx2"/>
              </a:buClr>
              <a:buFont typeface="Arial" panose="020B0604020202020204" pitchFamily="34" charset="0"/>
              <a:buChar char="•"/>
            </a:pPr>
            <a:endParaRPr lang="en-US" sz="8000" u="sng" dirty="0">
              <a:solidFill>
                <a:srgbClr val="FF0000"/>
              </a:solidFill>
              <a:cs typeface="Arial" panose="020B0604020202020204" pitchFamily="34" charset="0"/>
            </a:endParaRPr>
          </a:p>
          <a:p>
            <a:pPr marL="1577340" lvl="3" indent="-571500">
              <a:buClr>
                <a:schemeClr val="tx2"/>
              </a:buClr>
              <a:buFont typeface="Arial" panose="020B0604020202020204" pitchFamily="34" charset="0"/>
              <a:buChar char="•"/>
            </a:pPr>
            <a:endParaRPr lang="en-US" sz="4000" dirty="0">
              <a:latin typeface="+mj-lt"/>
              <a:cs typeface="Arial" panose="020B0604020202020204" pitchFamily="34" charset="0"/>
            </a:endParaRPr>
          </a:p>
          <a:p>
            <a:pPr lvl="1"/>
            <a:endParaRPr lang="en-US" sz="2400" dirty="0">
              <a:solidFill>
                <a:srgbClr val="646B86"/>
              </a:solidFill>
              <a:latin typeface="+mj-lt"/>
            </a:endParaRPr>
          </a:p>
          <a:p>
            <a:pPr lvl="1"/>
            <a:endParaRPr lang="en-US" dirty="0">
              <a:latin typeface="+mj-lt"/>
            </a:endParaRPr>
          </a:p>
          <a:p>
            <a:pPr lvl="1"/>
            <a:endParaRPr lang="en-US" dirty="0">
              <a:solidFill>
                <a:srgbClr val="FF0000"/>
              </a:solidFill>
              <a:latin typeface="+mj-lt"/>
            </a:endParaRPr>
          </a:p>
        </p:txBody>
      </p:sp>
      <p:sp>
        <p:nvSpPr>
          <p:cNvPr id="5" name="Footer Placeholder 4"/>
          <p:cNvSpPr>
            <a:spLocks noGrp="1"/>
          </p:cNvSpPr>
          <p:nvPr>
            <p:ph type="ftr" sz="quarter" idx="11"/>
          </p:nvPr>
        </p:nvSpPr>
        <p:spPr/>
        <p:txBody>
          <a:bodyPr/>
          <a:lstStyle/>
          <a:p>
            <a:r>
              <a:rPr lang="en-US" dirty="0"/>
              <a:t>MHP FFS - Version 06.24.20</a:t>
            </a:r>
          </a:p>
        </p:txBody>
      </p:sp>
      <p:sp>
        <p:nvSpPr>
          <p:cNvPr id="6" name="Slide Number Placeholder 5"/>
          <p:cNvSpPr>
            <a:spLocks noGrp="1"/>
          </p:cNvSpPr>
          <p:nvPr>
            <p:ph type="sldNum" sz="quarter" idx="12"/>
          </p:nvPr>
        </p:nvSpPr>
        <p:spPr/>
        <p:txBody>
          <a:bodyPr/>
          <a:lstStyle/>
          <a:p>
            <a:fld id="{700861E1-0C85-490F-A709-222B40EEEBBE}" type="slidenum">
              <a:rPr lang="en-US" smtClean="0"/>
              <a:t>127</a:t>
            </a:fld>
            <a:endParaRPr lang="en-US" dirty="0"/>
          </a:p>
        </p:txBody>
      </p:sp>
      <p:sp>
        <p:nvSpPr>
          <p:cNvPr id="3" name="Date Placeholder 2">
            <a:extLst>
              <a:ext uri="{FF2B5EF4-FFF2-40B4-BE49-F238E27FC236}">
                <a16:creationId xmlns:a16="http://schemas.microsoft.com/office/drawing/2014/main" id="{6ACEC757-4B50-4CCC-85EF-DF97B75EB67B}"/>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259395625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family thera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dirty="0"/>
              <a:t>Procedure Code/Services</a:t>
            </a:r>
          </a:p>
        </p:txBody>
      </p:sp>
      <p:sp>
        <p:nvSpPr>
          <p:cNvPr id="4" name="Content Placeholder 3"/>
          <p:cNvSpPr>
            <a:spLocks noGrp="1"/>
          </p:cNvSpPr>
          <p:nvPr>
            <p:ph idx="1"/>
          </p:nvPr>
        </p:nvSpPr>
        <p:spPr>
          <a:xfrm>
            <a:off x="1163414" y="2470286"/>
            <a:ext cx="10088880" cy="4387714"/>
          </a:xfrm>
          <a:solidFill>
            <a:schemeClr val="bg1"/>
          </a:solidFill>
        </p:spPr>
        <p:txBody>
          <a:bodyPr>
            <a:normAutofit fontScale="25000" lnSpcReduction="20000"/>
          </a:bodyPr>
          <a:lstStyle/>
          <a:p>
            <a:pPr marL="336550" indent="-336550">
              <a:spcAft>
                <a:spcPts val="1200"/>
              </a:spcAft>
              <a:buClrTx/>
              <a:buFont typeface="Arial" panose="020B0604020202020204" pitchFamily="34" charset="0"/>
              <a:buChar char="•"/>
            </a:pPr>
            <a:r>
              <a:rPr lang="en-US" sz="11200" dirty="0">
                <a:solidFill>
                  <a:schemeClr val="tx1"/>
                </a:solidFill>
                <a:cs typeface="Arial" panose="020B0604020202020204" pitchFamily="34" charset="0"/>
              </a:rPr>
              <a:t>Client must be present during the session. </a:t>
            </a:r>
          </a:p>
          <a:p>
            <a:pPr marL="336550" indent="-336550">
              <a:spcAft>
                <a:spcPts val="1200"/>
              </a:spcAft>
              <a:buClrTx/>
              <a:buFont typeface="Arial" panose="020B0604020202020204" pitchFamily="34" charset="0"/>
              <a:buChar char="•"/>
            </a:pPr>
            <a:r>
              <a:rPr lang="en-US" sz="11200" dirty="0">
                <a:solidFill>
                  <a:schemeClr val="tx1"/>
                </a:solidFill>
                <a:cs typeface="Arial" panose="020B0604020202020204" pitchFamily="34" charset="0"/>
              </a:rPr>
              <a:t>Interventions should address client’s presenting problems in the context of the family system. </a:t>
            </a:r>
          </a:p>
          <a:p>
            <a:pPr marL="336550" indent="-336550">
              <a:spcAft>
                <a:spcPts val="1200"/>
              </a:spcAft>
              <a:buClrTx/>
              <a:buFont typeface="Arial" panose="020B0604020202020204" pitchFamily="34" charset="0"/>
              <a:buChar char="•"/>
            </a:pPr>
            <a:r>
              <a:rPr lang="en-US" sz="11200" dirty="0">
                <a:solidFill>
                  <a:schemeClr val="tx1"/>
                </a:solidFill>
                <a:cs typeface="Arial" panose="020B0604020202020204" pitchFamily="34" charset="0"/>
              </a:rPr>
              <a:t>Interventions must focus on reducing the client’s mental health symptoms. Client’s response to treatment must  be documented accordingly.</a:t>
            </a:r>
          </a:p>
          <a:p>
            <a:pPr marL="336550" indent="-336550">
              <a:spcAft>
                <a:spcPts val="1200"/>
              </a:spcAft>
              <a:buClrTx/>
              <a:buFont typeface="Arial" panose="020B0604020202020204" pitchFamily="34" charset="0"/>
              <a:buChar char="•"/>
            </a:pPr>
            <a:r>
              <a:rPr lang="en-US" sz="11200" dirty="0">
                <a:solidFill>
                  <a:schemeClr val="tx1"/>
                </a:solidFill>
                <a:cs typeface="Arial" panose="020B0604020202020204" pitchFamily="34" charset="0"/>
              </a:rPr>
              <a:t>Family Therapy must be a modality in the client plan.</a:t>
            </a:r>
          </a:p>
          <a:p>
            <a:pPr marL="0" indent="0" algn="ctr">
              <a:spcAft>
                <a:spcPts val="1200"/>
              </a:spcAft>
              <a:buNone/>
            </a:pPr>
            <a:r>
              <a:rPr lang="en-US" sz="11200" dirty="0">
                <a:solidFill>
                  <a:schemeClr val="tx1"/>
                </a:solidFill>
                <a:cs typeface="Arial" panose="020B0604020202020204" pitchFamily="34" charset="0"/>
              </a:rPr>
              <a:t>Example: A 90 minute Family Therapy session by an LPHA is coded as X9510</a:t>
            </a:r>
          </a:p>
          <a:p>
            <a:pPr marL="1577340" lvl="3" indent="-571500">
              <a:buClr>
                <a:schemeClr val="tx2"/>
              </a:buClr>
              <a:buFont typeface="Arial" panose="020B0604020202020204" pitchFamily="34" charset="0"/>
              <a:buChar char="•"/>
            </a:pPr>
            <a:endParaRPr lang="en-US" sz="4000" dirty="0">
              <a:latin typeface="+mj-lt"/>
              <a:cs typeface="Arial" panose="020B0604020202020204" pitchFamily="34" charset="0"/>
            </a:endParaRPr>
          </a:p>
          <a:p>
            <a:pPr lvl="1"/>
            <a:endParaRPr lang="en-US" sz="2400" dirty="0">
              <a:solidFill>
                <a:srgbClr val="646B86"/>
              </a:solidFill>
              <a:latin typeface="+mj-lt"/>
            </a:endParaRPr>
          </a:p>
          <a:p>
            <a:pPr lvl="1"/>
            <a:endParaRPr lang="en-US" dirty="0">
              <a:latin typeface="+mj-lt"/>
            </a:endParaRPr>
          </a:p>
          <a:p>
            <a:pPr lvl="1"/>
            <a:endParaRPr lang="en-US" dirty="0">
              <a:solidFill>
                <a:srgbClr val="FF0000"/>
              </a:solidFill>
              <a:latin typeface="+mj-lt"/>
            </a:endParaRPr>
          </a:p>
        </p:txBody>
      </p:sp>
      <p:sp>
        <p:nvSpPr>
          <p:cNvPr id="5" name="Footer Placeholder 4"/>
          <p:cNvSpPr>
            <a:spLocks noGrp="1"/>
          </p:cNvSpPr>
          <p:nvPr>
            <p:ph type="ftr" sz="quarter" idx="11"/>
          </p:nvPr>
        </p:nvSpPr>
        <p:spPr/>
        <p:txBody>
          <a:bodyPr/>
          <a:lstStyle/>
          <a:p>
            <a:r>
              <a:rPr lang="en-US" dirty="0"/>
              <a:t>MHP FFS - Version 06.24.20</a:t>
            </a:r>
          </a:p>
        </p:txBody>
      </p:sp>
      <p:sp>
        <p:nvSpPr>
          <p:cNvPr id="6" name="Slide Number Placeholder 5"/>
          <p:cNvSpPr>
            <a:spLocks noGrp="1"/>
          </p:cNvSpPr>
          <p:nvPr>
            <p:ph type="sldNum" sz="quarter" idx="12"/>
          </p:nvPr>
        </p:nvSpPr>
        <p:spPr/>
        <p:txBody>
          <a:bodyPr/>
          <a:lstStyle/>
          <a:p>
            <a:fld id="{700861E1-0C85-490F-A709-222B40EEEBBE}" type="slidenum">
              <a:rPr lang="en-US" smtClean="0"/>
              <a:t>128</a:t>
            </a:fld>
            <a:endParaRPr lang="en-US" dirty="0"/>
          </a:p>
        </p:txBody>
      </p:sp>
      <p:sp>
        <p:nvSpPr>
          <p:cNvPr id="3" name="TextBox 2"/>
          <p:cNvSpPr txBox="1"/>
          <p:nvPr/>
        </p:nvSpPr>
        <p:spPr>
          <a:xfrm>
            <a:off x="4450080" y="1763956"/>
            <a:ext cx="3352800" cy="707886"/>
          </a:xfrm>
          <a:prstGeom prst="rect">
            <a:avLst/>
          </a:prstGeom>
          <a:solidFill>
            <a:schemeClr val="bg1"/>
          </a:solidFill>
        </p:spPr>
        <p:txBody>
          <a:bodyPr wrap="square" rtlCol="0">
            <a:spAutoFit/>
          </a:bodyPr>
          <a:lstStyle/>
          <a:p>
            <a:pPr algn="ctr">
              <a:spcAft>
                <a:spcPts val="1200"/>
              </a:spcAft>
            </a:pPr>
            <a:r>
              <a:rPr lang="en-US" sz="4000" dirty="0">
                <a:solidFill>
                  <a:srgbClr val="FF0000"/>
                </a:solidFill>
                <a:latin typeface="+mj-lt"/>
                <a:cs typeface="Arial" panose="020B0604020202020204" pitchFamily="34" charset="0"/>
              </a:rPr>
              <a:t>Family Therapy</a:t>
            </a:r>
          </a:p>
        </p:txBody>
      </p:sp>
      <p:sp>
        <p:nvSpPr>
          <p:cNvPr id="7" name="Date Placeholder 6">
            <a:extLst>
              <a:ext uri="{FF2B5EF4-FFF2-40B4-BE49-F238E27FC236}">
                <a16:creationId xmlns:a16="http://schemas.microsoft.com/office/drawing/2014/main" id="{A7FD3FD4-3308-407D-B947-B7CBBDB9964B}"/>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236771228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chemeClr val="tx1"/>
                </a:solidFill>
              </a:rPr>
              <a:t>Procedure Code/Services</a:t>
            </a:r>
          </a:p>
        </p:txBody>
      </p:sp>
      <p:sp>
        <p:nvSpPr>
          <p:cNvPr id="4" name="Content Placeholder 3"/>
          <p:cNvSpPr>
            <a:spLocks noGrp="1"/>
          </p:cNvSpPr>
          <p:nvPr>
            <p:ph idx="1"/>
          </p:nvPr>
        </p:nvSpPr>
        <p:spPr>
          <a:xfrm>
            <a:off x="1154083" y="1828800"/>
            <a:ext cx="10058400" cy="4419600"/>
          </a:xfrm>
        </p:spPr>
        <p:txBody>
          <a:bodyPr>
            <a:normAutofit fontScale="92500"/>
          </a:bodyPr>
          <a:lstStyle/>
          <a:p>
            <a:pPr marL="0" indent="0" algn="ctr">
              <a:spcAft>
                <a:spcPts val="1200"/>
              </a:spcAft>
              <a:buNone/>
            </a:pPr>
            <a:r>
              <a:rPr lang="en-US" sz="2800" dirty="0">
                <a:solidFill>
                  <a:srgbClr val="FF0000"/>
                </a:solidFill>
                <a:cs typeface="Arial" panose="020B0604020202020204" pitchFamily="34" charset="0"/>
              </a:rPr>
              <a:t>Group Therapy</a:t>
            </a:r>
          </a:p>
          <a:p>
            <a:pPr marL="0" indent="0">
              <a:spcAft>
                <a:spcPts val="1200"/>
              </a:spcAft>
              <a:buNone/>
            </a:pPr>
            <a:r>
              <a:rPr lang="en-US" sz="2800" dirty="0">
                <a:solidFill>
                  <a:schemeClr val="tx1"/>
                </a:solidFill>
                <a:cs typeface="Arial" panose="020B0604020202020204" pitchFamily="34" charset="0"/>
              </a:rPr>
              <a:t>One facilitator can reasonably facilitate a group of up to six clients. For multiple facilitators, only one unit of group service is claimed for each client. </a:t>
            </a:r>
          </a:p>
          <a:p>
            <a:pPr marL="0" indent="0">
              <a:spcAft>
                <a:spcPts val="1200"/>
              </a:spcAft>
              <a:buNone/>
            </a:pPr>
            <a:r>
              <a:rPr lang="en-US" sz="2800" dirty="0">
                <a:solidFill>
                  <a:schemeClr val="tx1"/>
                </a:solidFill>
                <a:cs typeface="Arial" panose="020B0604020202020204" pitchFamily="34" charset="0"/>
              </a:rPr>
              <a:t>One group therapy session counts as one session from client’s package.</a:t>
            </a:r>
          </a:p>
          <a:p>
            <a:pPr marL="0" indent="0">
              <a:spcAft>
                <a:spcPts val="1200"/>
              </a:spcAft>
              <a:buNone/>
            </a:pPr>
            <a:r>
              <a:rPr lang="en-US" sz="2800" dirty="0">
                <a:solidFill>
                  <a:schemeClr val="tx1"/>
                </a:solidFill>
                <a:cs typeface="Arial" panose="020B0604020202020204" pitchFamily="34" charset="0"/>
              </a:rPr>
              <a:t>Group Therapy must be a modality in the treatment plan.</a:t>
            </a:r>
          </a:p>
          <a:p>
            <a:pPr marL="0" indent="0">
              <a:spcAft>
                <a:spcPts val="1200"/>
              </a:spcAft>
              <a:buNone/>
            </a:pPr>
            <a:r>
              <a:rPr lang="en-US" sz="2800" dirty="0">
                <a:solidFill>
                  <a:schemeClr val="tx1"/>
                </a:solidFill>
                <a:cs typeface="Arial" panose="020B0604020202020204" pitchFamily="34" charset="0"/>
              </a:rPr>
              <a:t>For example: A 90 minute Group Therapy session facilitated by a Ph.D. would use code Y9506-90”.</a:t>
            </a:r>
          </a:p>
          <a:p>
            <a:pPr marL="0" indent="0" algn="ctr">
              <a:spcAft>
                <a:spcPts val="1200"/>
              </a:spcAft>
              <a:buNone/>
            </a:pPr>
            <a:endParaRPr lang="en-US" sz="11200" dirty="0">
              <a:solidFill>
                <a:srgbClr val="FF0000"/>
              </a:solidFill>
              <a:cs typeface="Arial" panose="020B0604020202020204" pitchFamily="34" charset="0"/>
            </a:endParaRPr>
          </a:p>
          <a:p>
            <a:pPr marL="1577340" lvl="3" indent="-571500">
              <a:buClr>
                <a:schemeClr val="tx2"/>
              </a:buClr>
              <a:buFont typeface="Arial" panose="020B0604020202020204" pitchFamily="34" charset="0"/>
              <a:buChar char="•"/>
            </a:pPr>
            <a:endParaRPr lang="en-US" sz="4000" dirty="0">
              <a:cs typeface="Arial" panose="020B0604020202020204" pitchFamily="34" charset="0"/>
            </a:endParaRPr>
          </a:p>
          <a:p>
            <a:pPr lvl="1"/>
            <a:endParaRPr lang="en-US" sz="2400" dirty="0">
              <a:solidFill>
                <a:srgbClr val="646B86"/>
              </a:solidFill>
            </a:endParaRPr>
          </a:p>
          <a:p>
            <a:pPr lvl="1"/>
            <a:endParaRPr lang="en-US" dirty="0"/>
          </a:p>
          <a:p>
            <a:pPr lvl="1"/>
            <a:endParaRPr lang="en-US" dirty="0">
              <a:solidFill>
                <a:srgbClr val="FF0000"/>
              </a:solidFill>
            </a:endParaRPr>
          </a:p>
        </p:txBody>
      </p:sp>
      <p:sp>
        <p:nvSpPr>
          <p:cNvPr id="5" name="Footer Placeholder 4"/>
          <p:cNvSpPr>
            <a:spLocks noGrp="1"/>
          </p:cNvSpPr>
          <p:nvPr>
            <p:ph type="ftr" sz="quarter" idx="11"/>
          </p:nvPr>
        </p:nvSpPr>
        <p:spPr/>
        <p:txBody>
          <a:bodyPr/>
          <a:lstStyle/>
          <a:p>
            <a:r>
              <a:rPr lang="en-US" dirty="0"/>
              <a:t>MHP FFS - Version 06.24.20</a:t>
            </a:r>
          </a:p>
        </p:txBody>
      </p:sp>
      <p:sp>
        <p:nvSpPr>
          <p:cNvPr id="6" name="Slide Number Placeholder 5"/>
          <p:cNvSpPr>
            <a:spLocks noGrp="1"/>
          </p:cNvSpPr>
          <p:nvPr>
            <p:ph type="sldNum" sz="quarter" idx="12"/>
          </p:nvPr>
        </p:nvSpPr>
        <p:spPr/>
        <p:txBody>
          <a:bodyPr/>
          <a:lstStyle/>
          <a:p>
            <a:fld id="{700861E1-0C85-490F-A709-222B40EEEBBE}" type="slidenum">
              <a:rPr lang="en-US" smtClean="0"/>
              <a:t>129</a:t>
            </a:fld>
            <a:endParaRPr lang="en-US" dirty="0"/>
          </a:p>
        </p:txBody>
      </p:sp>
      <p:sp>
        <p:nvSpPr>
          <p:cNvPr id="3" name="Date Placeholder 2">
            <a:extLst>
              <a:ext uri="{FF2B5EF4-FFF2-40B4-BE49-F238E27FC236}">
                <a16:creationId xmlns:a16="http://schemas.microsoft.com/office/drawing/2014/main" id="{881E1482-CCFF-4858-A070-3A1DE1EB2E10}"/>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3955297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00861E1-0C85-490F-A709-222B40EEEBBE}" type="slidenum">
              <a:rPr lang="en-US" smtClean="0"/>
              <a:t>13</a:t>
            </a:fld>
            <a:endParaRPr lang="en-US" dirty="0"/>
          </a:p>
        </p:txBody>
      </p:sp>
      <p:sp>
        <p:nvSpPr>
          <p:cNvPr id="4" name="Content Placeholder 3"/>
          <p:cNvSpPr>
            <a:spLocks noGrp="1"/>
          </p:cNvSpPr>
          <p:nvPr>
            <p:ph sz="quarter" idx="1"/>
          </p:nvPr>
        </p:nvSpPr>
        <p:spPr/>
        <p:txBody>
          <a:bodyPr>
            <a:normAutofit/>
          </a:bodyPr>
          <a:lstStyle/>
          <a:p>
            <a:endParaRPr lang="en-US" dirty="0"/>
          </a:p>
          <a:p>
            <a:pPr marL="0" indent="0">
              <a:buNone/>
            </a:pPr>
            <a:endParaRPr lang="en-US" dirty="0"/>
          </a:p>
        </p:txBody>
      </p:sp>
      <p:sp>
        <p:nvSpPr>
          <p:cNvPr id="5" name="Footer Placeholder 4"/>
          <p:cNvSpPr>
            <a:spLocks noGrp="1"/>
          </p:cNvSpPr>
          <p:nvPr>
            <p:ph type="ftr" sz="quarter" idx="11"/>
          </p:nvPr>
        </p:nvSpPr>
        <p:spPr/>
        <p:txBody>
          <a:bodyPr/>
          <a:lstStyle/>
          <a:p>
            <a:r>
              <a:rPr lang="en-US" dirty="0"/>
              <a:t>MHP FFS - Version 06.24.20</a:t>
            </a:r>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6308" y="1823963"/>
            <a:ext cx="3829372" cy="4402667"/>
          </a:xfrm>
          <a:prstGeom prst="rect">
            <a:avLst/>
          </a:prstGeom>
          <a:ln>
            <a:solidFill>
              <a:schemeClr val="tx1"/>
            </a:solidFill>
          </a:ln>
        </p:spPr>
      </p:pic>
      <p:sp>
        <p:nvSpPr>
          <p:cNvPr id="6" name="Title 5"/>
          <p:cNvSpPr>
            <a:spLocks noGrp="1"/>
          </p:cNvSpPr>
          <p:nvPr>
            <p:ph type="title"/>
          </p:nvPr>
        </p:nvSpPr>
        <p:spPr>
          <a:xfrm>
            <a:off x="1097280" y="490972"/>
            <a:ext cx="10058400" cy="1202345"/>
          </a:xfrm>
        </p:spPr>
        <p:txBody>
          <a:bodyPr>
            <a:noAutofit/>
          </a:bodyPr>
          <a:lstStyle/>
          <a:p>
            <a:r>
              <a:rPr lang="en-US" dirty="0"/>
              <a:t>Attestation Form</a:t>
            </a:r>
            <a:br>
              <a:rPr lang="en-US" dirty="0"/>
            </a:br>
            <a:endParaRPr lang="en-US" dirty="0">
              <a:solidFill>
                <a:srgbClr val="FF0000"/>
              </a:solidFill>
            </a:endParaRPr>
          </a:p>
        </p:txBody>
      </p:sp>
      <p:sp>
        <p:nvSpPr>
          <p:cNvPr id="2" name="TextBox 1"/>
          <p:cNvSpPr txBox="1"/>
          <p:nvPr/>
        </p:nvSpPr>
        <p:spPr>
          <a:xfrm>
            <a:off x="1121343" y="2029837"/>
            <a:ext cx="5410200" cy="4093428"/>
          </a:xfrm>
          <a:prstGeom prst="rect">
            <a:avLst/>
          </a:prstGeom>
          <a:noFill/>
        </p:spPr>
        <p:txBody>
          <a:bodyPr wrap="square" rtlCol="0">
            <a:spAutoFit/>
          </a:bodyPr>
          <a:lstStyle/>
          <a:p>
            <a:r>
              <a:rPr lang="en-US" sz="2000" dirty="0">
                <a:latin typeface="+mj-lt"/>
              </a:rPr>
              <a:t>Follow all of the instructions on this form. The Attestation Form must be completed and submitted to UM prior to the third unit of service.  Assessment codes are used for the first two units of service.</a:t>
            </a:r>
          </a:p>
          <a:p>
            <a:endParaRPr lang="en-US" sz="2000" dirty="0">
              <a:latin typeface="+mj-lt"/>
            </a:endParaRPr>
          </a:p>
          <a:p>
            <a:r>
              <a:rPr lang="en-US" sz="2000" dirty="0">
                <a:latin typeface="+mj-lt"/>
              </a:rPr>
              <a:t>By completing this form, the provider attests that they have completed and will continue to complete the required documentation to claim for services through Medi-Cal.</a:t>
            </a:r>
          </a:p>
          <a:p>
            <a:endParaRPr lang="en-US" sz="2000" dirty="0">
              <a:latin typeface="+mj-lt"/>
            </a:endParaRPr>
          </a:p>
          <a:p>
            <a:r>
              <a:rPr lang="en-US" sz="2000" dirty="0">
                <a:latin typeface="+mj-lt"/>
              </a:rPr>
              <a:t>Attestation must also be completed annually by the same referral date cycle.</a:t>
            </a:r>
          </a:p>
        </p:txBody>
      </p:sp>
      <p:sp>
        <p:nvSpPr>
          <p:cNvPr id="8" name="Date Placeholder 7">
            <a:extLst>
              <a:ext uri="{FF2B5EF4-FFF2-40B4-BE49-F238E27FC236}">
                <a16:creationId xmlns:a16="http://schemas.microsoft.com/office/drawing/2014/main" id="{563A8691-6C9E-4513-826D-BC9B3A222AFD}"/>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230922375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84991"/>
            <a:ext cx="9328960" cy="1450757"/>
          </a:xfrm>
        </p:spPr>
        <p:txBody>
          <a:bodyPr/>
          <a:lstStyle/>
          <a:p>
            <a:r>
              <a:rPr lang="en-US" dirty="0"/>
              <a:t>Claiming Group Therapy</a:t>
            </a:r>
          </a:p>
        </p:txBody>
      </p:sp>
      <p:sp>
        <p:nvSpPr>
          <p:cNvPr id="4" name="Footer Placeholder 3"/>
          <p:cNvSpPr>
            <a:spLocks noGrp="1"/>
          </p:cNvSpPr>
          <p:nvPr>
            <p:ph type="ftr" sz="quarter" idx="11"/>
          </p:nvPr>
        </p:nvSpPr>
        <p:spPr/>
        <p:txBody>
          <a:bodyPr/>
          <a:lstStyle/>
          <a:p>
            <a:r>
              <a:rPr lang="en-US" dirty="0"/>
              <a:t>MHP FFS - Version 06.24.20</a:t>
            </a:r>
          </a:p>
        </p:txBody>
      </p:sp>
      <p:sp>
        <p:nvSpPr>
          <p:cNvPr id="5" name="Slide Number Placeholder 4"/>
          <p:cNvSpPr>
            <a:spLocks noGrp="1"/>
          </p:cNvSpPr>
          <p:nvPr>
            <p:ph type="sldNum" sz="quarter" idx="12"/>
          </p:nvPr>
        </p:nvSpPr>
        <p:spPr/>
        <p:txBody>
          <a:bodyPr/>
          <a:lstStyle/>
          <a:p>
            <a:fld id="{700861E1-0C85-490F-A709-222B40EEEBBE}" type="slidenum">
              <a:rPr lang="en-US" smtClean="0"/>
              <a:t>130</a:t>
            </a:fld>
            <a:endParaRPr lang="en-US" dirty="0"/>
          </a:p>
        </p:txBody>
      </p:sp>
      <p:sp>
        <p:nvSpPr>
          <p:cNvPr id="9" name="Rectangle 8"/>
          <p:cNvSpPr/>
          <p:nvPr/>
        </p:nvSpPr>
        <p:spPr>
          <a:xfrm>
            <a:off x="1066800" y="1892402"/>
            <a:ext cx="10145683" cy="3416320"/>
          </a:xfrm>
          <a:prstGeom prst="rect">
            <a:avLst/>
          </a:prstGeom>
          <a:solidFill>
            <a:schemeClr val="bg1"/>
          </a:solidFill>
        </p:spPr>
        <p:txBody>
          <a:bodyPr wrap="square">
            <a:spAutoFit/>
          </a:bodyPr>
          <a:lstStyle/>
          <a:p>
            <a:endParaRPr lang="en-US" sz="2400" dirty="0">
              <a:latin typeface="Calibri Light" panose="020F0302020204030204" pitchFamily="34" charset="0"/>
            </a:endParaRPr>
          </a:p>
          <a:p>
            <a:pPr marL="342900" indent="-342900">
              <a:buFont typeface="Arial" panose="020B0604020202020204" pitchFamily="34" charset="0"/>
              <a:buChar char="•"/>
            </a:pPr>
            <a:r>
              <a:rPr lang="en-US" sz="2400" dirty="0">
                <a:latin typeface="Calibri Light" panose="020F0302020204030204" pitchFamily="34" charset="0"/>
              </a:rPr>
              <a:t>Group therapy modality must be listed in the treatment plan</a:t>
            </a:r>
          </a:p>
          <a:p>
            <a:pPr marL="342900" indent="-342900">
              <a:buFont typeface="Arial" panose="020B0604020202020204" pitchFamily="34" charset="0"/>
              <a:buChar char="•"/>
            </a:pPr>
            <a:endParaRPr lang="en-US" sz="2400" dirty="0">
              <a:latin typeface="Calibri Light" panose="020F0302020204030204" pitchFamily="34" charset="0"/>
            </a:endParaRPr>
          </a:p>
          <a:p>
            <a:pPr marL="342900" indent="-342900">
              <a:buFont typeface="Arial" panose="020B0604020202020204" pitchFamily="34" charset="0"/>
              <a:buChar char="•"/>
            </a:pPr>
            <a:r>
              <a:rPr lang="en-US" sz="2400" dirty="0">
                <a:latin typeface="Calibri Light" panose="020F0302020204030204" pitchFamily="34" charset="0"/>
              </a:rPr>
              <a:t>For </a:t>
            </a:r>
            <a:r>
              <a:rPr lang="en-US" sz="2400" u="sng" dirty="0">
                <a:latin typeface="Calibri Light" panose="020F0302020204030204" pitchFamily="34" charset="0"/>
              </a:rPr>
              <a:t>each group member</a:t>
            </a:r>
            <a:r>
              <a:rPr lang="en-US" sz="2400" dirty="0">
                <a:latin typeface="Calibri Light" panose="020F0302020204030204" pitchFamily="34" charset="0"/>
              </a:rPr>
              <a:t>, attending group counts as one session</a:t>
            </a:r>
          </a:p>
          <a:p>
            <a:pPr marL="342900" indent="-342900">
              <a:buFont typeface="Arial" panose="020B0604020202020204" pitchFamily="34" charset="0"/>
              <a:buChar char="•"/>
            </a:pPr>
            <a:endParaRPr lang="en-US" sz="2400" dirty="0">
              <a:latin typeface="Calibri Light" panose="020F0302020204030204" pitchFamily="34" charset="0"/>
            </a:endParaRPr>
          </a:p>
          <a:p>
            <a:pPr marL="342900" indent="-342900">
              <a:buFont typeface="Arial" panose="020B0604020202020204" pitchFamily="34" charset="0"/>
              <a:buChar char="•"/>
            </a:pPr>
            <a:r>
              <a:rPr lang="en-US" sz="2400" dirty="0">
                <a:latin typeface="Calibri Light" panose="020F0302020204030204" pitchFamily="34" charset="0"/>
              </a:rPr>
              <a:t>Facilitator must write individual progress notes for each group member</a:t>
            </a:r>
          </a:p>
          <a:p>
            <a:pPr marL="342900" indent="-342900">
              <a:buFont typeface="Arial" panose="020B0604020202020204" pitchFamily="34" charset="0"/>
              <a:buChar char="•"/>
            </a:pPr>
            <a:endParaRPr lang="en-US" sz="2400" dirty="0">
              <a:latin typeface="Calibri Light" panose="020F0302020204030204" pitchFamily="34" charset="0"/>
            </a:endParaRPr>
          </a:p>
          <a:p>
            <a:pPr marL="342900" indent="-342900">
              <a:buFont typeface="Arial" panose="020B0604020202020204" pitchFamily="34" charset="0"/>
              <a:buChar char="•"/>
            </a:pPr>
            <a:r>
              <a:rPr lang="en-US" sz="2400" dirty="0">
                <a:latin typeface="Calibri Light" panose="020F0302020204030204" pitchFamily="34" charset="0"/>
              </a:rPr>
              <a:t>Each group service for each client is claimed as 90853—60” or Y9506—90”</a:t>
            </a:r>
          </a:p>
          <a:p>
            <a:pPr marL="342900" indent="-342900">
              <a:buFont typeface="Arial" panose="020B0604020202020204" pitchFamily="34" charset="0"/>
              <a:buChar char="•"/>
            </a:pPr>
            <a:endParaRPr lang="en-US" sz="2400" dirty="0">
              <a:latin typeface="Calibri Light" panose="020F0302020204030204" pitchFamily="34" charset="0"/>
            </a:endParaRPr>
          </a:p>
        </p:txBody>
      </p:sp>
      <p:sp>
        <p:nvSpPr>
          <p:cNvPr id="3" name="Date Placeholder 2">
            <a:extLst>
              <a:ext uri="{FF2B5EF4-FFF2-40B4-BE49-F238E27FC236}">
                <a16:creationId xmlns:a16="http://schemas.microsoft.com/office/drawing/2014/main" id="{B687D18F-20C1-4E3B-A2F9-B9C36F23D897}"/>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372598373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Crisis Services</a:t>
            </a:r>
          </a:p>
        </p:txBody>
      </p:sp>
      <p:sp>
        <p:nvSpPr>
          <p:cNvPr id="3" name="Content Placeholder 2"/>
          <p:cNvSpPr>
            <a:spLocks noGrp="1"/>
          </p:cNvSpPr>
          <p:nvPr>
            <p:ph idx="1"/>
          </p:nvPr>
        </p:nvSpPr>
        <p:spPr>
          <a:xfrm>
            <a:off x="1097280" y="1845734"/>
            <a:ext cx="7665720" cy="4023360"/>
          </a:xfrm>
        </p:spPr>
        <p:txBody>
          <a:bodyPr>
            <a:normAutofit fontScale="62500" lnSpcReduction="20000"/>
          </a:bodyPr>
          <a:lstStyle/>
          <a:p>
            <a:r>
              <a:rPr lang="en-US" dirty="0"/>
              <a:t>Use Individual Psychotherapy codes</a:t>
            </a:r>
          </a:p>
          <a:p>
            <a:r>
              <a:rPr lang="en-US" dirty="0"/>
              <a:t>This modality does not need to be in the treatment plan as crises are by definition not planned.</a:t>
            </a:r>
          </a:p>
          <a:p>
            <a:pPr lvl="0"/>
            <a:r>
              <a:rPr lang="en-US" dirty="0"/>
              <a:t>Relevant clinical details leading to the crisis</a:t>
            </a:r>
            <a:endParaRPr lang="en-US" sz="2400" dirty="0"/>
          </a:p>
          <a:p>
            <a:pPr lvl="0"/>
            <a:r>
              <a:rPr lang="en-US" dirty="0"/>
              <a:t>The identified crisis </a:t>
            </a:r>
            <a:r>
              <a:rPr lang="en-US" u="sng" dirty="0"/>
              <a:t>must be the client’s crisis</a:t>
            </a:r>
            <a:r>
              <a:rPr lang="en-US" dirty="0"/>
              <a:t>, not a significant support person’s crisis. </a:t>
            </a:r>
            <a:r>
              <a:rPr lang="en-US" baseline="30000" dirty="0"/>
              <a:t>(CCR24)</a:t>
            </a:r>
            <a:endParaRPr lang="en-US" sz="2400" dirty="0"/>
          </a:p>
          <a:p>
            <a:pPr lvl="0"/>
            <a:r>
              <a:rPr lang="en-US" dirty="0"/>
              <a:t>The urgency &amp; immediacy of the situation must be clearly documented and describe </a:t>
            </a:r>
            <a:r>
              <a:rPr lang="en-US" u="sng" dirty="0"/>
              <a:t>each</a:t>
            </a:r>
            <a:r>
              <a:rPr lang="en-US" dirty="0"/>
              <a:t> of the following medical necessity requirements: </a:t>
            </a:r>
            <a:r>
              <a:rPr lang="en-US" baseline="30000" dirty="0"/>
              <a:t>(CCR06)</a:t>
            </a:r>
            <a:r>
              <a:rPr lang="en-US" i="1" baseline="30000" dirty="0"/>
              <a:t> </a:t>
            </a:r>
            <a:r>
              <a:rPr lang="en-US" baseline="30000" dirty="0"/>
              <a:t>(CCR10)</a:t>
            </a:r>
            <a:r>
              <a:rPr lang="en-US" i="1" baseline="30000" dirty="0"/>
              <a:t> (CCR15)</a:t>
            </a:r>
            <a:endParaRPr lang="en-US" sz="2400" dirty="0"/>
          </a:p>
          <a:p>
            <a:pPr lvl="1"/>
            <a:r>
              <a:rPr lang="en-US" dirty="0"/>
              <a:t>How the crisis is related to a mental health condition</a:t>
            </a:r>
            <a:endParaRPr lang="en-US" sz="2000" dirty="0"/>
          </a:p>
          <a:p>
            <a:pPr lvl="1"/>
            <a:r>
              <a:rPr lang="en-US" dirty="0"/>
              <a:t>How the client is </a:t>
            </a:r>
            <a:r>
              <a:rPr lang="en-US" u="sng" dirty="0"/>
              <a:t>imminently or currently</a:t>
            </a:r>
            <a:r>
              <a:rPr lang="en-US" dirty="0"/>
              <a:t> a danger to self or to others or is gravely disabled</a:t>
            </a:r>
            <a:endParaRPr lang="en-US" sz="2000" dirty="0"/>
          </a:p>
          <a:p>
            <a:pPr lvl="1"/>
            <a:r>
              <a:rPr lang="en-US" dirty="0"/>
              <a:t>Why the client </a:t>
            </a:r>
            <a:r>
              <a:rPr lang="en-US" u="sng" dirty="0"/>
              <a:t>either</a:t>
            </a:r>
            <a:r>
              <a:rPr lang="en-US" dirty="0"/>
              <a:t> requires psychiatric inpatient hospitalization or psychiatric health facility services </a:t>
            </a:r>
            <a:r>
              <a:rPr lang="en-US" u="sng" dirty="0"/>
              <a:t>or</a:t>
            </a:r>
            <a:r>
              <a:rPr lang="en-US" dirty="0"/>
              <a:t> that without timely intervention, why the client is highly likely to develop an immediate emergency psychiatric condition.</a:t>
            </a:r>
            <a:endParaRPr lang="en-US" sz="2000" dirty="0"/>
          </a:p>
          <a:p>
            <a:pPr lvl="0"/>
            <a:r>
              <a:rPr lang="en-US" dirty="0"/>
              <a:t>Interventions done to decrease or eliminate or alleviate danger, reduce trauma and/or ameliorate the crisis.</a:t>
            </a:r>
            <a:endParaRPr lang="en-US" sz="2400" dirty="0"/>
          </a:p>
          <a:p>
            <a:pPr lvl="0"/>
            <a:r>
              <a:rPr lang="en-US" dirty="0"/>
              <a:t>The aftercare safety plan.</a:t>
            </a:r>
            <a:endParaRPr lang="en-US" sz="2400" dirty="0"/>
          </a:p>
          <a:p>
            <a:r>
              <a:rPr lang="en-US" dirty="0"/>
              <a:t>Collateral and community contacts that will participate in follow-up.</a:t>
            </a:r>
            <a:r>
              <a:rPr lang="en-US" i="1" baseline="30000" dirty="0"/>
              <a:t> </a:t>
            </a:r>
            <a:r>
              <a:rPr lang="en-US" dirty="0"/>
              <a:t>its of service.</a:t>
            </a:r>
          </a:p>
          <a:p>
            <a:r>
              <a:rPr lang="en-US" dirty="0"/>
              <a:t>If utilization of Individual Services is needed for Crisis Services, you may contact UM to provide medical necessity for additional therapy sessions.</a:t>
            </a:r>
          </a:p>
        </p:txBody>
      </p:sp>
      <p:sp>
        <p:nvSpPr>
          <p:cNvPr id="4" name="Footer Placeholder 3"/>
          <p:cNvSpPr>
            <a:spLocks noGrp="1"/>
          </p:cNvSpPr>
          <p:nvPr>
            <p:ph type="ftr" sz="quarter" idx="11"/>
          </p:nvPr>
        </p:nvSpPr>
        <p:spPr/>
        <p:txBody>
          <a:bodyPr/>
          <a:lstStyle/>
          <a:p>
            <a:r>
              <a:rPr lang="en-US" dirty="0"/>
              <a:t>MHP FFS - Version 06.24.20</a:t>
            </a:r>
          </a:p>
        </p:txBody>
      </p:sp>
      <p:sp>
        <p:nvSpPr>
          <p:cNvPr id="5" name="Slide Number Placeholder 4"/>
          <p:cNvSpPr>
            <a:spLocks noGrp="1"/>
          </p:cNvSpPr>
          <p:nvPr>
            <p:ph type="sldNum" sz="quarter" idx="12"/>
          </p:nvPr>
        </p:nvSpPr>
        <p:spPr/>
        <p:txBody>
          <a:bodyPr/>
          <a:lstStyle/>
          <a:p>
            <a:fld id="{700861E1-0C85-490F-A709-222B40EEEBBE}" type="slidenum">
              <a:rPr lang="en-US" smtClean="0"/>
              <a:pPr/>
              <a:t>131</a:t>
            </a:fld>
            <a:endParaRPr lang="en-US" dirty="0"/>
          </a:p>
        </p:txBody>
      </p:sp>
      <p:pic>
        <p:nvPicPr>
          <p:cNvPr id="409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9200" y="1950120"/>
            <a:ext cx="2686329" cy="3814588"/>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5">
            <a:extLst>
              <a:ext uri="{FF2B5EF4-FFF2-40B4-BE49-F238E27FC236}">
                <a16:creationId xmlns:a16="http://schemas.microsoft.com/office/drawing/2014/main" id="{EC25D016-4492-45E0-B2C2-21D0989E4B3C}"/>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266046666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Procedure Code/Services</a:t>
            </a:r>
          </a:p>
        </p:txBody>
      </p:sp>
      <p:sp>
        <p:nvSpPr>
          <p:cNvPr id="4" name="Content Placeholder 3"/>
          <p:cNvSpPr>
            <a:spLocks noGrp="1"/>
          </p:cNvSpPr>
          <p:nvPr>
            <p:ph idx="1"/>
          </p:nvPr>
        </p:nvSpPr>
        <p:spPr>
          <a:xfrm>
            <a:off x="1154083" y="1828800"/>
            <a:ext cx="10058400" cy="4419600"/>
          </a:xfrm>
        </p:spPr>
        <p:txBody>
          <a:bodyPr>
            <a:normAutofit fontScale="25000" lnSpcReduction="20000"/>
          </a:bodyPr>
          <a:lstStyle/>
          <a:p>
            <a:pPr marL="0" indent="0" algn="ctr">
              <a:spcAft>
                <a:spcPts val="1200"/>
              </a:spcAft>
              <a:buNone/>
            </a:pPr>
            <a:r>
              <a:rPr lang="en-US" sz="11200" dirty="0">
                <a:solidFill>
                  <a:srgbClr val="FF0000"/>
                </a:solidFill>
                <a:cs typeface="Arial" panose="020B0604020202020204" pitchFamily="34" charset="0"/>
              </a:rPr>
              <a:t>Collateral</a:t>
            </a:r>
          </a:p>
          <a:p>
            <a:pPr marL="287338" lvl="2" indent="-233363">
              <a:buClr>
                <a:schemeClr val="tx2"/>
              </a:buClr>
              <a:buFont typeface="Arial" panose="020B0604020202020204" pitchFamily="34" charset="0"/>
              <a:buChar char="•"/>
            </a:pPr>
            <a:r>
              <a:rPr lang="en-US" sz="7200" dirty="0">
                <a:solidFill>
                  <a:schemeClr val="tx1"/>
                </a:solidFill>
                <a:cs typeface="Arial" panose="020B0604020202020204" pitchFamily="34" charset="0"/>
              </a:rPr>
              <a:t>Modality must be in the treatment plan to claim.</a:t>
            </a:r>
          </a:p>
          <a:p>
            <a:pPr marL="287338" lvl="2" indent="-233363">
              <a:buClr>
                <a:schemeClr val="tx2"/>
              </a:buClr>
              <a:buFont typeface="Arial" panose="020B0604020202020204" pitchFamily="34" charset="0"/>
              <a:buChar char="•"/>
            </a:pPr>
            <a:endParaRPr lang="en-US" sz="7200" dirty="0">
              <a:solidFill>
                <a:schemeClr val="tx1"/>
              </a:solidFill>
              <a:cs typeface="Arial" panose="020B0604020202020204" pitchFamily="34" charset="0"/>
            </a:endParaRPr>
          </a:p>
          <a:p>
            <a:pPr marL="287338" lvl="2" indent="-233363">
              <a:buClr>
                <a:schemeClr val="tx2"/>
              </a:buClr>
              <a:buFont typeface="Arial" panose="020B0604020202020204" pitchFamily="34" charset="0"/>
              <a:buChar char="•"/>
            </a:pPr>
            <a:r>
              <a:rPr lang="en-US" sz="7200" dirty="0">
                <a:solidFill>
                  <a:schemeClr val="tx1"/>
                </a:solidFill>
                <a:cs typeface="Arial" panose="020B0604020202020204" pitchFamily="34" charset="0"/>
              </a:rPr>
              <a:t>Collateral services are to support the Client Plan by:</a:t>
            </a:r>
          </a:p>
          <a:p>
            <a:pPr marL="470218" lvl="4" indent="-233363">
              <a:buClr>
                <a:schemeClr val="tx2"/>
              </a:buClr>
              <a:buFont typeface="Arial" panose="020B0604020202020204" pitchFamily="34" charset="0"/>
              <a:buChar char="•"/>
            </a:pPr>
            <a:r>
              <a:rPr lang="en-US" sz="7200" dirty="0">
                <a:solidFill>
                  <a:schemeClr val="tx1"/>
                </a:solidFill>
                <a:cs typeface="Arial" panose="020B0604020202020204" pitchFamily="34" charset="0"/>
              </a:rPr>
              <a:t>Gathering information from any significant support persons</a:t>
            </a:r>
          </a:p>
          <a:p>
            <a:pPr marL="470218" lvl="4" indent="-233363">
              <a:buClr>
                <a:schemeClr val="tx2"/>
              </a:buClr>
              <a:buFont typeface="Arial" panose="020B0604020202020204" pitchFamily="34" charset="0"/>
              <a:buChar char="•"/>
            </a:pPr>
            <a:r>
              <a:rPr lang="en-US" sz="7200" dirty="0">
                <a:solidFill>
                  <a:schemeClr val="tx1"/>
                </a:solidFill>
                <a:cs typeface="Arial" panose="020B0604020202020204" pitchFamily="34" charset="0"/>
              </a:rPr>
              <a:t>Explaining results of psychiatric, other medical examinations and procedures, or other accumulated data to family or other responsible persons, or </a:t>
            </a:r>
          </a:p>
          <a:p>
            <a:pPr marL="470218" lvl="4" indent="-233363">
              <a:buClr>
                <a:schemeClr val="tx2"/>
              </a:buClr>
              <a:buFont typeface="Arial" panose="020B0604020202020204" pitchFamily="34" charset="0"/>
              <a:buChar char="•"/>
            </a:pPr>
            <a:r>
              <a:rPr lang="en-US" sz="7200" dirty="0">
                <a:solidFill>
                  <a:schemeClr val="tx1"/>
                </a:solidFill>
                <a:cs typeface="Arial" panose="020B0604020202020204" pitchFamily="34" charset="0"/>
              </a:rPr>
              <a:t>Advising significant support persons how to assist client(s) in order for client to accomplish MH Objectives </a:t>
            </a:r>
          </a:p>
          <a:p>
            <a:pPr marL="470218" lvl="4" indent="-233363">
              <a:buClr>
                <a:schemeClr val="tx2"/>
              </a:buClr>
              <a:buFont typeface="Arial" panose="020B0604020202020204" pitchFamily="34" charset="0"/>
              <a:buChar char="•"/>
            </a:pPr>
            <a:r>
              <a:rPr lang="en-US" sz="7200" dirty="0">
                <a:solidFill>
                  <a:schemeClr val="tx1"/>
                </a:solidFill>
                <a:cs typeface="Arial" panose="020B0604020202020204" pitchFamily="34" charset="0"/>
              </a:rPr>
              <a:t>Consultation, Training and Psychoeducation of significant support person in client’s life where the focus is always in achieving mental health Objectives in Client Plan—If Plan is not completed, there is no way to do so.</a:t>
            </a:r>
          </a:p>
          <a:p>
            <a:pPr marL="470218" lvl="4" indent="-233363">
              <a:buClr>
                <a:schemeClr val="tx2"/>
              </a:buClr>
              <a:buFont typeface="Arial" panose="020B0604020202020204" pitchFamily="34" charset="0"/>
              <a:buChar char="•"/>
            </a:pPr>
            <a:endParaRPr lang="en-US" sz="7200" dirty="0">
              <a:solidFill>
                <a:schemeClr val="tx1"/>
              </a:solidFill>
              <a:cs typeface="Arial" panose="020B0604020202020204" pitchFamily="34" charset="0"/>
            </a:endParaRPr>
          </a:p>
          <a:p>
            <a:pPr marL="287338" lvl="1" indent="-233363">
              <a:buClr>
                <a:schemeClr val="tx2"/>
              </a:buClr>
              <a:buFont typeface="Arial" panose="020B0604020202020204" pitchFamily="34" charset="0"/>
              <a:buChar char="•"/>
            </a:pPr>
            <a:r>
              <a:rPr lang="en-US" sz="7200" dirty="0">
                <a:solidFill>
                  <a:schemeClr val="tx1"/>
                </a:solidFill>
                <a:cs typeface="Arial" panose="020B0604020202020204" pitchFamily="34" charset="0"/>
              </a:rPr>
              <a:t>Maximum of 120 minutes TOTAL every 6 months</a:t>
            </a:r>
          </a:p>
          <a:p>
            <a:pPr marL="287338" lvl="1" indent="-233363">
              <a:buClr>
                <a:schemeClr val="tx2"/>
              </a:buClr>
              <a:buFont typeface="Arial" panose="020B0604020202020204" pitchFamily="34" charset="0"/>
              <a:buChar char="•"/>
            </a:pPr>
            <a:r>
              <a:rPr lang="en-US" sz="7200" dirty="0">
                <a:solidFill>
                  <a:schemeClr val="tx1"/>
                </a:solidFill>
                <a:cs typeface="Arial" panose="020B0604020202020204" pitchFamily="34" charset="0"/>
              </a:rPr>
              <a:t>Collateral Call 90887-10” or Collateral Visit 90888-45” (round to closest). Must use code/minutes as approved—cannot combine or separate into smaller units.</a:t>
            </a:r>
          </a:p>
          <a:p>
            <a:pPr marL="287338" lvl="1" indent="-233363">
              <a:buClr>
                <a:schemeClr val="tx2"/>
              </a:buClr>
              <a:buFont typeface="Arial" panose="020B0604020202020204" pitchFamily="34" charset="0"/>
              <a:buChar char="•"/>
            </a:pPr>
            <a:r>
              <a:rPr lang="en-US" sz="7200" dirty="0">
                <a:cs typeface="Arial" panose="020B0604020202020204" pitchFamily="34" charset="0"/>
              </a:rPr>
              <a:t>If more sessions are needed, contact UM to provide medical necessity for additional services</a:t>
            </a:r>
            <a:r>
              <a:rPr lang="en-US" sz="8000" dirty="0">
                <a:cs typeface="Arial" panose="020B0604020202020204" pitchFamily="34" charset="0"/>
              </a:rPr>
              <a:t>.</a:t>
            </a:r>
          </a:p>
          <a:p>
            <a:pPr marL="287338" lvl="3" indent="-233363">
              <a:buClr>
                <a:schemeClr val="tx2"/>
              </a:buClr>
              <a:buFont typeface="Arial" panose="020B0604020202020204" pitchFamily="34" charset="0"/>
              <a:buChar char="•"/>
            </a:pPr>
            <a:endParaRPr lang="en-US" sz="8000" dirty="0">
              <a:solidFill>
                <a:schemeClr val="tx1"/>
              </a:solidFill>
              <a:cs typeface="Arial" panose="020B0604020202020204" pitchFamily="34" charset="0"/>
            </a:endParaRPr>
          </a:p>
          <a:p>
            <a:pPr marL="1577340" lvl="3" indent="-571500">
              <a:buClr>
                <a:schemeClr val="tx2"/>
              </a:buClr>
              <a:buFont typeface="Arial" panose="020B0604020202020204" pitchFamily="34" charset="0"/>
              <a:buChar char="•"/>
            </a:pPr>
            <a:endParaRPr lang="en-US" sz="4000" dirty="0">
              <a:latin typeface="+mj-lt"/>
              <a:cs typeface="Arial" panose="020B0604020202020204" pitchFamily="34" charset="0"/>
            </a:endParaRPr>
          </a:p>
          <a:p>
            <a:pPr lvl="1"/>
            <a:endParaRPr lang="en-US" sz="2400" dirty="0">
              <a:solidFill>
                <a:srgbClr val="646B86"/>
              </a:solidFill>
              <a:latin typeface="+mj-lt"/>
            </a:endParaRPr>
          </a:p>
          <a:p>
            <a:pPr lvl="1"/>
            <a:endParaRPr lang="en-US" dirty="0">
              <a:latin typeface="+mj-lt"/>
            </a:endParaRPr>
          </a:p>
          <a:p>
            <a:pPr lvl="1"/>
            <a:endParaRPr lang="en-US" dirty="0">
              <a:solidFill>
                <a:srgbClr val="FF0000"/>
              </a:solidFill>
              <a:latin typeface="+mj-lt"/>
            </a:endParaRPr>
          </a:p>
        </p:txBody>
      </p:sp>
      <p:sp>
        <p:nvSpPr>
          <p:cNvPr id="5" name="Footer Placeholder 4"/>
          <p:cNvSpPr>
            <a:spLocks noGrp="1"/>
          </p:cNvSpPr>
          <p:nvPr>
            <p:ph type="ftr" sz="quarter" idx="11"/>
          </p:nvPr>
        </p:nvSpPr>
        <p:spPr/>
        <p:txBody>
          <a:bodyPr/>
          <a:lstStyle/>
          <a:p>
            <a:r>
              <a:rPr lang="en-US" dirty="0"/>
              <a:t>MHP FFS - Version 06.24.20</a:t>
            </a:r>
          </a:p>
        </p:txBody>
      </p:sp>
      <p:sp>
        <p:nvSpPr>
          <p:cNvPr id="6" name="Slide Number Placeholder 5"/>
          <p:cNvSpPr>
            <a:spLocks noGrp="1"/>
          </p:cNvSpPr>
          <p:nvPr>
            <p:ph type="sldNum" sz="quarter" idx="12"/>
          </p:nvPr>
        </p:nvSpPr>
        <p:spPr/>
        <p:txBody>
          <a:bodyPr/>
          <a:lstStyle/>
          <a:p>
            <a:fld id="{700861E1-0C85-490F-A709-222B40EEEBBE}" type="slidenum">
              <a:rPr lang="en-US" smtClean="0"/>
              <a:t>132</a:t>
            </a:fld>
            <a:endParaRPr lang="en-US" dirty="0"/>
          </a:p>
        </p:txBody>
      </p:sp>
      <p:sp>
        <p:nvSpPr>
          <p:cNvPr id="3" name="Date Placeholder 2">
            <a:extLst>
              <a:ext uri="{FF2B5EF4-FFF2-40B4-BE49-F238E27FC236}">
                <a16:creationId xmlns:a16="http://schemas.microsoft.com/office/drawing/2014/main" id="{3311CB98-280E-420A-98D3-200262A437E9}"/>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334584184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Procedure Code/Services</a:t>
            </a:r>
          </a:p>
        </p:txBody>
      </p:sp>
      <p:sp>
        <p:nvSpPr>
          <p:cNvPr id="4" name="Content Placeholder 3"/>
          <p:cNvSpPr>
            <a:spLocks noGrp="1"/>
          </p:cNvSpPr>
          <p:nvPr>
            <p:ph idx="1"/>
          </p:nvPr>
        </p:nvSpPr>
        <p:spPr>
          <a:xfrm>
            <a:off x="1142999" y="1813804"/>
            <a:ext cx="10069483" cy="4648200"/>
          </a:xfrm>
        </p:spPr>
        <p:txBody>
          <a:bodyPr>
            <a:normAutofit fontScale="70000" lnSpcReduction="20000"/>
          </a:bodyPr>
          <a:lstStyle/>
          <a:p>
            <a:pPr marL="0" indent="0" algn="ctr">
              <a:lnSpc>
                <a:spcPct val="120000"/>
              </a:lnSpc>
              <a:spcBef>
                <a:spcPts val="0"/>
              </a:spcBef>
              <a:spcAft>
                <a:spcPts val="0"/>
              </a:spcAft>
              <a:buNone/>
            </a:pPr>
            <a:r>
              <a:rPr lang="en-US" sz="3400" dirty="0">
                <a:solidFill>
                  <a:srgbClr val="FF0000"/>
                </a:solidFill>
                <a:cs typeface="Arial" panose="020B0604020202020204" pitchFamily="34" charset="0"/>
              </a:rPr>
              <a:t>Brokerage / Case Management</a:t>
            </a:r>
          </a:p>
          <a:p>
            <a:pPr marL="0" indent="0" algn="ctr">
              <a:lnSpc>
                <a:spcPct val="120000"/>
              </a:lnSpc>
              <a:spcBef>
                <a:spcPts val="0"/>
              </a:spcBef>
              <a:spcAft>
                <a:spcPts val="0"/>
              </a:spcAft>
              <a:buNone/>
            </a:pPr>
            <a:r>
              <a:rPr lang="en-US" sz="1800" dirty="0">
                <a:solidFill>
                  <a:srgbClr val="FF0000"/>
                </a:solidFill>
                <a:latin typeface="Arial"/>
              </a:rPr>
              <a:t>UNPLANNED SERVICE – for linkage and referral ONLY</a:t>
            </a:r>
          </a:p>
          <a:p>
            <a:pPr marL="0" indent="0" algn="ctr">
              <a:lnSpc>
                <a:spcPct val="120000"/>
              </a:lnSpc>
              <a:spcBef>
                <a:spcPts val="0"/>
              </a:spcBef>
              <a:spcAft>
                <a:spcPts val="0"/>
              </a:spcAft>
              <a:buNone/>
            </a:pPr>
            <a:r>
              <a:rPr lang="en-US" sz="1800" dirty="0">
                <a:solidFill>
                  <a:srgbClr val="FF0000"/>
                </a:solidFill>
                <a:latin typeface="Arial"/>
              </a:rPr>
              <a:t>PLANNED SERVICE — for follow-up which MUST BE IN CLIENT PLAN </a:t>
            </a:r>
          </a:p>
          <a:p>
            <a:pPr marL="0" indent="0" algn="ctr">
              <a:lnSpc>
                <a:spcPct val="120000"/>
              </a:lnSpc>
              <a:spcBef>
                <a:spcPts val="0"/>
              </a:spcBef>
              <a:spcAft>
                <a:spcPts val="0"/>
              </a:spcAft>
              <a:buNone/>
            </a:pPr>
            <a:endParaRPr lang="en-US" sz="2800" dirty="0">
              <a:solidFill>
                <a:srgbClr val="FF0000"/>
              </a:solidFill>
              <a:cs typeface="Arial" panose="020B0604020202020204" pitchFamily="34" charset="0"/>
            </a:endParaRPr>
          </a:p>
          <a:p>
            <a:pPr lvl="2">
              <a:buClrTx/>
              <a:buFont typeface="Arial" panose="020B0604020202020204" pitchFamily="34" charset="0"/>
              <a:buChar char="•"/>
            </a:pPr>
            <a:r>
              <a:rPr lang="en-US" sz="1800" dirty="0">
                <a:solidFill>
                  <a:schemeClr val="tx1"/>
                </a:solidFill>
                <a:latin typeface="+mj-lt"/>
                <a:cs typeface="Arial" panose="020B0604020202020204" pitchFamily="34" charset="0"/>
              </a:rPr>
              <a:t>Help clients to access medical, educational, social, vocational, rehabilitative, or other community services that are identified in the Client Plan and Assessment.</a:t>
            </a:r>
          </a:p>
          <a:p>
            <a:pPr lvl="2">
              <a:buClrTx/>
              <a:buFont typeface="Arial" panose="020B0604020202020204" pitchFamily="34" charset="0"/>
              <a:buChar char="•"/>
            </a:pPr>
            <a:r>
              <a:rPr lang="en-US" sz="1800" dirty="0">
                <a:solidFill>
                  <a:schemeClr val="tx1"/>
                </a:solidFill>
                <a:latin typeface="+mj-lt"/>
                <a:cs typeface="Arial" panose="020B0604020202020204" pitchFamily="34" charset="0"/>
              </a:rPr>
              <a:t>Service activities may include, but are not limited to:</a:t>
            </a:r>
          </a:p>
          <a:p>
            <a:pPr lvl="3">
              <a:buClrTx/>
              <a:buFont typeface="Arial" panose="020B0604020202020204" pitchFamily="34" charset="0"/>
              <a:buChar char="•"/>
            </a:pPr>
            <a:r>
              <a:rPr lang="en-US" sz="1800" dirty="0">
                <a:solidFill>
                  <a:schemeClr val="tx1"/>
                </a:solidFill>
                <a:latin typeface="+mj-lt"/>
                <a:cs typeface="Arial" panose="020B0604020202020204" pitchFamily="34" charset="0"/>
              </a:rPr>
              <a:t>Communication with client &amp; other individuals</a:t>
            </a:r>
          </a:p>
          <a:p>
            <a:pPr lvl="3">
              <a:buClrTx/>
              <a:buFont typeface="Arial" panose="020B0604020202020204" pitchFamily="34" charset="0"/>
              <a:buChar char="•"/>
            </a:pPr>
            <a:r>
              <a:rPr lang="en-US" sz="1800" dirty="0">
                <a:solidFill>
                  <a:schemeClr val="tx1"/>
                </a:solidFill>
                <a:latin typeface="+mj-lt"/>
                <a:cs typeface="Arial" panose="020B0604020202020204" pitchFamily="34" charset="0"/>
              </a:rPr>
              <a:t>Coordination of care </a:t>
            </a:r>
          </a:p>
          <a:p>
            <a:pPr lvl="3">
              <a:buClrTx/>
              <a:buFont typeface="Arial" panose="020B0604020202020204" pitchFamily="34" charset="0"/>
              <a:buChar char="•"/>
            </a:pPr>
            <a:r>
              <a:rPr lang="en-US" sz="1800" dirty="0">
                <a:solidFill>
                  <a:schemeClr val="tx1"/>
                </a:solidFill>
                <a:latin typeface="+mj-lt"/>
                <a:cs typeface="Arial" panose="020B0604020202020204" pitchFamily="34" charset="0"/>
              </a:rPr>
              <a:t>Referrals</a:t>
            </a:r>
          </a:p>
          <a:p>
            <a:pPr lvl="3">
              <a:buClrTx/>
              <a:buFont typeface="Arial" panose="020B0604020202020204" pitchFamily="34" charset="0"/>
              <a:buChar char="•"/>
            </a:pPr>
            <a:r>
              <a:rPr lang="en-US" sz="1800" dirty="0">
                <a:solidFill>
                  <a:schemeClr val="tx1"/>
                </a:solidFill>
                <a:latin typeface="+mj-lt"/>
                <a:cs typeface="Arial" panose="020B0604020202020204" pitchFamily="34" charset="0"/>
              </a:rPr>
              <a:t>Monitoring service delivery to ensure client’s access to services.</a:t>
            </a:r>
          </a:p>
          <a:p>
            <a:pPr lvl="3">
              <a:buClrTx/>
              <a:buFont typeface="Arial" panose="020B0604020202020204" pitchFamily="34" charset="0"/>
              <a:buChar char="•"/>
            </a:pPr>
            <a:r>
              <a:rPr lang="en-US" sz="1800" dirty="0">
                <a:solidFill>
                  <a:schemeClr val="tx1"/>
                </a:solidFill>
                <a:latin typeface="+mj-lt"/>
                <a:cs typeface="Arial" panose="020B0604020202020204" pitchFamily="34" charset="0"/>
              </a:rPr>
              <a:t>Monitoring client’s progress toward making use of services.</a:t>
            </a:r>
          </a:p>
          <a:p>
            <a:pPr lvl="3">
              <a:buClrTx/>
              <a:buFont typeface="Arial" panose="020B0604020202020204" pitchFamily="34" charset="0"/>
              <a:buChar char="•"/>
            </a:pPr>
            <a:r>
              <a:rPr lang="en-US" sz="1800" dirty="0">
                <a:solidFill>
                  <a:schemeClr val="tx1"/>
                </a:solidFill>
                <a:latin typeface="+mj-lt"/>
                <a:cs typeface="Arial" panose="020B0604020202020204" pitchFamily="34" charset="0"/>
              </a:rPr>
              <a:t>Must meet documentation requirements in earlier slides to claim</a:t>
            </a:r>
          </a:p>
          <a:p>
            <a:pPr lvl="2">
              <a:buClrTx/>
              <a:buFont typeface="Arial" panose="020B0604020202020204" pitchFamily="34" charset="0"/>
              <a:buChar char="•"/>
            </a:pPr>
            <a:r>
              <a:rPr lang="en-US" sz="1800" dirty="0">
                <a:solidFill>
                  <a:srgbClr val="000000"/>
                </a:solidFill>
              </a:rPr>
              <a:t>MH Plan </a:t>
            </a:r>
            <a:r>
              <a:rPr lang="en-US" sz="1800" dirty="0"/>
              <a:t>– best to </a:t>
            </a:r>
            <a:r>
              <a:rPr lang="en-US" sz="1800" dirty="0">
                <a:solidFill>
                  <a:srgbClr val="000000"/>
                </a:solidFill>
              </a:rPr>
              <a:t>document need for case management due to severe impairment due to MH Dx that results in client being unable to make and maintain other community service referrals (Adult), or without such services Child’s MH Sx and Impairments would be exacerbated.  </a:t>
            </a:r>
            <a:r>
              <a:rPr lang="en-US" sz="1800" dirty="0"/>
              <a:t>Best to also</a:t>
            </a:r>
            <a:r>
              <a:rPr lang="en-US" sz="1800" dirty="0">
                <a:solidFill>
                  <a:srgbClr val="FF0000"/>
                </a:solidFill>
              </a:rPr>
              <a:t> </a:t>
            </a:r>
            <a:r>
              <a:rPr lang="en-US" sz="1800" dirty="0">
                <a:solidFill>
                  <a:srgbClr val="000000"/>
                </a:solidFill>
              </a:rPr>
              <a:t>also document, successful C/M is expected to decrease MH Sx’s and Impairments.</a:t>
            </a:r>
            <a:endParaRPr lang="en-US" sz="1800" dirty="0">
              <a:solidFill>
                <a:schemeClr val="tx1"/>
              </a:solidFill>
              <a:cs typeface="Arial" panose="020B0604020202020204" pitchFamily="34" charset="0"/>
            </a:endParaRPr>
          </a:p>
          <a:p>
            <a:pPr lvl="2">
              <a:buClr>
                <a:schemeClr val="tx2"/>
              </a:buClr>
              <a:buFont typeface="Arial" panose="020B0604020202020204" pitchFamily="34" charset="0"/>
              <a:buChar char="•"/>
            </a:pPr>
            <a:r>
              <a:rPr lang="en-US" sz="1800" dirty="0">
                <a:solidFill>
                  <a:schemeClr val="tx1"/>
                </a:solidFill>
                <a:cs typeface="Arial" panose="020B0604020202020204" pitchFamily="34" charset="0"/>
              </a:rPr>
              <a:t>Case Management/Brokerage: 10173-30” or 10176-60” (round up or down to the closest time);</a:t>
            </a:r>
          </a:p>
          <a:p>
            <a:pPr lvl="3">
              <a:buClr>
                <a:schemeClr val="tx2"/>
              </a:buClr>
              <a:buFont typeface="Arial" panose="020B0604020202020204" pitchFamily="34" charset="0"/>
              <a:buChar char="•"/>
            </a:pPr>
            <a:r>
              <a:rPr lang="en-US" sz="1800" dirty="0">
                <a:solidFill>
                  <a:schemeClr val="tx1"/>
                </a:solidFill>
                <a:cs typeface="Arial" panose="020B0604020202020204" pitchFamily="34" charset="0"/>
              </a:rPr>
              <a:t>30 or 60 minute increments</a:t>
            </a:r>
          </a:p>
          <a:p>
            <a:pPr lvl="2">
              <a:buClr>
                <a:schemeClr val="tx2"/>
              </a:buClr>
              <a:buFont typeface="Arial" panose="020B0604020202020204" pitchFamily="34" charset="0"/>
              <a:buChar char="•"/>
            </a:pPr>
            <a:r>
              <a:rPr lang="en-US" sz="1800" dirty="0">
                <a:solidFill>
                  <a:schemeClr val="tx1"/>
                </a:solidFill>
                <a:cs typeface="Arial" panose="020B0604020202020204" pitchFamily="34" charset="0"/>
              </a:rPr>
              <a:t>Maximum TOTAL time is 120 minutes initial/annual and 180 mins. at 6 month reauthorization.</a:t>
            </a:r>
          </a:p>
          <a:p>
            <a:pPr lvl="2">
              <a:buClr>
                <a:schemeClr val="tx2"/>
              </a:buClr>
              <a:buFont typeface="Arial" panose="020B0604020202020204" pitchFamily="34" charset="0"/>
              <a:buChar char="•"/>
            </a:pPr>
            <a:r>
              <a:rPr lang="en-US" sz="1800" dirty="0">
                <a:cs typeface="Arial" panose="020B0604020202020204" pitchFamily="34" charset="0"/>
              </a:rPr>
              <a:t>If more sessions are needed, contact UM to provide medical necessity for additional services</a:t>
            </a:r>
            <a:r>
              <a:rPr lang="en-US" sz="2000" dirty="0">
                <a:cs typeface="Arial" panose="020B0604020202020204" pitchFamily="34" charset="0"/>
              </a:rPr>
              <a:t>.</a:t>
            </a:r>
          </a:p>
          <a:p>
            <a:pPr marL="384048" lvl="2" indent="0">
              <a:buClr>
                <a:schemeClr val="tx2"/>
              </a:buClr>
              <a:buNone/>
            </a:pPr>
            <a:endParaRPr lang="en-US" sz="1800" dirty="0">
              <a:solidFill>
                <a:schemeClr val="tx1"/>
              </a:solidFill>
              <a:cs typeface="Arial" panose="020B0604020202020204" pitchFamily="34" charset="0"/>
            </a:endParaRPr>
          </a:p>
          <a:p>
            <a:pPr lvl="3">
              <a:buClrTx/>
              <a:buFont typeface="Arial" panose="020B0604020202020204" pitchFamily="34" charset="0"/>
              <a:buChar char="•"/>
            </a:pPr>
            <a:endParaRPr lang="en-US" sz="1800" dirty="0">
              <a:solidFill>
                <a:schemeClr val="tx1"/>
              </a:solidFill>
            </a:endParaRPr>
          </a:p>
        </p:txBody>
      </p:sp>
      <p:sp>
        <p:nvSpPr>
          <p:cNvPr id="5" name="Footer Placeholder 4"/>
          <p:cNvSpPr>
            <a:spLocks noGrp="1"/>
          </p:cNvSpPr>
          <p:nvPr>
            <p:ph type="ftr" sz="quarter" idx="11"/>
          </p:nvPr>
        </p:nvSpPr>
        <p:spPr/>
        <p:txBody>
          <a:bodyPr/>
          <a:lstStyle/>
          <a:p>
            <a:r>
              <a:rPr lang="en-US" dirty="0"/>
              <a:t>MHP FFS - Version 06.24.20</a:t>
            </a:r>
          </a:p>
        </p:txBody>
      </p:sp>
      <p:sp>
        <p:nvSpPr>
          <p:cNvPr id="6" name="Slide Number Placeholder 5"/>
          <p:cNvSpPr>
            <a:spLocks noGrp="1"/>
          </p:cNvSpPr>
          <p:nvPr>
            <p:ph type="sldNum" sz="quarter" idx="12"/>
          </p:nvPr>
        </p:nvSpPr>
        <p:spPr/>
        <p:txBody>
          <a:bodyPr/>
          <a:lstStyle/>
          <a:p>
            <a:fld id="{700861E1-0C85-490F-A709-222B40EEEBBE}" type="slidenum">
              <a:rPr lang="en-US" smtClean="0"/>
              <a:t>133</a:t>
            </a:fld>
            <a:endParaRPr lang="en-US" dirty="0"/>
          </a:p>
        </p:txBody>
      </p:sp>
      <p:sp>
        <p:nvSpPr>
          <p:cNvPr id="3" name="Date Placeholder 2">
            <a:extLst>
              <a:ext uri="{FF2B5EF4-FFF2-40B4-BE49-F238E27FC236}">
                <a16:creationId xmlns:a16="http://schemas.microsoft.com/office/drawing/2014/main" id="{A179DB97-51D2-4DA9-B6F2-F98124721927}"/>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196290794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Psychological Testing Codes</a:t>
            </a:r>
          </a:p>
        </p:txBody>
      </p:sp>
      <p:sp>
        <p:nvSpPr>
          <p:cNvPr id="3" name="Content Placeholder 2"/>
          <p:cNvSpPr>
            <a:spLocks noGrp="1"/>
          </p:cNvSpPr>
          <p:nvPr>
            <p:ph idx="1"/>
          </p:nvPr>
        </p:nvSpPr>
        <p:spPr>
          <a:xfrm>
            <a:off x="1154083" y="1759772"/>
            <a:ext cx="10058400" cy="4023360"/>
          </a:xfrm>
        </p:spPr>
        <p:txBody>
          <a:bodyPr/>
          <a:lstStyle/>
          <a:p>
            <a:pPr>
              <a:buFont typeface="Arial" panose="020B0604020202020204" pitchFamily="34" charset="0"/>
              <a:buChar char="•"/>
            </a:pPr>
            <a:endParaRPr lang="en-US" dirty="0"/>
          </a:p>
          <a:p>
            <a:pPr>
              <a:buFont typeface="Arial" panose="020B0604020202020204" pitchFamily="34" charset="0"/>
              <a:buChar char="•"/>
            </a:pPr>
            <a:r>
              <a:rPr lang="en-US" dirty="0"/>
              <a:t>Providers can refer a client for psychological testing after 3 months of treatment, if believe an earlier referral meets medical necessity—contact ACCESS to consult. </a:t>
            </a:r>
          </a:p>
          <a:p>
            <a:pPr>
              <a:buFont typeface="Arial" panose="020B0604020202020204" pitchFamily="34" charset="0"/>
              <a:buChar char="•"/>
            </a:pPr>
            <a:endParaRPr lang="en-US" dirty="0"/>
          </a:p>
          <a:p>
            <a:pPr>
              <a:buFont typeface="Arial" panose="020B0604020202020204" pitchFamily="34" charset="0"/>
              <a:buChar char="•"/>
            </a:pPr>
            <a:r>
              <a:rPr lang="en-US" dirty="0"/>
              <a:t>Psychological Test Authorization Request (PTAR) is required to be submitted to and approved by ACCESS.</a:t>
            </a:r>
          </a:p>
          <a:p>
            <a:pPr>
              <a:buFont typeface="Arial" panose="020B0604020202020204" pitchFamily="34" charset="0"/>
              <a:buChar char="•"/>
            </a:pPr>
            <a:endParaRPr lang="en-US" dirty="0"/>
          </a:p>
          <a:p>
            <a:pPr>
              <a:buFont typeface="Arial" panose="020B0604020202020204" pitchFamily="34" charset="0"/>
              <a:buChar char="•"/>
            </a:pPr>
            <a:r>
              <a:rPr lang="en-US" dirty="0"/>
              <a:t>Includes Testing, Scoring, Reporting activities (1 – 19 hours total).</a:t>
            </a:r>
          </a:p>
          <a:p>
            <a:pPr>
              <a:buFont typeface="Arial" panose="020B0604020202020204" pitchFamily="34" charset="0"/>
              <a:buChar char="•"/>
            </a:pPr>
            <a:endParaRPr lang="en-US" dirty="0"/>
          </a:p>
          <a:p>
            <a:pPr>
              <a:buFont typeface="Arial" panose="020B0604020202020204" pitchFamily="34" charset="0"/>
              <a:buChar char="•"/>
            </a:pPr>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dirty="0"/>
              <a:t>MHP FFS - Version 06.24.20</a:t>
            </a:r>
          </a:p>
        </p:txBody>
      </p:sp>
      <p:sp>
        <p:nvSpPr>
          <p:cNvPr id="5" name="Slide Number Placeholder 4"/>
          <p:cNvSpPr>
            <a:spLocks noGrp="1"/>
          </p:cNvSpPr>
          <p:nvPr>
            <p:ph type="sldNum" sz="quarter" idx="12"/>
          </p:nvPr>
        </p:nvSpPr>
        <p:spPr/>
        <p:txBody>
          <a:bodyPr/>
          <a:lstStyle/>
          <a:p>
            <a:fld id="{700861E1-0C85-490F-A709-222B40EEEBBE}" type="slidenum">
              <a:rPr lang="en-US" smtClean="0"/>
              <a:pPr/>
              <a:t>134</a:t>
            </a:fld>
            <a:endParaRPr lang="en-US" dirty="0"/>
          </a:p>
        </p:txBody>
      </p:sp>
      <p:sp>
        <p:nvSpPr>
          <p:cNvPr id="6" name="Date Placeholder 5">
            <a:extLst>
              <a:ext uri="{FF2B5EF4-FFF2-40B4-BE49-F238E27FC236}">
                <a16:creationId xmlns:a16="http://schemas.microsoft.com/office/drawing/2014/main" id="{6DD39400-A2DE-49A3-AA5D-D42EE91C90F6}"/>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249447988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Procedure Codes</a:t>
            </a:r>
          </a:p>
        </p:txBody>
      </p:sp>
      <p:sp>
        <p:nvSpPr>
          <p:cNvPr id="3" name="Content Placeholder 2"/>
          <p:cNvSpPr>
            <a:spLocks noGrp="1"/>
          </p:cNvSpPr>
          <p:nvPr>
            <p:ph idx="1"/>
          </p:nvPr>
        </p:nvSpPr>
        <p:spPr/>
        <p:txBody>
          <a:bodyPr/>
          <a:lstStyle/>
          <a:p>
            <a:pPr algn="ctr"/>
            <a:r>
              <a:rPr lang="en-US" dirty="0">
                <a:solidFill>
                  <a:srgbClr val="FF0000"/>
                </a:solidFill>
              </a:rPr>
              <a:t>Not common and must be specified in Provider contract before they can be used</a:t>
            </a:r>
          </a:p>
          <a:p>
            <a:pPr marL="231775" indent="-231775">
              <a:buFont typeface="Arial" panose="020B0604020202020204" pitchFamily="34" charset="0"/>
              <a:buChar char="•"/>
            </a:pPr>
            <a:r>
              <a:rPr lang="en-US" dirty="0"/>
              <a:t>CFS Casework Report (Y9997)</a:t>
            </a:r>
          </a:p>
          <a:p>
            <a:pPr marL="231775" indent="-231775">
              <a:buFont typeface="Arial" panose="020B0604020202020204" pitchFamily="34" charset="0"/>
              <a:buChar char="•"/>
            </a:pPr>
            <a:r>
              <a:rPr lang="en-US" dirty="0"/>
              <a:t>CFS Customized Services</a:t>
            </a:r>
          </a:p>
          <a:p>
            <a:pPr marL="231775" indent="-231775">
              <a:buFont typeface="Arial" panose="020B0604020202020204" pitchFamily="34" charset="0"/>
              <a:buChar char="•"/>
            </a:pPr>
            <a:r>
              <a:rPr lang="en-US" dirty="0"/>
              <a:t>CalWorks related codes</a:t>
            </a:r>
          </a:p>
          <a:p>
            <a:pPr marL="231775" indent="-231775">
              <a:buFont typeface="Arial" panose="020B0604020202020204" pitchFamily="34" charset="0"/>
              <a:buChar char="•"/>
            </a:pPr>
            <a:r>
              <a:rPr lang="en-US" dirty="0"/>
              <a:t>E/M Codes</a:t>
            </a:r>
          </a:p>
          <a:p>
            <a:endParaRPr lang="en-US" dirty="0"/>
          </a:p>
          <a:p>
            <a:endParaRPr lang="en-US" dirty="0"/>
          </a:p>
        </p:txBody>
      </p:sp>
      <p:sp>
        <p:nvSpPr>
          <p:cNvPr id="4" name="Footer Placeholder 3"/>
          <p:cNvSpPr>
            <a:spLocks noGrp="1"/>
          </p:cNvSpPr>
          <p:nvPr>
            <p:ph type="ftr" sz="quarter" idx="11"/>
          </p:nvPr>
        </p:nvSpPr>
        <p:spPr/>
        <p:txBody>
          <a:bodyPr/>
          <a:lstStyle/>
          <a:p>
            <a:r>
              <a:rPr lang="en-US" dirty="0"/>
              <a:t>MHP FFS - Version 06.24.20</a:t>
            </a:r>
          </a:p>
        </p:txBody>
      </p:sp>
      <p:sp>
        <p:nvSpPr>
          <p:cNvPr id="5" name="Slide Number Placeholder 4"/>
          <p:cNvSpPr>
            <a:spLocks noGrp="1"/>
          </p:cNvSpPr>
          <p:nvPr>
            <p:ph type="sldNum" sz="quarter" idx="12"/>
          </p:nvPr>
        </p:nvSpPr>
        <p:spPr/>
        <p:txBody>
          <a:bodyPr/>
          <a:lstStyle/>
          <a:p>
            <a:fld id="{700861E1-0C85-490F-A709-222B40EEEBBE}" type="slidenum">
              <a:rPr lang="en-US" smtClean="0"/>
              <a:pPr/>
              <a:t>135</a:t>
            </a:fld>
            <a:endParaRPr lang="en-US" dirty="0"/>
          </a:p>
        </p:txBody>
      </p:sp>
      <p:sp>
        <p:nvSpPr>
          <p:cNvPr id="6" name="Date Placeholder 5">
            <a:extLst>
              <a:ext uri="{FF2B5EF4-FFF2-40B4-BE49-F238E27FC236}">
                <a16:creationId xmlns:a16="http://schemas.microsoft.com/office/drawing/2014/main" id="{0D380EE6-449C-4E4A-852F-EED74C963B39}"/>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383140000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MHP FFS - Version 06.24.20</a:t>
            </a:r>
          </a:p>
        </p:txBody>
      </p:sp>
      <p:sp>
        <p:nvSpPr>
          <p:cNvPr id="4" name="Slide Number Placeholder 3"/>
          <p:cNvSpPr>
            <a:spLocks noGrp="1"/>
          </p:cNvSpPr>
          <p:nvPr>
            <p:ph type="sldNum" sz="quarter" idx="12"/>
          </p:nvPr>
        </p:nvSpPr>
        <p:spPr/>
        <p:txBody>
          <a:bodyPr/>
          <a:lstStyle/>
          <a:p>
            <a:fld id="{700861E1-0C85-490F-A709-222B40EEEBBE}" type="slidenum">
              <a:rPr lang="en-US" smtClean="0"/>
              <a:t>136</a:t>
            </a:fld>
            <a:endParaRPr lang="en-US" dirty="0"/>
          </a:p>
        </p:txBody>
      </p:sp>
      <p:sp>
        <p:nvSpPr>
          <p:cNvPr id="2" name="Title 1"/>
          <p:cNvSpPr>
            <a:spLocks noGrp="1"/>
          </p:cNvSpPr>
          <p:nvPr>
            <p:ph type="title" idx="4294967295"/>
          </p:nvPr>
        </p:nvSpPr>
        <p:spPr>
          <a:xfrm>
            <a:off x="914400" y="457200"/>
            <a:ext cx="10515600" cy="3444875"/>
          </a:xfrm>
        </p:spPr>
        <p:txBody>
          <a:bodyPr>
            <a:normAutofit/>
          </a:bodyPr>
          <a:lstStyle/>
          <a:p>
            <a:pPr algn="ctr"/>
            <a:r>
              <a:rPr lang="en-US" sz="8000" b="1" dirty="0"/>
              <a:t>What is the procedure code?</a:t>
            </a:r>
            <a:br>
              <a:rPr lang="en-US" sz="8000" b="1" dirty="0"/>
            </a:br>
            <a:endParaRPr lang="en-US" sz="8000" b="1"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124200"/>
            <a:ext cx="10515600" cy="3081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ate Placeholder 4">
            <a:extLst>
              <a:ext uri="{FF2B5EF4-FFF2-40B4-BE49-F238E27FC236}">
                <a16:creationId xmlns:a16="http://schemas.microsoft.com/office/drawing/2014/main" id="{96ACBA3E-FAAF-4F12-B266-4A68842C14A3}"/>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201667985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MHP FFS - Version 06.24.20</a:t>
            </a:r>
          </a:p>
        </p:txBody>
      </p:sp>
      <p:sp>
        <p:nvSpPr>
          <p:cNvPr id="4" name="Slide Number Placeholder 3"/>
          <p:cNvSpPr>
            <a:spLocks noGrp="1"/>
          </p:cNvSpPr>
          <p:nvPr>
            <p:ph type="sldNum" sz="quarter" idx="12"/>
          </p:nvPr>
        </p:nvSpPr>
        <p:spPr/>
        <p:txBody>
          <a:bodyPr/>
          <a:lstStyle/>
          <a:p>
            <a:fld id="{700861E1-0C85-490F-A709-222B40EEEBBE}" type="slidenum">
              <a:rPr lang="en-US" smtClean="0"/>
              <a:t>137</a:t>
            </a:fld>
            <a:endParaRPr lang="en-US" dirty="0"/>
          </a:p>
        </p:txBody>
      </p:sp>
      <p:sp>
        <p:nvSpPr>
          <p:cNvPr id="6" name="Content Placeholder 5"/>
          <p:cNvSpPr>
            <a:spLocks noGrp="1"/>
          </p:cNvSpPr>
          <p:nvPr>
            <p:ph idx="4294967295"/>
          </p:nvPr>
        </p:nvSpPr>
        <p:spPr>
          <a:xfrm>
            <a:off x="864322" y="990600"/>
            <a:ext cx="10344150" cy="4876800"/>
          </a:xfrm>
        </p:spPr>
        <p:txBody>
          <a:bodyPr>
            <a:noAutofit/>
          </a:bodyPr>
          <a:lstStyle/>
          <a:p>
            <a:pPr marL="0" indent="0">
              <a:buNone/>
            </a:pPr>
            <a:r>
              <a:rPr lang="en-US" sz="2200" dirty="0">
                <a:latin typeface="+mj-lt"/>
              </a:rPr>
              <a:t>You’ve been referred a client from ACCESS for family therapy. In the second session you finish the Assessment and start discussing the client plan. The session ends before you have a chance to write up the plan and get client’s signature.</a:t>
            </a:r>
          </a:p>
          <a:p>
            <a:pPr marL="0" indent="0">
              <a:buNone/>
            </a:pPr>
            <a:r>
              <a:rPr lang="en-US" sz="2200" b="1" i="1" dirty="0">
                <a:latin typeface="+mj-lt"/>
              </a:rPr>
              <a:t>What should you do?</a:t>
            </a:r>
          </a:p>
          <a:p>
            <a:pPr marL="0" indent="0">
              <a:buNone/>
            </a:pPr>
            <a:r>
              <a:rPr lang="en-US" sz="2400" dirty="0"/>
              <a:t>This session counts as one of the assessment/plan development sessions. The time the therapist spends writing up the plan is included in the Psychiatric Diagnostic Evaluation rate. The therapist needs to get the plan signed at the beginning of the next session. The next session would be billed as Family Therapy.</a:t>
            </a:r>
          </a:p>
          <a:p>
            <a:pPr marL="0" indent="0">
              <a:buNone/>
            </a:pPr>
            <a:endParaRPr lang="en-US" sz="2200" b="1" i="1" dirty="0"/>
          </a:p>
          <a:p>
            <a:pPr marL="0" indent="0">
              <a:buNone/>
            </a:pPr>
            <a:endParaRPr lang="en-US" sz="2200" b="1" dirty="0">
              <a:latin typeface="+mj-lt"/>
            </a:endParaRPr>
          </a:p>
        </p:txBody>
      </p:sp>
      <p:sp>
        <p:nvSpPr>
          <p:cNvPr id="2" name="Date Placeholder 1">
            <a:extLst>
              <a:ext uri="{FF2B5EF4-FFF2-40B4-BE49-F238E27FC236}">
                <a16:creationId xmlns:a16="http://schemas.microsoft.com/office/drawing/2014/main" id="{B1B0831F-9FF4-4971-BB7A-4D3023F2110C}"/>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368920870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MHP FFS - Version 06.24.20</a:t>
            </a:r>
          </a:p>
        </p:txBody>
      </p:sp>
      <p:sp>
        <p:nvSpPr>
          <p:cNvPr id="4" name="Slide Number Placeholder 3"/>
          <p:cNvSpPr>
            <a:spLocks noGrp="1"/>
          </p:cNvSpPr>
          <p:nvPr>
            <p:ph type="sldNum" sz="quarter" idx="12"/>
          </p:nvPr>
        </p:nvSpPr>
        <p:spPr/>
        <p:txBody>
          <a:bodyPr/>
          <a:lstStyle/>
          <a:p>
            <a:fld id="{700861E1-0C85-490F-A709-222B40EEEBBE}" type="slidenum">
              <a:rPr lang="en-US" smtClean="0"/>
              <a:t>138</a:t>
            </a:fld>
            <a:endParaRPr lang="en-US" dirty="0"/>
          </a:p>
        </p:txBody>
      </p:sp>
      <p:sp>
        <p:nvSpPr>
          <p:cNvPr id="6" name="Content Placeholder 5"/>
          <p:cNvSpPr>
            <a:spLocks noGrp="1"/>
          </p:cNvSpPr>
          <p:nvPr>
            <p:ph idx="4294967295"/>
          </p:nvPr>
        </p:nvSpPr>
        <p:spPr>
          <a:xfrm>
            <a:off x="925512" y="304800"/>
            <a:ext cx="10344150" cy="5746750"/>
          </a:xfrm>
        </p:spPr>
        <p:txBody>
          <a:bodyPr>
            <a:noAutofit/>
          </a:bodyPr>
          <a:lstStyle/>
          <a:p>
            <a:pPr marL="0" indent="0">
              <a:buNone/>
            </a:pPr>
            <a:r>
              <a:rPr lang="en-US" sz="2200" dirty="0">
                <a:latin typeface="+mj-lt"/>
              </a:rPr>
              <a:t>You’re meeting with a client who suffers from severe anxiety for an individual therapy session when they disclose that they use prescription painkillers regularly. They share that they were initially prescribed them after a car accident, but they help the client feel less anxious. They discuss how that their doctor won’t prescribe them any more but they still, “need them to take the edge off.” They tell you they have “a guy” who helps them get some, but they’re starting to need more and more and it’s getting very expensive. The “guy” has suggested they try a more potent version he has that’s cheaper, but the client is concerned what that might mean. </a:t>
            </a:r>
          </a:p>
          <a:p>
            <a:pPr marL="0" indent="0">
              <a:lnSpc>
                <a:spcPct val="100000"/>
              </a:lnSpc>
              <a:spcAft>
                <a:spcPts val="0"/>
              </a:spcAft>
              <a:buNone/>
            </a:pPr>
            <a:endParaRPr lang="en-US" sz="2200" b="1" dirty="0">
              <a:latin typeface="+mj-lt"/>
            </a:endParaRPr>
          </a:p>
          <a:p>
            <a:pPr marL="0" indent="0">
              <a:lnSpc>
                <a:spcPct val="100000"/>
              </a:lnSpc>
              <a:spcAft>
                <a:spcPts val="0"/>
              </a:spcAft>
              <a:buNone/>
            </a:pPr>
            <a:r>
              <a:rPr lang="en-US" sz="2200" b="1" dirty="0">
                <a:latin typeface="+mj-lt"/>
              </a:rPr>
              <a:t>What should you do?</a:t>
            </a:r>
          </a:p>
          <a:p>
            <a:pPr marL="0" indent="0">
              <a:lnSpc>
                <a:spcPct val="100000"/>
              </a:lnSpc>
              <a:spcAft>
                <a:spcPts val="0"/>
              </a:spcAft>
              <a:buNone/>
            </a:pPr>
            <a:r>
              <a:rPr lang="en-US" sz="2200" dirty="0"/>
              <a:t>Bill this service as Individual Therapy. </a:t>
            </a:r>
            <a:r>
              <a:rPr lang="en-US" sz="2400" dirty="0"/>
              <a:t>Client should be assessed for the need for substance use services. If the plan is updated then it would still be coded as individual therapy and this would count as one of the individual therapy sessions.  Make sure to refer the client to substance use services.  In the body of the PN indicate Crisis Intervention service provided.</a:t>
            </a:r>
          </a:p>
          <a:p>
            <a:pPr marL="0" indent="0">
              <a:lnSpc>
                <a:spcPct val="100000"/>
              </a:lnSpc>
              <a:spcAft>
                <a:spcPts val="0"/>
              </a:spcAft>
              <a:buNone/>
            </a:pPr>
            <a:endParaRPr lang="en-US" sz="2400" dirty="0"/>
          </a:p>
          <a:p>
            <a:pPr marL="0" indent="0">
              <a:lnSpc>
                <a:spcPct val="100000"/>
              </a:lnSpc>
              <a:spcAft>
                <a:spcPts val="0"/>
              </a:spcAft>
              <a:buNone/>
            </a:pPr>
            <a:endParaRPr lang="en-US" sz="2200" b="1" i="1" dirty="0">
              <a:latin typeface="+mj-lt"/>
            </a:endParaRPr>
          </a:p>
        </p:txBody>
      </p:sp>
      <p:sp>
        <p:nvSpPr>
          <p:cNvPr id="2" name="Date Placeholder 1">
            <a:extLst>
              <a:ext uri="{FF2B5EF4-FFF2-40B4-BE49-F238E27FC236}">
                <a16:creationId xmlns:a16="http://schemas.microsoft.com/office/drawing/2014/main" id="{9D8509F1-BB1F-41D6-8ABB-7204FE61D6AB}"/>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3857376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E1A0383-84FC-48A0-A5B4-376F1F32344B}"/>
              </a:ext>
            </a:extLst>
          </p:cNvPr>
          <p:cNvSpPr>
            <a:spLocks noGrp="1"/>
          </p:cNvSpPr>
          <p:nvPr>
            <p:ph type="ftr" sz="quarter" idx="11"/>
          </p:nvPr>
        </p:nvSpPr>
        <p:spPr/>
        <p:txBody>
          <a:bodyPr/>
          <a:lstStyle/>
          <a:p>
            <a:r>
              <a:rPr lang="en-US" dirty="0"/>
              <a:t>MHP FFS - Version 06.24.20</a:t>
            </a:r>
          </a:p>
        </p:txBody>
      </p:sp>
      <p:sp>
        <p:nvSpPr>
          <p:cNvPr id="3" name="Slide Number Placeholder 2">
            <a:extLst>
              <a:ext uri="{FF2B5EF4-FFF2-40B4-BE49-F238E27FC236}">
                <a16:creationId xmlns:a16="http://schemas.microsoft.com/office/drawing/2014/main" id="{184C2066-FBC0-4C7A-97C4-1F0ACE1C811E}"/>
              </a:ext>
            </a:extLst>
          </p:cNvPr>
          <p:cNvSpPr>
            <a:spLocks noGrp="1"/>
          </p:cNvSpPr>
          <p:nvPr>
            <p:ph type="sldNum" sz="quarter" idx="12"/>
          </p:nvPr>
        </p:nvSpPr>
        <p:spPr/>
        <p:txBody>
          <a:bodyPr/>
          <a:lstStyle/>
          <a:p>
            <a:fld id="{700861E1-0C85-490F-A709-222B40EEEBBE}" type="slidenum">
              <a:rPr lang="en-US" smtClean="0"/>
              <a:pPr/>
              <a:t>139</a:t>
            </a:fld>
            <a:endParaRPr lang="en-US" dirty="0"/>
          </a:p>
        </p:txBody>
      </p:sp>
      <p:sp>
        <p:nvSpPr>
          <p:cNvPr id="4" name="Rectangle 3">
            <a:extLst>
              <a:ext uri="{FF2B5EF4-FFF2-40B4-BE49-F238E27FC236}">
                <a16:creationId xmlns:a16="http://schemas.microsoft.com/office/drawing/2014/main" id="{F36F89BA-6EE4-4291-9F4A-3D7E2FB7FD45}"/>
              </a:ext>
            </a:extLst>
          </p:cNvPr>
          <p:cNvSpPr/>
          <p:nvPr/>
        </p:nvSpPr>
        <p:spPr>
          <a:xfrm>
            <a:off x="571500" y="733198"/>
            <a:ext cx="11315700" cy="4770537"/>
          </a:xfrm>
          <a:prstGeom prst="rect">
            <a:avLst/>
          </a:prstGeom>
        </p:spPr>
        <p:txBody>
          <a:bodyPr wrap="square">
            <a:spAutoFit/>
          </a:bodyPr>
          <a:lstStyle/>
          <a:p>
            <a:endParaRPr lang="en-US" dirty="0"/>
          </a:p>
          <a:p>
            <a:pPr algn="ctr"/>
            <a:r>
              <a:rPr lang="fr-FR" sz="2400" dirty="0"/>
              <a:t> </a:t>
            </a:r>
            <a:r>
              <a:rPr lang="fr-FR" sz="2600" b="1" dirty="0"/>
              <a:t>ACBH FAQs: Clinical Documentation Updates </a:t>
            </a:r>
            <a:endParaRPr lang="fr-FR" sz="2600" dirty="0"/>
          </a:p>
          <a:p>
            <a:pPr algn="ctr"/>
            <a:r>
              <a:rPr lang="en-US" sz="2600" b="1" dirty="0"/>
              <a:t>During the Nationwide Public Health Emergency </a:t>
            </a:r>
            <a:endParaRPr lang="en-US" sz="2600" dirty="0"/>
          </a:p>
          <a:p>
            <a:pPr algn="ctr"/>
            <a:r>
              <a:rPr lang="en-US" sz="2600" b="1" dirty="0"/>
              <a:t>June 1, 2020 </a:t>
            </a:r>
            <a:endParaRPr lang="en-US" sz="2600" dirty="0"/>
          </a:p>
          <a:p>
            <a:pPr algn="ctr"/>
            <a:r>
              <a:rPr lang="en-US" sz="2600" i="1" dirty="0"/>
              <a:t>All of these FAQs apply to both Mental Health (MH) and Substance Use Disorder (SUD) Services during the COVID emergency period, unless otherwise indicated. </a:t>
            </a:r>
            <a:endParaRPr lang="en-US" sz="2600" dirty="0"/>
          </a:p>
          <a:p>
            <a:pPr algn="ctr"/>
            <a:r>
              <a:rPr lang="fr-FR" sz="2600" b="1" i="1" dirty="0"/>
              <a:t>For Questions &amp; Technical Assistance, contact: QATA@ACgov.org </a:t>
            </a:r>
            <a:endParaRPr lang="fr-FR" sz="2600" dirty="0"/>
          </a:p>
          <a:p>
            <a:pPr algn="ctr"/>
            <a:r>
              <a:rPr lang="en-US" sz="2600" b="1" dirty="0"/>
              <a:t>Principles: </a:t>
            </a:r>
            <a:endParaRPr lang="en-US" sz="2600" dirty="0"/>
          </a:p>
          <a:p>
            <a:pPr algn="ctr"/>
            <a:r>
              <a:rPr lang="en-US" sz="2600" i="1" dirty="0"/>
              <a:t>ACBH recognizes that COVID-19 presents a myriad of challenges. ACBH is working </a:t>
            </a:r>
            <a:endParaRPr lang="en-US" sz="2600" dirty="0"/>
          </a:p>
          <a:p>
            <a:pPr algn="ctr"/>
            <a:r>
              <a:rPr lang="en-US" sz="2600" i="1" dirty="0"/>
              <a:t>collaboratively with Department of Healthcare Services (DHCS), providers, and other stakeholders to ensure we continue to protect access to care and services, while also minimizing COVID-19 spread. </a:t>
            </a:r>
            <a:r>
              <a:rPr lang="en-US" sz="2600" b="1" dirty="0">
                <a:solidFill>
                  <a:srgbClr val="3B3838"/>
                </a:solidFill>
                <a:latin typeface="Verdana" panose="020B0604030504040204" pitchFamily="34" charset="0"/>
                <a:ea typeface="Malgun Gothic" panose="020B0503020000020004" pitchFamily="34" charset="-127"/>
                <a:cs typeface="Times New Roman" panose="02020603050405020304" pitchFamily="18" charset="0"/>
              </a:rPr>
              <a:t> </a:t>
            </a:r>
            <a:endParaRPr lang="en-US" sz="2600" dirty="0">
              <a:solidFill>
                <a:srgbClr val="3B3838"/>
              </a:solidFill>
              <a:latin typeface="Verdana" panose="020B0604030504040204" pitchFamily="34" charset="0"/>
              <a:ea typeface="Malgun Gothic" panose="020B0503020000020004" pitchFamily="34" charset="-127"/>
              <a:cs typeface="Arial" panose="020B0604020202020204" pitchFamily="34" charset="0"/>
            </a:endParaRPr>
          </a:p>
        </p:txBody>
      </p:sp>
      <p:sp>
        <p:nvSpPr>
          <p:cNvPr id="5" name="Date Placeholder 4">
            <a:extLst>
              <a:ext uri="{FF2B5EF4-FFF2-40B4-BE49-F238E27FC236}">
                <a16:creationId xmlns:a16="http://schemas.microsoft.com/office/drawing/2014/main" id="{4EE465A8-09BC-4625-8632-62FC3BDCFFCE}"/>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3970862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81918"/>
            <a:ext cx="9964741" cy="1450757"/>
          </a:xfrm>
        </p:spPr>
        <p:txBody>
          <a:bodyPr>
            <a:normAutofit/>
          </a:bodyPr>
          <a:lstStyle/>
          <a:p>
            <a:r>
              <a:rPr lang="en-US" sz="4300" dirty="0"/>
              <a:t>Assessment—Long Form and Client Plan </a:t>
            </a:r>
            <a:br>
              <a:rPr lang="en-US" sz="4300" dirty="0"/>
            </a:br>
            <a:endParaRPr lang="en-US" sz="4300" dirty="0">
              <a:solidFill>
                <a:srgbClr val="FF0000"/>
              </a:solidFill>
            </a:endParaRPr>
          </a:p>
        </p:txBody>
      </p:sp>
      <p:sp>
        <p:nvSpPr>
          <p:cNvPr id="5" name="Text Placeholder 4"/>
          <p:cNvSpPr>
            <a:spLocks noGrp="1"/>
          </p:cNvSpPr>
          <p:nvPr>
            <p:ph type="body" idx="1"/>
          </p:nvPr>
        </p:nvSpPr>
        <p:spPr>
          <a:xfrm>
            <a:off x="1187610" y="1780406"/>
            <a:ext cx="4070190" cy="583971"/>
          </a:xfrm>
        </p:spPr>
        <p:txBody>
          <a:bodyPr/>
          <a:lstStyle/>
          <a:p>
            <a:pPr algn="ctr"/>
            <a:r>
              <a:rPr lang="en-US" dirty="0">
                <a:solidFill>
                  <a:schemeClr val="tx1"/>
                </a:solidFill>
              </a:rPr>
              <a:t>Assessment TEMPLATE</a:t>
            </a:r>
          </a:p>
        </p:txBody>
      </p:sp>
      <p:sp>
        <p:nvSpPr>
          <p:cNvPr id="7" name="Text Placeholder 6"/>
          <p:cNvSpPr>
            <a:spLocks noGrp="1"/>
          </p:cNvSpPr>
          <p:nvPr>
            <p:ph type="body" sz="quarter" idx="3"/>
          </p:nvPr>
        </p:nvSpPr>
        <p:spPr>
          <a:xfrm>
            <a:off x="7010401" y="1739304"/>
            <a:ext cx="4071215" cy="634927"/>
          </a:xfrm>
        </p:spPr>
        <p:txBody>
          <a:bodyPr/>
          <a:lstStyle/>
          <a:p>
            <a:pPr algn="ctr"/>
            <a:r>
              <a:rPr lang="en-US" dirty="0">
                <a:solidFill>
                  <a:schemeClr val="tx1"/>
                </a:solidFill>
              </a:rPr>
              <a:t>Client plan template</a:t>
            </a:r>
          </a:p>
        </p:txBody>
      </p:sp>
      <p:pic>
        <p:nvPicPr>
          <p:cNvPr id="9" name="Content Placeholder 8"/>
          <p:cNvPicPr>
            <a:picLocks noGrp="1" noChangeAspect="1"/>
          </p:cNvPicPr>
          <p:nvPr>
            <p:ph sz="quarter" idx="4"/>
          </p:nvPr>
        </p:nvPicPr>
        <p:blipFill>
          <a:blip r:embed="rId3"/>
          <a:stretch>
            <a:fillRect/>
          </a:stretch>
        </p:blipFill>
        <p:spPr>
          <a:xfrm>
            <a:off x="7010401" y="2364376"/>
            <a:ext cx="4075570" cy="3731623"/>
          </a:xfrm>
          <a:prstGeom prst="rect">
            <a:avLst/>
          </a:prstGeom>
          <a:ln w="6350">
            <a:solidFill>
              <a:schemeClr val="tx1"/>
            </a:solidFill>
          </a:ln>
        </p:spPr>
      </p:pic>
      <p:sp>
        <p:nvSpPr>
          <p:cNvPr id="3" name="Footer Placeholder 2"/>
          <p:cNvSpPr>
            <a:spLocks noGrp="1"/>
          </p:cNvSpPr>
          <p:nvPr>
            <p:ph type="ftr" sz="quarter" idx="11"/>
          </p:nvPr>
        </p:nvSpPr>
        <p:spPr/>
        <p:txBody>
          <a:bodyPr/>
          <a:lstStyle/>
          <a:p>
            <a:r>
              <a:rPr lang="en-US" dirty="0"/>
              <a:t>MHP FFS - Version 06.24.20</a:t>
            </a:r>
          </a:p>
        </p:txBody>
      </p:sp>
      <p:sp>
        <p:nvSpPr>
          <p:cNvPr id="4" name="Slide Number Placeholder 3"/>
          <p:cNvSpPr>
            <a:spLocks noGrp="1"/>
          </p:cNvSpPr>
          <p:nvPr>
            <p:ph type="sldNum" sz="quarter" idx="12"/>
          </p:nvPr>
        </p:nvSpPr>
        <p:spPr/>
        <p:txBody>
          <a:bodyPr/>
          <a:lstStyle/>
          <a:p>
            <a:fld id="{700861E1-0C85-490F-A709-222B40EEEBBE}" type="slidenum">
              <a:rPr lang="en-US" smtClean="0"/>
              <a:t>14</a:t>
            </a:fld>
            <a:endParaRPr lang="en-US" dirty="0"/>
          </a:p>
        </p:txBody>
      </p:sp>
      <p:pic>
        <p:nvPicPr>
          <p:cNvPr id="8" name="Content Placeholder 7">
            <a:extLst>
              <a:ext uri="{FF2B5EF4-FFF2-40B4-BE49-F238E27FC236}">
                <a16:creationId xmlns:a16="http://schemas.microsoft.com/office/drawing/2014/main" id="{6ED3E245-802E-4B34-8BD7-AE7BD96C6A0B}"/>
              </a:ext>
            </a:extLst>
          </p:cNvPr>
          <p:cNvPicPr>
            <a:picLocks noGrp="1" noChangeAspect="1"/>
          </p:cNvPicPr>
          <p:nvPr>
            <p:ph sz="half" idx="2"/>
          </p:nvPr>
        </p:nvPicPr>
        <p:blipFill>
          <a:blip r:embed="rId4"/>
          <a:stretch>
            <a:fillRect/>
          </a:stretch>
        </p:blipFill>
        <p:spPr>
          <a:xfrm>
            <a:off x="1183255" y="2364376"/>
            <a:ext cx="4065096" cy="3731623"/>
          </a:xfrm>
          <a:prstGeom prst="rect">
            <a:avLst/>
          </a:prstGeom>
        </p:spPr>
      </p:pic>
      <p:sp>
        <p:nvSpPr>
          <p:cNvPr id="6" name="Date Placeholder 5">
            <a:extLst>
              <a:ext uri="{FF2B5EF4-FFF2-40B4-BE49-F238E27FC236}">
                <a16:creationId xmlns:a16="http://schemas.microsoft.com/office/drawing/2014/main" id="{D0FD52BA-270F-49DA-8894-17006CA44F98}"/>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307296087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DDA5A56-14AB-467B-95FD-213ECECFAC81}"/>
              </a:ext>
            </a:extLst>
          </p:cNvPr>
          <p:cNvSpPr>
            <a:spLocks noGrp="1"/>
          </p:cNvSpPr>
          <p:nvPr>
            <p:ph type="ftr" sz="quarter" idx="11"/>
          </p:nvPr>
        </p:nvSpPr>
        <p:spPr/>
        <p:txBody>
          <a:bodyPr/>
          <a:lstStyle/>
          <a:p>
            <a:r>
              <a:rPr lang="en-US" dirty="0"/>
              <a:t>MHP FFS - Version 06.24.20</a:t>
            </a:r>
          </a:p>
        </p:txBody>
      </p:sp>
      <p:sp>
        <p:nvSpPr>
          <p:cNvPr id="3" name="Slide Number Placeholder 2">
            <a:extLst>
              <a:ext uri="{FF2B5EF4-FFF2-40B4-BE49-F238E27FC236}">
                <a16:creationId xmlns:a16="http://schemas.microsoft.com/office/drawing/2014/main" id="{7E273DA9-7C94-42B6-9CC0-F27DB8B417A9}"/>
              </a:ext>
            </a:extLst>
          </p:cNvPr>
          <p:cNvSpPr>
            <a:spLocks noGrp="1"/>
          </p:cNvSpPr>
          <p:nvPr>
            <p:ph type="sldNum" sz="quarter" idx="12"/>
          </p:nvPr>
        </p:nvSpPr>
        <p:spPr/>
        <p:txBody>
          <a:bodyPr/>
          <a:lstStyle/>
          <a:p>
            <a:fld id="{700861E1-0C85-490F-A709-222B40EEEBBE}" type="slidenum">
              <a:rPr lang="en-US" smtClean="0"/>
              <a:pPr/>
              <a:t>140</a:t>
            </a:fld>
            <a:endParaRPr lang="en-US" dirty="0"/>
          </a:p>
        </p:txBody>
      </p:sp>
      <p:sp>
        <p:nvSpPr>
          <p:cNvPr id="4" name="Rectangle 3">
            <a:extLst>
              <a:ext uri="{FF2B5EF4-FFF2-40B4-BE49-F238E27FC236}">
                <a16:creationId xmlns:a16="http://schemas.microsoft.com/office/drawing/2014/main" id="{7CDE2303-F93E-4E89-A900-8F0B2DB308F7}"/>
              </a:ext>
            </a:extLst>
          </p:cNvPr>
          <p:cNvSpPr/>
          <p:nvPr/>
        </p:nvSpPr>
        <p:spPr>
          <a:xfrm>
            <a:off x="533400" y="-95041"/>
            <a:ext cx="10820400" cy="5109091"/>
          </a:xfrm>
          <a:prstGeom prst="rect">
            <a:avLst/>
          </a:prstGeom>
        </p:spPr>
        <p:txBody>
          <a:bodyPr wrap="square">
            <a:spAutoFit/>
          </a:bodyPr>
          <a:lstStyle/>
          <a:p>
            <a:endParaRPr lang="en-US" sz="2800" dirty="0">
              <a:solidFill>
                <a:srgbClr val="000000"/>
              </a:solidFill>
              <a:latin typeface="Verdana" panose="020B0604030504040204" pitchFamily="34" charset="0"/>
            </a:endParaRPr>
          </a:p>
          <a:p>
            <a:endParaRPr lang="en-US" sz="2800" b="1" dirty="0">
              <a:solidFill>
                <a:srgbClr val="000000"/>
              </a:solidFill>
              <a:latin typeface="Verdana" panose="020B0604030504040204" pitchFamily="34" charset="0"/>
            </a:endParaRPr>
          </a:p>
          <a:p>
            <a:r>
              <a:rPr lang="en-US" b="1" dirty="0">
                <a:solidFill>
                  <a:srgbClr val="000000"/>
                </a:solidFill>
                <a:latin typeface="Verdana" panose="020B0604030504040204" pitchFamily="34" charset="0"/>
              </a:rPr>
              <a:t>Q1: May providers claim for telephone and telehealth services? </a:t>
            </a:r>
            <a:endParaRPr lang="en-US" dirty="0">
              <a:solidFill>
                <a:srgbClr val="000000"/>
              </a:solidFill>
              <a:latin typeface="Verdana" panose="020B0604030504040204" pitchFamily="34" charset="0"/>
            </a:endParaRPr>
          </a:p>
          <a:p>
            <a:r>
              <a:rPr lang="en-US" i="1" dirty="0">
                <a:solidFill>
                  <a:srgbClr val="000000"/>
                </a:solidFill>
                <a:latin typeface="Verdana" panose="020B0604030504040204" pitchFamily="34" charset="0"/>
              </a:rPr>
              <a:t>	Yes, both SMHS and SUD services may be provided via telehealth. Please refer to 	the following ACBH and DHCS resources: </a:t>
            </a:r>
            <a:endParaRPr lang="en-US" dirty="0">
              <a:solidFill>
                <a:srgbClr val="000000"/>
              </a:solidFill>
              <a:latin typeface="Verdana" panose="020B0604030504040204" pitchFamily="34" charset="0"/>
            </a:endParaRPr>
          </a:p>
          <a:p>
            <a:r>
              <a:rPr lang="en-US" i="1" dirty="0">
                <a:solidFill>
                  <a:srgbClr val="000000"/>
                </a:solidFill>
                <a:latin typeface="Verdana" panose="020B0604030504040204" pitchFamily="34" charset="0"/>
              </a:rPr>
              <a:t>	1. Leveraging Technology to Meet Client Needs – New Guidance from DHHS-OCR 	(issued on March 18, 2020) </a:t>
            </a:r>
            <a:endParaRPr lang="en-US" dirty="0">
              <a:solidFill>
                <a:srgbClr val="000000"/>
              </a:solidFill>
              <a:latin typeface="Verdana" panose="020B0604030504040204" pitchFamily="34" charset="0"/>
            </a:endParaRPr>
          </a:p>
          <a:p>
            <a:r>
              <a:rPr lang="en-US" i="1" dirty="0">
                <a:solidFill>
                  <a:srgbClr val="000000"/>
                </a:solidFill>
                <a:latin typeface="Verdana" panose="020B0604030504040204" pitchFamily="34" charset="0"/>
              </a:rPr>
              <a:t>	2. Leveraging Technology to Meet Client Needs – Non-Licensed Staff Update (issued 	on March 19, 2020) </a:t>
            </a:r>
            <a:endParaRPr lang="en-US" dirty="0">
              <a:solidFill>
                <a:srgbClr val="000000"/>
              </a:solidFill>
              <a:latin typeface="Verdana" panose="020B0604030504040204" pitchFamily="34" charset="0"/>
            </a:endParaRPr>
          </a:p>
          <a:p>
            <a:r>
              <a:rPr lang="en-US" i="1" dirty="0">
                <a:solidFill>
                  <a:srgbClr val="000000"/>
                </a:solidFill>
                <a:latin typeface="Verdana" panose="020B0604030504040204" pitchFamily="34" charset="0"/>
              </a:rPr>
              <a:t>	3. Specific guidance for providers regarding HIPAA and telehealth is available from 	the external resources listed on DHCS’ Telehealth Resources page. </a:t>
            </a:r>
            <a:endParaRPr lang="en-US" dirty="0">
              <a:solidFill>
                <a:srgbClr val="000000"/>
              </a:solidFill>
              <a:latin typeface="Verdana" panose="020B0604030504040204" pitchFamily="34" charset="0"/>
            </a:endParaRPr>
          </a:p>
          <a:p>
            <a:endParaRPr lang="en-US" b="1" dirty="0">
              <a:solidFill>
                <a:srgbClr val="000000"/>
              </a:solidFill>
              <a:latin typeface="Verdana" panose="020B0604030504040204" pitchFamily="34" charset="0"/>
            </a:endParaRPr>
          </a:p>
          <a:p>
            <a:r>
              <a:rPr lang="en-US" b="1" dirty="0">
                <a:solidFill>
                  <a:srgbClr val="000000"/>
                </a:solidFill>
                <a:latin typeface="Verdana" panose="020B0604030504040204" pitchFamily="34" charset="0"/>
              </a:rPr>
              <a:t>Q2: May providers claim for services provided via text messaging to clients during the COVID-19 emergency? </a:t>
            </a:r>
            <a:endParaRPr lang="en-US" dirty="0">
              <a:solidFill>
                <a:srgbClr val="000000"/>
              </a:solidFill>
              <a:latin typeface="Verdana" panose="020B0604030504040204" pitchFamily="34" charset="0"/>
            </a:endParaRPr>
          </a:p>
          <a:p>
            <a:r>
              <a:rPr lang="en-US" i="1" dirty="0">
                <a:solidFill>
                  <a:srgbClr val="000000"/>
                </a:solidFill>
                <a:latin typeface="Verdana" panose="020B0604030504040204" pitchFamily="34" charset="0"/>
              </a:rPr>
              <a:t>	No. We have now received updated guidance from DHCS that there is no claiming 	for texting clients at this time. Texting is only allowed for scheduling appointments 	with clients. DHCS Legal is vetting any additional use of texting. </a:t>
            </a:r>
            <a:endParaRPr lang="en-US" dirty="0"/>
          </a:p>
        </p:txBody>
      </p:sp>
      <p:sp>
        <p:nvSpPr>
          <p:cNvPr id="5" name="Date Placeholder 4">
            <a:extLst>
              <a:ext uri="{FF2B5EF4-FFF2-40B4-BE49-F238E27FC236}">
                <a16:creationId xmlns:a16="http://schemas.microsoft.com/office/drawing/2014/main" id="{73B66942-9DFB-4419-AF0A-7190F4D675F9}"/>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185957561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51F24C6-87AA-47AE-A7CD-B7ED99A79673}"/>
              </a:ext>
            </a:extLst>
          </p:cNvPr>
          <p:cNvSpPr>
            <a:spLocks noGrp="1"/>
          </p:cNvSpPr>
          <p:nvPr>
            <p:ph type="ftr" sz="quarter" idx="11"/>
          </p:nvPr>
        </p:nvSpPr>
        <p:spPr/>
        <p:txBody>
          <a:bodyPr/>
          <a:lstStyle/>
          <a:p>
            <a:r>
              <a:rPr lang="en-US" dirty="0"/>
              <a:t>MHP FFS - Version 06.24.20</a:t>
            </a:r>
          </a:p>
        </p:txBody>
      </p:sp>
      <p:sp>
        <p:nvSpPr>
          <p:cNvPr id="3" name="Slide Number Placeholder 2">
            <a:extLst>
              <a:ext uri="{FF2B5EF4-FFF2-40B4-BE49-F238E27FC236}">
                <a16:creationId xmlns:a16="http://schemas.microsoft.com/office/drawing/2014/main" id="{D42ADF67-451B-4501-AD6C-C4F846078620}"/>
              </a:ext>
            </a:extLst>
          </p:cNvPr>
          <p:cNvSpPr>
            <a:spLocks noGrp="1"/>
          </p:cNvSpPr>
          <p:nvPr>
            <p:ph type="sldNum" sz="quarter" idx="12"/>
          </p:nvPr>
        </p:nvSpPr>
        <p:spPr/>
        <p:txBody>
          <a:bodyPr/>
          <a:lstStyle/>
          <a:p>
            <a:fld id="{700861E1-0C85-490F-A709-222B40EEEBBE}" type="slidenum">
              <a:rPr lang="en-US" smtClean="0"/>
              <a:pPr/>
              <a:t>141</a:t>
            </a:fld>
            <a:endParaRPr lang="en-US" dirty="0"/>
          </a:p>
        </p:txBody>
      </p:sp>
      <p:sp>
        <p:nvSpPr>
          <p:cNvPr id="4" name="Rectangle 3">
            <a:extLst>
              <a:ext uri="{FF2B5EF4-FFF2-40B4-BE49-F238E27FC236}">
                <a16:creationId xmlns:a16="http://schemas.microsoft.com/office/drawing/2014/main" id="{1C225B55-118A-4BD7-8F75-07805BD8BA20}"/>
              </a:ext>
            </a:extLst>
          </p:cNvPr>
          <p:cNvSpPr/>
          <p:nvPr/>
        </p:nvSpPr>
        <p:spPr>
          <a:xfrm>
            <a:off x="762000" y="-6389072"/>
            <a:ext cx="10972800" cy="11449288"/>
          </a:xfrm>
          <a:prstGeom prst="rect">
            <a:avLst/>
          </a:prstGeom>
        </p:spPr>
        <p:txBody>
          <a:bodyPr wrap="square">
            <a:spAutoFit/>
          </a:bodyPr>
          <a:lstStyle/>
          <a:p>
            <a:endParaRPr lang="en-US" b="1" dirty="0">
              <a:latin typeface="Verdana" panose="020B0604030504040204" pitchFamily="34" charset="0"/>
            </a:endParaRPr>
          </a:p>
          <a:p>
            <a:endParaRPr lang="en-US" b="1" dirty="0">
              <a:latin typeface="Verdana" panose="020B0604030504040204" pitchFamily="34" charset="0"/>
            </a:endParaRPr>
          </a:p>
          <a:p>
            <a:endParaRPr lang="en-US" b="1" dirty="0">
              <a:latin typeface="Verdana" panose="020B0604030504040204" pitchFamily="34" charset="0"/>
            </a:endParaRPr>
          </a:p>
          <a:p>
            <a:endParaRPr lang="en-US" b="1" dirty="0">
              <a:latin typeface="Verdana" panose="020B0604030504040204" pitchFamily="34" charset="0"/>
            </a:endParaRPr>
          </a:p>
          <a:p>
            <a:endParaRPr lang="en-US" b="1" dirty="0">
              <a:latin typeface="Verdana" panose="020B0604030504040204" pitchFamily="34" charset="0"/>
            </a:endParaRPr>
          </a:p>
          <a:p>
            <a:endParaRPr lang="en-US" b="1" dirty="0">
              <a:latin typeface="Verdana" panose="020B0604030504040204" pitchFamily="34" charset="0"/>
            </a:endParaRPr>
          </a:p>
          <a:p>
            <a:endParaRPr lang="en-US" b="1" dirty="0">
              <a:latin typeface="Verdana" panose="020B0604030504040204" pitchFamily="34" charset="0"/>
            </a:endParaRPr>
          </a:p>
          <a:p>
            <a:endParaRPr lang="en-US" b="1" dirty="0">
              <a:latin typeface="Verdana" panose="020B0604030504040204" pitchFamily="34" charset="0"/>
            </a:endParaRPr>
          </a:p>
          <a:p>
            <a:endParaRPr lang="en-US" b="1" dirty="0">
              <a:latin typeface="Verdana" panose="020B0604030504040204" pitchFamily="34" charset="0"/>
            </a:endParaRPr>
          </a:p>
          <a:p>
            <a:endParaRPr lang="en-US" b="1" dirty="0">
              <a:latin typeface="Verdana" panose="020B0604030504040204" pitchFamily="34" charset="0"/>
            </a:endParaRPr>
          </a:p>
          <a:p>
            <a:endParaRPr lang="en-US" b="1" dirty="0">
              <a:latin typeface="Verdana" panose="020B0604030504040204" pitchFamily="34" charset="0"/>
            </a:endParaRPr>
          </a:p>
          <a:p>
            <a:endParaRPr lang="en-US" b="1" dirty="0">
              <a:latin typeface="Verdana" panose="020B0604030504040204" pitchFamily="34" charset="0"/>
            </a:endParaRPr>
          </a:p>
          <a:p>
            <a:endParaRPr lang="en-US" b="1" dirty="0">
              <a:latin typeface="Verdana" panose="020B0604030504040204" pitchFamily="34" charset="0"/>
            </a:endParaRPr>
          </a:p>
          <a:p>
            <a:endParaRPr lang="en-US" b="1" dirty="0">
              <a:latin typeface="Verdana" panose="020B0604030504040204" pitchFamily="34" charset="0"/>
            </a:endParaRPr>
          </a:p>
          <a:p>
            <a:endParaRPr lang="en-US" b="1" dirty="0">
              <a:latin typeface="Verdana" panose="020B0604030504040204" pitchFamily="34" charset="0"/>
            </a:endParaRPr>
          </a:p>
          <a:p>
            <a:endParaRPr lang="en-US" b="1" dirty="0">
              <a:latin typeface="Verdana" panose="020B0604030504040204" pitchFamily="34" charset="0"/>
            </a:endParaRPr>
          </a:p>
          <a:p>
            <a:endParaRPr lang="en-US" b="1" dirty="0">
              <a:latin typeface="Verdana" panose="020B0604030504040204" pitchFamily="34" charset="0"/>
            </a:endParaRPr>
          </a:p>
          <a:p>
            <a:endParaRPr lang="en-US" b="1" dirty="0">
              <a:latin typeface="Verdana" panose="020B0604030504040204" pitchFamily="34" charset="0"/>
            </a:endParaRPr>
          </a:p>
          <a:p>
            <a:endParaRPr lang="en-US" b="1" dirty="0">
              <a:latin typeface="Verdana" panose="020B0604030504040204" pitchFamily="34" charset="0"/>
            </a:endParaRPr>
          </a:p>
          <a:p>
            <a:endParaRPr lang="en-US" b="1" dirty="0">
              <a:latin typeface="Verdana" panose="020B0604030504040204" pitchFamily="34" charset="0"/>
            </a:endParaRPr>
          </a:p>
          <a:p>
            <a:endParaRPr lang="en-US" b="1" dirty="0">
              <a:latin typeface="Verdana" panose="020B0604030504040204" pitchFamily="34" charset="0"/>
            </a:endParaRPr>
          </a:p>
          <a:p>
            <a:endParaRPr lang="en-US" b="1" dirty="0">
              <a:latin typeface="Verdana" panose="020B0604030504040204" pitchFamily="34" charset="0"/>
            </a:endParaRPr>
          </a:p>
          <a:p>
            <a:endParaRPr lang="en-US" b="1" dirty="0">
              <a:latin typeface="Verdana" panose="020B0604030504040204" pitchFamily="34" charset="0"/>
            </a:endParaRPr>
          </a:p>
          <a:p>
            <a:endParaRPr lang="en-US" b="1" dirty="0">
              <a:latin typeface="Verdana" panose="020B0604030504040204" pitchFamily="34" charset="0"/>
            </a:endParaRPr>
          </a:p>
          <a:p>
            <a:endParaRPr lang="en-US" b="1" dirty="0">
              <a:latin typeface="Verdana" panose="020B0604030504040204" pitchFamily="34" charset="0"/>
            </a:endParaRPr>
          </a:p>
          <a:p>
            <a:r>
              <a:rPr lang="en-US" b="1" dirty="0">
                <a:latin typeface="Verdana" panose="020B0604030504040204" pitchFamily="34" charset="0"/>
              </a:rPr>
              <a:t>Q3: May providers claim for services provided via email messaging to clients during the COVID-19 emergency? </a:t>
            </a:r>
            <a:endParaRPr lang="en-US" dirty="0">
              <a:latin typeface="Verdana" panose="020B0604030504040204" pitchFamily="34" charset="0"/>
            </a:endParaRPr>
          </a:p>
          <a:p>
            <a:r>
              <a:rPr lang="en-US" i="1" dirty="0">
                <a:latin typeface="Verdana" panose="020B0604030504040204" pitchFamily="34" charset="0"/>
              </a:rPr>
              <a:t>	No. At this time, DHCS has not given permission for claiming for email 	communication. When a beneficiary consents to the use of email communication, and 	that consent has been documented, counties may send SMHS and SUD notices via 	email. Providers must remain HIPAA and 42 CFR Part 2 compliant. </a:t>
            </a:r>
            <a:endParaRPr lang="en-US" dirty="0">
              <a:latin typeface="Verdana" panose="020B0604030504040204" pitchFamily="34" charset="0"/>
            </a:endParaRPr>
          </a:p>
          <a:p>
            <a:endParaRPr lang="en-US" b="1" dirty="0">
              <a:latin typeface="Verdana" panose="020B0604030504040204" pitchFamily="34" charset="0"/>
            </a:endParaRPr>
          </a:p>
          <a:p>
            <a:endParaRPr lang="en-US" b="1" dirty="0">
              <a:latin typeface="Verdana" panose="020B0604030504040204" pitchFamily="34" charset="0"/>
            </a:endParaRPr>
          </a:p>
          <a:p>
            <a:r>
              <a:rPr lang="en-US" b="1" dirty="0">
                <a:latin typeface="Verdana" panose="020B0604030504040204" pitchFamily="34" charset="0"/>
              </a:rPr>
              <a:t>Q4: May a LPHA provider whose license has expired continue to provide services if they are unable to renew their credential with their licensing board at this time? </a:t>
            </a:r>
            <a:endParaRPr lang="en-US" dirty="0">
              <a:latin typeface="Verdana" panose="020B0604030504040204" pitchFamily="34" charset="0"/>
            </a:endParaRPr>
          </a:p>
          <a:p>
            <a:r>
              <a:rPr lang="en-US" i="1" dirty="0">
                <a:latin typeface="Verdana" panose="020B0604030504040204" pitchFamily="34" charset="0"/>
              </a:rPr>
              <a:t>	Yes. for additional information, please see below: </a:t>
            </a:r>
            <a:endParaRPr lang="en-US" dirty="0">
              <a:latin typeface="Verdana" panose="020B0604030504040204" pitchFamily="34" charset="0"/>
            </a:endParaRPr>
          </a:p>
          <a:p>
            <a:r>
              <a:rPr lang="en-US" i="1" dirty="0">
                <a:latin typeface="Verdana" panose="020B0604030504040204" pitchFamily="34" charset="0"/>
              </a:rPr>
              <a:t>	1. Order Waiving License Renewal Requirements: 	</a:t>
            </a:r>
            <a:r>
              <a:rPr lang="en-US" i="1" dirty="0">
                <a:latin typeface="Verdana" panose="020B0604030504040204" pitchFamily="34" charset="0"/>
                <a:hlinkClick r:id="rId2"/>
              </a:rPr>
              <a:t>https://www.dca.ca.gov/licensees/continuing_ed.pdf</a:t>
            </a:r>
            <a:endParaRPr lang="en-US" i="1" dirty="0">
              <a:latin typeface="Verdana" panose="020B0604030504040204" pitchFamily="34" charset="0"/>
            </a:endParaRPr>
          </a:p>
          <a:p>
            <a:r>
              <a:rPr lang="en-US" i="1" dirty="0">
                <a:latin typeface="Verdana" panose="020B0604030504040204" pitchFamily="34" charset="0"/>
              </a:rPr>
              <a:t>	2. Order Waiving License Reactivation or Restoration Requirements: 	</a:t>
            </a:r>
            <a:r>
              <a:rPr lang="en-US" i="1" dirty="0">
                <a:latin typeface="Verdana" panose="020B0604030504040204" pitchFamily="34" charset="0"/>
                <a:hlinkClick r:id="rId3"/>
              </a:rPr>
              <a:t>https://www.dca.ca.gov/licensees/reinstate_licensure.pdf</a:t>
            </a:r>
            <a:endParaRPr lang="en-US" i="1" dirty="0">
              <a:latin typeface="Verdana" panose="020B0604030504040204" pitchFamily="34" charset="0"/>
            </a:endParaRPr>
          </a:p>
          <a:p>
            <a:endParaRPr lang="en-US" i="1" dirty="0">
              <a:latin typeface="Verdana" panose="020B0604030504040204" pitchFamily="34" charset="0"/>
            </a:endParaRPr>
          </a:p>
        </p:txBody>
      </p:sp>
      <p:sp>
        <p:nvSpPr>
          <p:cNvPr id="5" name="Date Placeholder 4">
            <a:extLst>
              <a:ext uri="{FF2B5EF4-FFF2-40B4-BE49-F238E27FC236}">
                <a16:creationId xmlns:a16="http://schemas.microsoft.com/office/drawing/2014/main" id="{56B9FF1B-9844-43AD-8AA8-6F4FBFE46C2D}"/>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72873216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3824DEC-30EE-49DF-BCAC-DB97CE3779A9}"/>
              </a:ext>
            </a:extLst>
          </p:cNvPr>
          <p:cNvSpPr>
            <a:spLocks noGrp="1"/>
          </p:cNvSpPr>
          <p:nvPr>
            <p:ph type="ftr" sz="quarter" idx="11"/>
          </p:nvPr>
        </p:nvSpPr>
        <p:spPr/>
        <p:txBody>
          <a:bodyPr/>
          <a:lstStyle/>
          <a:p>
            <a:r>
              <a:rPr lang="en-US" dirty="0"/>
              <a:t>MHP FFS - Version 06.24.20</a:t>
            </a:r>
          </a:p>
        </p:txBody>
      </p:sp>
      <p:sp>
        <p:nvSpPr>
          <p:cNvPr id="3" name="Slide Number Placeholder 2">
            <a:extLst>
              <a:ext uri="{FF2B5EF4-FFF2-40B4-BE49-F238E27FC236}">
                <a16:creationId xmlns:a16="http://schemas.microsoft.com/office/drawing/2014/main" id="{1B0DF7AB-F51D-4C91-8D20-531A69CC693A}"/>
              </a:ext>
            </a:extLst>
          </p:cNvPr>
          <p:cNvSpPr>
            <a:spLocks noGrp="1"/>
          </p:cNvSpPr>
          <p:nvPr>
            <p:ph type="sldNum" sz="quarter" idx="12"/>
          </p:nvPr>
        </p:nvSpPr>
        <p:spPr/>
        <p:txBody>
          <a:bodyPr/>
          <a:lstStyle/>
          <a:p>
            <a:fld id="{700861E1-0C85-490F-A709-222B40EEEBBE}" type="slidenum">
              <a:rPr lang="en-US" smtClean="0"/>
              <a:pPr/>
              <a:t>142</a:t>
            </a:fld>
            <a:endParaRPr lang="en-US" dirty="0"/>
          </a:p>
        </p:txBody>
      </p:sp>
      <p:sp>
        <p:nvSpPr>
          <p:cNvPr id="4" name="Rectangle 3">
            <a:extLst>
              <a:ext uri="{FF2B5EF4-FFF2-40B4-BE49-F238E27FC236}">
                <a16:creationId xmlns:a16="http://schemas.microsoft.com/office/drawing/2014/main" id="{CDD771DF-1945-4780-8148-6A958D7CC2C1}"/>
              </a:ext>
            </a:extLst>
          </p:cNvPr>
          <p:cNvSpPr/>
          <p:nvPr/>
        </p:nvSpPr>
        <p:spPr>
          <a:xfrm>
            <a:off x="533400" y="-218152"/>
            <a:ext cx="10972800" cy="5632311"/>
          </a:xfrm>
          <a:prstGeom prst="rect">
            <a:avLst/>
          </a:prstGeom>
        </p:spPr>
        <p:txBody>
          <a:bodyPr wrap="square">
            <a:spAutoFit/>
          </a:bodyPr>
          <a:lstStyle/>
          <a:p>
            <a:endParaRPr lang="en-US" b="1" dirty="0">
              <a:solidFill>
                <a:srgbClr val="000000"/>
              </a:solidFill>
              <a:latin typeface="Verdana" panose="020B0604030504040204" pitchFamily="34" charset="0"/>
            </a:endParaRPr>
          </a:p>
          <a:p>
            <a:endParaRPr lang="en-US" b="1" dirty="0">
              <a:solidFill>
                <a:srgbClr val="000000"/>
              </a:solidFill>
              <a:latin typeface="Verdana" panose="020B0604030504040204" pitchFamily="34" charset="0"/>
            </a:endParaRPr>
          </a:p>
          <a:p>
            <a:endParaRPr lang="en-US" b="1" dirty="0">
              <a:solidFill>
                <a:srgbClr val="000000"/>
              </a:solidFill>
              <a:latin typeface="Verdana" panose="020B0604030504040204" pitchFamily="34" charset="0"/>
            </a:endParaRPr>
          </a:p>
          <a:p>
            <a:r>
              <a:rPr lang="en-US" b="1" dirty="0">
                <a:solidFill>
                  <a:srgbClr val="000000"/>
                </a:solidFill>
                <a:latin typeface="Verdana" panose="020B0604030504040204" pitchFamily="34" charset="0"/>
              </a:rPr>
              <a:t>Q5: Will late signatures (Informing Materials Consents, Client Plan and Medication Consents) be accepted as compliant for claiming purposes if verbal consent is provided? </a:t>
            </a:r>
            <a:endParaRPr lang="en-US" dirty="0">
              <a:solidFill>
                <a:srgbClr val="000000"/>
              </a:solidFill>
              <a:latin typeface="Verdana" panose="020B0604030504040204" pitchFamily="34" charset="0"/>
            </a:endParaRPr>
          </a:p>
          <a:p>
            <a:r>
              <a:rPr lang="en-US" i="1" dirty="0">
                <a:solidFill>
                  <a:srgbClr val="000000"/>
                </a:solidFill>
                <a:latin typeface="Verdana" panose="020B0604030504040204" pitchFamily="34" charset="0"/>
              </a:rPr>
              <a:t>	Yes, for those documents listed above—but not for Release of Information forms 	(ROI). In the session’s progress note, explain specifically what information was 	shared with the client, that the client verbally consented to the information provided, 	and that due to the COVID-19 emergency the client was unable to meet in-person 	and sign the document. As well, during this public health crisis ACBH has temporarily 	suspended the requirement for client signature for receipt of psychiatric medication 	during this time of emergency (Cal. Code. Regs. tit. 9 § 852). </a:t>
            </a:r>
            <a:endParaRPr lang="en-US" dirty="0">
              <a:solidFill>
                <a:srgbClr val="000000"/>
              </a:solidFill>
              <a:latin typeface="Verdana" panose="020B0604030504040204" pitchFamily="34" charset="0"/>
            </a:endParaRPr>
          </a:p>
          <a:p>
            <a:endParaRPr lang="en-US" b="1" dirty="0">
              <a:solidFill>
                <a:srgbClr val="000000"/>
              </a:solidFill>
              <a:latin typeface="Verdana" panose="020B0604030504040204" pitchFamily="34" charset="0"/>
            </a:endParaRPr>
          </a:p>
          <a:p>
            <a:endParaRPr lang="en-US" b="1" dirty="0">
              <a:solidFill>
                <a:srgbClr val="000000"/>
              </a:solidFill>
              <a:latin typeface="Verdana" panose="020B0604030504040204" pitchFamily="34" charset="0"/>
            </a:endParaRPr>
          </a:p>
          <a:p>
            <a:r>
              <a:rPr lang="en-US" b="1" dirty="0">
                <a:solidFill>
                  <a:srgbClr val="000000"/>
                </a:solidFill>
                <a:latin typeface="Verdana" panose="020B0604030504040204" pitchFamily="34" charset="0"/>
              </a:rPr>
              <a:t>Q6. May the platform DocuSign be utilized to obtain electronic signatures? </a:t>
            </a:r>
            <a:endParaRPr lang="en-US" dirty="0">
              <a:solidFill>
                <a:srgbClr val="000000"/>
              </a:solidFill>
              <a:latin typeface="Verdana" panose="020B0604030504040204" pitchFamily="34" charset="0"/>
            </a:endParaRPr>
          </a:p>
          <a:p>
            <a:r>
              <a:rPr lang="en-US" i="1" dirty="0">
                <a:solidFill>
                  <a:srgbClr val="000000"/>
                </a:solidFill>
                <a:latin typeface="Verdana" panose="020B0604030504040204" pitchFamily="34" charset="0"/>
              </a:rPr>
              <a:t>	Yes, during the COVID emergency, HIPAA-compliant electronic signature platforms 	such as DocuSign may be used for both staff and client electronic signatures. 	However, a Business Associate Agreement must be in place with the electronic 	signature vendor in order to utilize HIPAA-compliant platforms. </a:t>
            </a:r>
            <a:endParaRPr lang="en-US" dirty="0"/>
          </a:p>
        </p:txBody>
      </p:sp>
      <p:sp>
        <p:nvSpPr>
          <p:cNvPr id="5" name="Date Placeholder 4">
            <a:extLst>
              <a:ext uri="{FF2B5EF4-FFF2-40B4-BE49-F238E27FC236}">
                <a16:creationId xmlns:a16="http://schemas.microsoft.com/office/drawing/2014/main" id="{70B5B5C7-16DD-4BCE-A61F-F418728D8736}"/>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232461795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DCCA09B-E069-4EDA-8AB2-B081DCED9B5A}"/>
              </a:ext>
            </a:extLst>
          </p:cNvPr>
          <p:cNvSpPr>
            <a:spLocks noGrp="1"/>
          </p:cNvSpPr>
          <p:nvPr>
            <p:ph type="ftr" sz="quarter" idx="11"/>
          </p:nvPr>
        </p:nvSpPr>
        <p:spPr/>
        <p:txBody>
          <a:bodyPr/>
          <a:lstStyle/>
          <a:p>
            <a:r>
              <a:rPr lang="en-US" dirty="0"/>
              <a:t>MHP FFS - Version 06.24.20</a:t>
            </a:r>
          </a:p>
        </p:txBody>
      </p:sp>
      <p:sp>
        <p:nvSpPr>
          <p:cNvPr id="3" name="Slide Number Placeholder 2">
            <a:extLst>
              <a:ext uri="{FF2B5EF4-FFF2-40B4-BE49-F238E27FC236}">
                <a16:creationId xmlns:a16="http://schemas.microsoft.com/office/drawing/2014/main" id="{B16CB32F-8BA3-4DB1-ABBD-EFF792DC4B83}"/>
              </a:ext>
            </a:extLst>
          </p:cNvPr>
          <p:cNvSpPr>
            <a:spLocks noGrp="1"/>
          </p:cNvSpPr>
          <p:nvPr>
            <p:ph type="sldNum" sz="quarter" idx="12"/>
          </p:nvPr>
        </p:nvSpPr>
        <p:spPr/>
        <p:txBody>
          <a:bodyPr/>
          <a:lstStyle/>
          <a:p>
            <a:fld id="{700861E1-0C85-490F-A709-222B40EEEBBE}" type="slidenum">
              <a:rPr lang="en-US" smtClean="0"/>
              <a:pPr/>
              <a:t>143</a:t>
            </a:fld>
            <a:endParaRPr lang="en-US" dirty="0"/>
          </a:p>
        </p:txBody>
      </p:sp>
      <p:sp>
        <p:nvSpPr>
          <p:cNvPr id="4" name="Rectangle 3">
            <a:extLst>
              <a:ext uri="{FF2B5EF4-FFF2-40B4-BE49-F238E27FC236}">
                <a16:creationId xmlns:a16="http://schemas.microsoft.com/office/drawing/2014/main" id="{DA417D75-5358-46DF-8487-14C5D1C90251}"/>
              </a:ext>
            </a:extLst>
          </p:cNvPr>
          <p:cNvSpPr/>
          <p:nvPr/>
        </p:nvSpPr>
        <p:spPr>
          <a:xfrm>
            <a:off x="990600" y="612845"/>
            <a:ext cx="9982200" cy="4524315"/>
          </a:xfrm>
          <a:prstGeom prst="rect">
            <a:avLst/>
          </a:prstGeom>
        </p:spPr>
        <p:txBody>
          <a:bodyPr wrap="square">
            <a:spAutoFit/>
          </a:bodyPr>
          <a:lstStyle/>
          <a:p>
            <a:endParaRPr lang="en-US" dirty="0"/>
          </a:p>
          <a:p>
            <a:r>
              <a:rPr lang="en-US" b="1" dirty="0"/>
              <a:t>Q7. When the emergency ends, does ACBH expect that providers will go back and obtain treatment or client plan signatures for clients that are still in treatment?   </a:t>
            </a:r>
          </a:p>
          <a:p>
            <a:r>
              <a:rPr lang="en-US" dirty="0"/>
              <a:t>	No, Providers are not expected to get signatures from beneficiaries who receive Specialty 	Mental Health Services and SUD services during the time period of the COVID-19 public health 	emergency. When the public emergency ends, providers shall resume compliance with all 	documentation and signature requirements and update all clinical records on a “go-forward” 	basis.  </a:t>
            </a:r>
          </a:p>
          <a:p>
            <a:r>
              <a:rPr lang="en-US" dirty="0"/>
              <a:t> </a:t>
            </a:r>
          </a:p>
          <a:p>
            <a:r>
              <a:rPr lang="en-US" b="1" dirty="0"/>
              <a:t>Q8:  Can the client provide verbal consent for a Release of Information (ROI)?  </a:t>
            </a:r>
          </a:p>
          <a:p>
            <a:r>
              <a:rPr lang="en-US" dirty="0"/>
              <a:t>	No. The U.S. Department of Health and Human Services has not waived the signature 	requirements of written authorizations for client releases of information.  You may discuss the 	release of information with the client and mail the forms to them for their signature (it is </a:t>
            </a:r>
          </a:p>
          <a:p>
            <a:r>
              <a:rPr lang="en-US" dirty="0"/>
              <a:t>	suggested you enclose a self-addressed stamped return envelope as well). A copy, fax, or photo 	sent by email or text will be acceptable for a signed ROI. A witness signature is not required on 	the ROI form.</a:t>
            </a:r>
          </a:p>
        </p:txBody>
      </p:sp>
      <p:sp>
        <p:nvSpPr>
          <p:cNvPr id="5" name="Date Placeholder 4">
            <a:extLst>
              <a:ext uri="{FF2B5EF4-FFF2-40B4-BE49-F238E27FC236}">
                <a16:creationId xmlns:a16="http://schemas.microsoft.com/office/drawing/2014/main" id="{B2ED9C5D-A38E-42BE-B63C-BFE3150C0601}"/>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24324764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8041076-5B9E-4943-9581-428910D571F8}"/>
              </a:ext>
            </a:extLst>
          </p:cNvPr>
          <p:cNvSpPr>
            <a:spLocks noGrp="1"/>
          </p:cNvSpPr>
          <p:nvPr>
            <p:ph type="ftr" sz="quarter" idx="11"/>
          </p:nvPr>
        </p:nvSpPr>
        <p:spPr/>
        <p:txBody>
          <a:bodyPr/>
          <a:lstStyle/>
          <a:p>
            <a:r>
              <a:rPr lang="en-US" dirty="0"/>
              <a:t>MHP FFS - Version 06.24.20</a:t>
            </a:r>
          </a:p>
        </p:txBody>
      </p:sp>
      <p:sp>
        <p:nvSpPr>
          <p:cNvPr id="3" name="Slide Number Placeholder 2">
            <a:extLst>
              <a:ext uri="{FF2B5EF4-FFF2-40B4-BE49-F238E27FC236}">
                <a16:creationId xmlns:a16="http://schemas.microsoft.com/office/drawing/2014/main" id="{8782DDAE-8202-41B1-B1D1-25AFA025F065}"/>
              </a:ext>
            </a:extLst>
          </p:cNvPr>
          <p:cNvSpPr>
            <a:spLocks noGrp="1"/>
          </p:cNvSpPr>
          <p:nvPr>
            <p:ph type="sldNum" sz="quarter" idx="12"/>
          </p:nvPr>
        </p:nvSpPr>
        <p:spPr/>
        <p:txBody>
          <a:bodyPr/>
          <a:lstStyle/>
          <a:p>
            <a:fld id="{700861E1-0C85-490F-A709-222B40EEEBBE}" type="slidenum">
              <a:rPr lang="en-US" smtClean="0"/>
              <a:pPr/>
              <a:t>144</a:t>
            </a:fld>
            <a:endParaRPr lang="en-US" dirty="0"/>
          </a:p>
        </p:txBody>
      </p:sp>
      <p:sp>
        <p:nvSpPr>
          <p:cNvPr id="4" name="Rectangle 3">
            <a:extLst>
              <a:ext uri="{FF2B5EF4-FFF2-40B4-BE49-F238E27FC236}">
                <a16:creationId xmlns:a16="http://schemas.microsoft.com/office/drawing/2014/main" id="{76DB0342-7C11-4E00-973C-D53F1CBAA7BD}"/>
              </a:ext>
            </a:extLst>
          </p:cNvPr>
          <p:cNvSpPr/>
          <p:nvPr/>
        </p:nvSpPr>
        <p:spPr>
          <a:xfrm>
            <a:off x="761999" y="-772150"/>
            <a:ext cx="10450483" cy="6186309"/>
          </a:xfrm>
          <a:prstGeom prst="rect">
            <a:avLst/>
          </a:prstGeom>
        </p:spPr>
        <p:txBody>
          <a:bodyPr wrap="square">
            <a:spAutoFit/>
          </a:bodyPr>
          <a:lstStyle/>
          <a:p>
            <a:endParaRPr lang="en-US" dirty="0"/>
          </a:p>
          <a:p>
            <a:endParaRPr lang="en-US" dirty="0"/>
          </a:p>
          <a:p>
            <a:endParaRPr lang="en-US" dirty="0"/>
          </a:p>
          <a:p>
            <a:endParaRPr lang="en-US" dirty="0"/>
          </a:p>
          <a:p>
            <a:endParaRPr lang="en-US" dirty="0">
              <a:highlight>
                <a:srgbClr val="FFFF00"/>
              </a:highlight>
            </a:endParaRPr>
          </a:p>
          <a:p>
            <a:r>
              <a:rPr lang="en-US" b="1" dirty="0"/>
              <a:t>Q9:  (MH only) Under what circumstances could a provider disclose PHI to a family member, relative, close friend, or other person identified by the individual without an ROI?  </a:t>
            </a:r>
          </a:p>
          <a:p>
            <a:pPr lvl="1"/>
            <a:r>
              <a:rPr lang="en-US" dirty="0"/>
              <a:t>A provider may disclose PHI to a family member, relative, close friend, or other person identified by the MH (not SUD) client as responsible for their care without an ROI under the following circumstances when the client is NOT present:  </a:t>
            </a:r>
          </a:p>
          <a:p>
            <a:pPr marL="800100" lvl="1" indent="-342900">
              <a:buAutoNum type="arabicPeriod"/>
            </a:pPr>
            <a:r>
              <a:rPr lang="en-US" dirty="0"/>
              <a:t>The family member, relative, close friend, or other person has already been identified by the client as responsible for their care; </a:t>
            </a:r>
          </a:p>
          <a:p>
            <a:pPr marL="800100" lvl="1" indent="-342900">
              <a:buAutoNum type="arabicPeriod"/>
            </a:pPr>
            <a:r>
              <a:rPr lang="en-US" dirty="0"/>
              <a:t>The PHI is used to notify or assist in the notification of (i.e. identifying/locating) this family member/person responsible for the client's care of the client's location, general condition or death; </a:t>
            </a:r>
          </a:p>
          <a:p>
            <a:pPr marL="800100" lvl="1" indent="-342900">
              <a:buAutoNum type="arabicPeriod"/>
            </a:pPr>
            <a:r>
              <a:rPr lang="en-US" dirty="0"/>
              <a:t>The provider determines in their professional judgment that the disclosure is in the best interest of the client; AND </a:t>
            </a:r>
          </a:p>
          <a:p>
            <a:pPr lvl="1"/>
            <a:r>
              <a:rPr lang="en-US" dirty="0"/>
              <a:t>4. The provider discloses ONLY the PHI directly relevant to the person's involvement with the client's care or payment related to the client's care or for notification (i.e. minimum necessary). </a:t>
            </a:r>
          </a:p>
          <a:p>
            <a:pPr lvl="1"/>
            <a:r>
              <a:rPr lang="en-US" dirty="0"/>
              <a:t>5. For example, the provider may infer that it is in the client's best interest to allow the other person to act on behalf of the client in picking up filled prescriptions, medical supplies, or other similar forms of PHI  6. See 45 CFR 164.510(b)(3)). </a:t>
            </a:r>
            <a:r>
              <a:rPr lang="en-US" dirty="0">
                <a:hlinkClick r:id="rId2"/>
              </a:rPr>
              <a:t>https://www.law.cornell.edu/cfr/text/45/164.510</a:t>
            </a:r>
            <a:endParaRPr lang="en-US" dirty="0"/>
          </a:p>
          <a:p>
            <a:pPr lvl="1"/>
            <a:r>
              <a:rPr lang="en-US" dirty="0"/>
              <a:t> </a:t>
            </a:r>
          </a:p>
        </p:txBody>
      </p:sp>
      <p:sp>
        <p:nvSpPr>
          <p:cNvPr id="5" name="Date Placeholder 4">
            <a:extLst>
              <a:ext uri="{FF2B5EF4-FFF2-40B4-BE49-F238E27FC236}">
                <a16:creationId xmlns:a16="http://schemas.microsoft.com/office/drawing/2014/main" id="{285F535F-C3EF-4649-BF57-21AD8368B024}"/>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323280271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C83CB11-983A-4EC6-B64A-52FB5D77830E}"/>
              </a:ext>
            </a:extLst>
          </p:cNvPr>
          <p:cNvSpPr>
            <a:spLocks noGrp="1"/>
          </p:cNvSpPr>
          <p:nvPr>
            <p:ph type="ftr" sz="quarter" idx="11"/>
          </p:nvPr>
        </p:nvSpPr>
        <p:spPr/>
        <p:txBody>
          <a:bodyPr/>
          <a:lstStyle/>
          <a:p>
            <a:r>
              <a:rPr lang="en-US" dirty="0"/>
              <a:t>MHP FFS - Version 06.24.20</a:t>
            </a:r>
          </a:p>
        </p:txBody>
      </p:sp>
      <p:sp>
        <p:nvSpPr>
          <p:cNvPr id="3" name="Slide Number Placeholder 2">
            <a:extLst>
              <a:ext uri="{FF2B5EF4-FFF2-40B4-BE49-F238E27FC236}">
                <a16:creationId xmlns:a16="http://schemas.microsoft.com/office/drawing/2014/main" id="{407538E8-865B-4A74-8AB3-3B4838940C3D}"/>
              </a:ext>
            </a:extLst>
          </p:cNvPr>
          <p:cNvSpPr>
            <a:spLocks noGrp="1"/>
          </p:cNvSpPr>
          <p:nvPr>
            <p:ph type="sldNum" sz="quarter" idx="12"/>
          </p:nvPr>
        </p:nvSpPr>
        <p:spPr/>
        <p:txBody>
          <a:bodyPr/>
          <a:lstStyle/>
          <a:p>
            <a:fld id="{700861E1-0C85-490F-A709-222B40EEEBBE}" type="slidenum">
              <a:rPr lang="en-US" smtClean="0"/>
              <a:pPr/>
              <a:t>145</a:t>
            </a:fld>
            <a:endParaRPr lang="en-US" dirty="0"/>
          </a:p>
        </p:txBody>
      </p:sp>
      <p:sp>
        <p:nvSpPr>
          <p:cNvPr id="4" name="Rectangle 3">
            <a:extLst>
              <a:ext uri="{FF2B5EF4-FFF2-40B4-BE49-F238E27FC236}">
                <a16:creationId xmlns:a16="http://schemas.microsoft.com/office/drawing/2014/main" id="{B8882D6C-8C35-44CC-9E4A-23B57A017FA2}"/>
              </a:ext>
            </a:extLst>
          </p:cNvPr>
          <p:cNvSpPr/>
          <p:nvPr/>
        </p:nvSpPr>
        <p:spPr>
          <a:xfrm>
            <a:off x="838200" y="1166843"/>
            <a:ext cx="10287000" cy="2862322"/>
          </a:xfrm>
          <a:prstGeom prst="rect">
            <a:avLst/>
          </a:prstGeom>
        </p:spPr>
        <p:txBody>
          <a:bodyPr wrap="square">
            <a:spAutoFit/>
          </a:bodyPr>
          <a:lstStyle/>
          <a:p>
            <a:r>
              <a:rPr lang="en-US" b="1" dirty="0"/>
              <a:t>Q10: If a provider has lost contact with the client during the COVID-19 emergency, may they contact a family member (or another person) without a signed Release of Information in order to locate the client?  	</a:t>
            </a:r>
            <a:r>
              <a:rPr lang="en-US" dirty="0"/>
              <a:t>Yes, but only if they do not disclose any PHI to the person with whom they are speaking.  This 	includes NOT disclosing that the caller works for a behavioral health services provider. </a:t>
            </a:r>
          </a:p>
          <a:p>
            <a:r>
              <a:rPr lang="en-US" dirty="0"/>
              <a:t> </a:t>
            </a:r>
          </a:p>
          <a:p>
            <a:r>
              <a:rPr lang="en-US" b="1" dirty="0"/>
              <a:t>Q11: Has ACBH issued any additional guidance on Telehealth and HIPAA privacy and security?  </a:t>
            </a:r>
          </a:p>
          <a:p>
            <a:r>
              <a:rPr lang="en-US" dirty="0"/>
              <a:t>	Yes, the Alameda County Health Services Agency Office of Compliance Services issued the 	following guidance:  1. Remote Work and HIPAA Privacy and Security: March 2020 COVID-10 	Remote Work and HIPAA Privacy &amp; Security Guidelines for HCSA Staff. 2. Telehealth and HIPAA 	Privacy and Security: March 2020 FAQs: COVID-19 Telehealth and HIPAA Privacy &amp; Security </a:t>
            </a:r>
          </a:p>
        </p:txBody>
      </p:sp>
      <p:sp>
        <p:nvSpPr>
          <p:cNvPr id="5" name="Date Placeholder 4">
            <a:extLst>
              <a:ext uri="{FF2B5EF4-FFF2-40B4-BE49-F238E27FC236}">
                <a16:creationId xmlns:a16="http://schemas.microsoft.com/office/drawing/2014/main" id="{5665FC4E-60E4-4F63-AA04-A4C924078570}"/>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171271000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FF06726-4C5A-43C7-9CCC-D04D0AB279DA}"/>
              </a:ext>
            </a:extLst>
          </p:cNvPr>
          <p:cNvSpPr>
            <a:spLocks noGrp="1"/>
          </p:cNvSpPr>
          <p:nvPr>
            <p:ph type="ftr" sz="quarter" idx="11"/>
          </p:nvPr>
        </p:nvSpPr>
        <p:spPr/>
        <p:txBody>
          <a:bodyPr/>
          <a:lstStyle/>
          <a:p>
            <a:r>
              <a:rPr lang="en-US" dirty="0"/>
              <a:t>MHP FFS - Version 06.24.20</a:t>
            </a:r>
          </a:p>
        </p:txBody>
      </p:sp>
      <p:sp>
        <p:nvSpPr>
          <p:cNvPr id="3" name="Slide Number Placeholder 2">
            <a:extLst>
              <a:ext uri="{FF2B5EF4-FFF2-40B4-BE49-F238E27FC236}">
                <a16:creationId xmlns:a16="http://schemas.microsoft.com/office/drawing/2014/main" id="{9B1BF8EC-5935-40FE-B256-362C87C421A3}"/>
              </a:ext>
            </a:extLst>
          </p:cNvPr>
          <p:cNvSpPr>
            <a:spLocks noGrp="1"/>
          </p:cNvSpPr>
          <p:nvPr>
            <p:ph type="sldNum" sz="quarter" idx="12"/>
          </p:nvPr>
        </p:nvSpPr>
        <p:spPr/>
        <p:txBody>
          <a:bodyPr/>
          <a:lstStyle/>
          <a:p>
            <a:fld id="{700861E1-0C85-490F-A709-222B40EEEBBE}" type="slidenum">
              <a:rPr lang="en-US" smtClean="0"/>
              <a:pPr/>
              <a:t>146</a:t>
            </a:fld>
            <a:endParaRPr lang="en-US" dirty="0"/>
          </a:p>
        </p:txBody>
      </p:sp>
      <p:sp>
        <p:nvSpPr>
          <p:cNvPr id="4" name="Rectangle 3">
            <a:extLst>
              <a:ext uri="{FF2B5EF4-FFF2-40B4-BE49-F238E27FC236}">
                <a16:creationId xmlns:a16="http://schemas.microsoft.com/office/drawing/2014/main" id="{C00F94B5-68EF-4F8D-BC59-DB47612E256A}"/>
              </a:ext>
            </a:extLst>
          </p:cNvPr>
          <p:cNvSpPr/>
          <p:nvPr/>
        </p:nvSpPr>
        <p:spPr>
          <a:xfrm>
            <a:off x="609600" y="-79653"/>
            <a:ext cx="10515600" cy="3970318"/>
          </a:xfrm>
          <a:prstGeom prst="rect">
            <a:avLst/>
          </a:prstGeom>
        </p:spPr>
        <p:txBody>
          <a:bodyPr wrap="square">
            <a:spAutoFit/>
          </a:bodyPr>
          <a:lstStyle/>
          <a:p>
            <a:endParaRPr lang="en-US" dirty="0"/>
          </a:p>
          <a:p>
            <a:endParaRPr lang="en-US" dirty="0"/>
          </a:p>
          <a:p>
            <a:r>
              <a:rPr lang="en-US" b="1" dirty="0"/>
              <a:t>Q12: Are there any exceptions to obtaining client written consent before disclosing Protected Health Information (PHI)?  </a:t>
            </a:r>
          </a:p>
          <a:p>
            <a:r>
              <a:rPr lang="en-US" b="1" dirty="0"/>
              <a:t>	</a:t>
            </a:r>
            <a:r>
              <a:rPr lang="en-US" dirty="0"/>
              <a:t>1. Specialty Mental Health Services (SMHS): Yes, a MH provider may disclose PHI to another HIPAA-	covered health care professional (mental and/or physical health) for the purpose of treatment, and 	for health care operations activities including care coordination (e.g. referrals) for mutual clients  </a:t>
            </a:r>
          </a:p>
          <a:p>
            <a:r>
              <a:rPr lang="en-US" dirty="0"/>
              <a:t> </a:t>
            </a:r>
          </a:p>
          <a:p>
            <a:r>
              <a:rPr lang="en-US" b="1" dirty="0"/>
              <a:t>Q13: During the COVID-19 emergency many of our clients desperately need case management services to link them with critical community services.  If I am unable to meet with the client in person to obtain a written ROI, how can I advocate on their behalf for services that do not meet the above exceptions?  </a:t>
            </a:r>
          </a:p>
          <a:p>
            <a:r>
              <a:rPr lang="en-US" b="1" dirty="0"/>
              <a:t>	</a:t>
            </a:r>
            <a:r>
              <a:rPr lang="en-US" dirty="0"/>
              <a:t>If you are speaking with the client on the telephone or via telehealth, you may ask their consent to 	add another service provider to a multiparty conference call.  An ROI is not required in this situation 	because the client is on the original phone call, implying consent. </a:t>
            </a:r>
          </a:p>
        </p:txBody>
      </p:sp>
      <p:sp>
        <p:nvSpPr>
          <p:cNvPr id="5" name="Date Placeholder 4">
            <a:extLst>
              <a:ext uri="{FF2B5EF4-FFF2-40B4-BE49-F238E27FC236}">
                <a16:creationId xmlns:a16="http://schemas.microsoft.com/office/drawing/2014/main" id="{8FBA8E0E-E33D-4999-B5A4-0C42C0F2E21B}"/>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224665629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E8C836A-6407-4D75-AC90-BD93BC64E85D}"/>
              </a:ext>
            </a:extLst>
          </p:cNvPr>
          <p:cNvSpPr>
            <a:spLocks noGrp="1"/>
          </p:cNvSpPr>
          <p:nvPr>
            <p:ph type="ftr" sz="quarter" idx="11"/>
          </p:nvPr>
        </p:nvSpPr>
        <p:spPr/>
        <p:txBody>
          <a:bodyPr/>
          <a:lstStyle/>
          <a:p>
            <a:r>
              <a:rPr lang="en-US" dirty="0"/>
              <a:t>MHP FFS - Version 06.24.20</a:t>
            </a:r>
          </a:p>
        </p:txBody>
      </p:sp>
      <p:sp>
        <p:nvSpPr>
          <p:cNvPr id="3" name="Slide Number Placeholder 2">
            <a:extLst>
              <a:ext uri="{FF2B5EF4-FFF2-40B4-BE49-F238E27FC236}">
                <a16:creationId xmlns:a16="http://schemas.microsoft.com/office/drawing/2014/main" id="{6CA177A3-A0C1-4D75-A2D4-C1BC832D0A3E}"/>
              </a:ext>
            </a:extLst>
          </p:cNvPr>
          <p:cNvSpPr>
            <a:spLocks noGrp="1"/>
          </p:cNvSpPr>
          <p:nvPr>
            <p:ph type="sldNum" sz="quarter" idx="12"/>
          </p:nvPr>
        </p:nvSpPr>
        <p:spPr/>
        <p:txBody>
          <a:bodyPr/>
          <a:lstStyle/>
          <a:p>
            <a:fld id="{700861E1-0C85-490F-A709-222B40EEEBBE}" type="slidenum">
              <a:rPr lang="en-US" smtClean="0"/>
              <a:pPr/>
              <a:t>147</a:t>
            </a:fld>
            <a:endParaRPr lang="en-US" dirty="0"/>
          </a:p>
        </p:txBody>
      </p:sp>
      <p:sp>
        <p:nvSpPr>
          <p:cNvPr id="4" name="Rectangle 3">
            <a:extLst>
              <a:ext uri="{FF2B5EF4-FFF2-40B4-BE49-F238E27FC236}">
                <a16:creationId xmlns:a16="http://schemas.microsoft.com/office/drawing/2014/main" id="{7D4FE31F-1E7D-4F72-9624-008204BA6C70}"/>
              </a:ext>
            </a:extLst>
          </p:cNvPr>
          <p:cNvSpPr/>
          <p:nvPr/>
        </p:nvSpPr>
        <p:spPr>
          <a:xfrm>
            <a:off x="228600" y="58847"/>
            <a:ext cx="11658599" cy="5078313"/>
          </a:xfrm>
          <a:prstGeom prst="rect">
            <a:avLst/>
          </a:prstGeom>
        </p:spPr>
        <p:txBody>
          <a:bodyPr wrap="square">
            <a:spAutoFit/>
          </a:bodyPr>
          <a:lstStyle/>
          <a:p>
            <a:r>
              <a:rPr lang="en-US" dirty="0"/>
              <a:t> </a:t>
            </a:r>
          </a:p>
          <a:p>
            <a:r>
              <a:rPr lang="en-US" b="1" dirty="0"/>
              <a:t>Q15:  Are written Telehealth Consents required before Telehealth Services begin?   </a:t>
            </a:r>
          </a:p>
          <a:p>
            <a:r>
              <a:rPr lang="en-US" b="1" dirty="0"/>
              <a:t>	</a:t>
            </a:r>
            <a:r>
              <a:rPr lang="en-US" dirty="0"/>
              <a:t>No, during the emergency period, the requirement for written or verbal consent is suspended for 	Telehealth Services. The requirement for written consents for Telehealth Services will resume after 	the emergency ends. (See Executive Order N43-20.) </a:t>
            </a:r>
          </a:p>
          <a:p>
            <a:r>
              <a:rPr lang="en-US" dirty="0"/>
              <a:t> </a:t>
            </a:r>
          </a:p>
          <a:p>
            <a:r>
              <a:rPr lang="en-US" b="1" dirty="0"/>
              <a:t>Q16:  Is there an ACBH required Telehealth Consent form to use?   </a:t>
            </a:r>
          </a:p>
          <a:p>
            <a:r>
              <a:rPr lang="en-US" b="1" dirty="0"/>
              <a:t>	</a:t>
            </a:r>
            <a:r>
              <a:rPr lang="en-US" dirty="0"/>
              <a:t>No. ACBH is in the process of developing a Telehealth Consent Form for future use.</a:t>
            </a:r>
          </a:p>
          <a:p>
            <a:endParaRPr lang="en-US" dirty="0"/>
          </a:p>
          <a:p>
            <a:r>
              <a:rPr lang="en-US" b="1" dirty="0"/>
              <a:t>Q17: During the COVID-19 emergency has there been any changes to the NOABD and State Fair Hearing Appeal process?   </a:t>
            </a:r>
          </a:p>
          <a:p>
            <a:r>
              <a:rPr lang="en-US" b="1" dirty="0"/>
              <a:t>	</a:t>
            </a:r>
            <a:r>
              <a:rPr lang="en-US" dirty="0"/>
              <a:t>Yes, from March 1, 2020 through the conclusion of the COVID-19 emergency clients will have 240 	days (rather than 120 days) to file for a State Fair Hearing when their Appeal is denied by ACBH.  When NOABD’s are issued to the client—an additional insert must be added.  See: ACBH Grievance 	System </a:t>
            </a:r>
          </a:p>
          <a:p>
            <a:r>
              <a:rPr lang="en-US" dirty="0"/>
              <a:t> </a:t>
            </a:r>
          </a:p>
          <a:p>
            <a:r>
              <a:rPr lang="en-US" b="1" dirty="0"/>
              <a:t>Q18:  Where can I find COVID testing resources?  </a:t>
            </a:r>
          </a:p>
          <a:p>
            <a:r>
              <a:rPr lang="en-US" dirty="0"/>
              <a:t>	</a:t>
            </a:r>
            <a:r>
              <a:rPr lang="en-US" dirty="0">
                <a:hlinkClick r:id="rId2"/>
              </a:rPr>
              <a:t>http://www.acphd.org/2019-ncov/testing.aspx</a:t>
            </a:r>
            <a:endParaRPr lang="en-US" dirty="0"/>
          </a:p>
          <a:p>
            <a:r>
              <a:rPr lang="en-US" dirty="0"/>
              <a:t>	</a:t>
            </a:r>
            <a:r>
              <a:rPr lang="en-US" dirty="0">
                <a:hlinkClick r:id="rId3"/>
              </a:rPr>
              <a:t>http://www.acphd.org/media/571443/alameda-county-covid-testing.pdf</a:t>
            </a:r>
            <a:endParaRPr lang="en-US" dirty="0"/>
          </a:p>
          <a:p>
            <a:endParaRPr lang="en-US" dirty="0"/>
          </a:p>
        </p:txBody>
      </p:sp>
      <p:sp>
        <p:nvSpPr>
          <p:cNvPr id="5" name="Date Placeholder 4">
            <a:extLst>
              <a:ext uri="{FF2B5EF4-FFF2-40B4-BE49-F238E27FC236}">
                <a16:creationId xmlns:a16="http://schemas.microsoft.com/office/drawing/2014/main" id="{6E2025AA-FC9C-4F50-A299-BC37501B7C4B}"/>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85881942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E881368-A5E4-422A-9CDD-64E02C2C8AB0}"/>
              </a:ext>
            </a:extLst>
          </p:cNvPr>
          <p:cNvSpPr>
            <a:spLocks noGrp="1"/>
          </p:cNvSpPr>
          <p:nvPr>
            <p:ph type="ftr" sz="quarter" idx="11"/>
          </p:nvPr>
        </p:nvSpPr>
        <p:spPr/>
        <p:txBody>
          <a:bodyPr/>
          <a:lstStyle/>
          <a:p>
            <a:r>
              <a:rPr lang="en-US" dirty="0"/>
              <a:t>MHP FFS - Version 06.24.20</a:t>
            </a:r>
          </a:p>
        </p:txBody>
      </p:sp>
      <p:sp>
        <p:nvSpPr>
          <p:cNvPr id="3" name="Slide Number Placeholder 2">
            <a:extLst>
              <a:ext uri="{FF2B5EF4-FFF2-40B4-BE49-F238E27FC236}">
                <a16:creationId xmlns:a16="http://schemas.microsoft.com/office/drawing/2014/main" id="{30E1B6E9-F405-4BFE-8C11-33367D2E3D81}"/>
              </a:ext>
            </a:extLst>
          </p:cNvPr>
          <p:cNvSpPr>
            <a:spLocks noGrp="1"/>
          </p:cNvSpPr>
          <p:nvPr>
            <p:ph type="sldNum" sz="quarter" idx="12"/>
          </p:nvPr>
        </p:nvSpPr>
        <p:spPr/>
        <p:txBody>
          <a:bodyPr/>
          <a:lstStyle/>
          <a:p>
            <a:fld id="{700861E1-0C85-490F-A709-222B40EEEBBE}" type="slidenum">
              <a:rPr lang="en-US" smtClean="0"/>
              <a:pPr/>
              <a:t>148</a:t>
            </a:fld>
            <a:endParaRPr lang="en-US" dirty="0"/>
          </a:p>
        </p:txBody>
      </p:sp>
      <p:sp>
        <p:nvSpPr>
          <p:cNvPr id="4" name="Rectangle 3">
            <a:extLst>
              <a:ext uri="{FF2B5EF4-FFF2-40B4-BE49-F238E27FC236}">
                <a16:creationId xmlns:a16="http://schemas.microsoft.com/office/drawing/2014/main" id="{0FD971EF-B44E-4F99-8B19-590DA1F95310}"/>
              </a:ext>
            </a:extLst>
          </p:cNvPr>
          <p:cNvSpPr/>
          <p:nvPr/>
        </p:nvSpPr>
        <p:spPr>
          <a:xfrm>
            <a:off x="609600" y="751344"/>
            <a:ext cx="10439400" cy="3693319"/>
          </a:xfrm>
          <a:prstGeom prst="rect">
            <a:avLst/>
          </a:prstGeom>
        </p:spPr>
        <p:txBody>
          <a:bodyPr wrap="square">
            <a:spAutoFit/>
          </a:bodyPr>
          <a:lstStyle/>
          <a:p>
            <a:endParaRPr lang="en-US" dirty="0"/>
          </a:p>
          <a:p>
            <a:r>
              <a:rPr lang="en-US" b="1" dirty="0"/>
              <a:t>Q22: Can group counseling services be conducted via telehealth and telephone	</a:t>
            </a:r>
          </a:p>
          <a:p>
            <a:r>
              <a:rPr lang="en-US" b="1" dirty="0"/>
              <a:t>	</a:t>
            </a:r>
            <a:r>
              <a:rPr lang="en-US" dirty="0"/>
              <a:t>Yes. Group Counseling services may be provided for SUD and Specialty Mental Health Services</a:t>
            </a:r>
          </a:p>
          <a:p>
            <a:r>
              <a:rPr lang="en-US" dirty="0"/>
              <a:t> </a:t>
            </a:r>
          </a:p>
          <a:p>
            <a:r>
              <a:rPr lang="en-US" b="1" dirty="0"/>
              <a:t>Q23: How can providers ensure their patients do not run out of medications?  </a:t>
            </a:r>
          </a:p>
          <a:p>
            <a:r>
              <a:rPr lang="en-US" dirty="0"/>
              <a:t>	1. Medi-Cal allows patients to fill up to 100 days of non-controlled medications. Narcotic treatment 	programs can receive exemptions to provide take-home medications for patients who are sick or 	quarantined. See DHCS COVID-19 FAQ: Narcotic Treatment Programs for more detail. Patients 	receiving buprenorphine products can currently receive 30-day supplies on Medi-Cal. 2. Utilization 	limits on quantity, frequency, and duration of medications may be waived by means of an approved 	Treatment Authorization Request (TAR) if there is a documented medical necessity to do so. See 	DHCS pharmacy guidance.</a:t>
            </a:r>
          </a:p>
          <a:p>
            <a:endParaRPr lang="en-US" b="1" dirty="0"/>
          </a:p>
        </p:txBody>
      </p:sp>
      <p:sp>
        <p:nvSpPr>
          <p:cNvPr id="5" name="Date Placeholder 4">
            <a:extLst>
              <a:ext uri="{FF2B5EF4-FFF2-40B4-BE49-F238E27FC236}">
                <a16:creationId xmlns:a16="http://schemas.microsoft.com/office/drawing/2014/main" id="{0016DE27-5918-444A-B2BC-85B24E8FA1DC}"/>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234138039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37B7C23-68D7-4BA4-929E-278B1AC728A7}"/>
              </a:ext>
            </a:extLst>
          </p:cNvPr>
          <p:cNvSpPr>
            <a:spLocks noGrp="1"/>
          </p:cNvSpPr>
          <p:nvPr>
            <p:ph type="ftr" sz="quarter" idx="11"/>
          </p:nvPr>
        </p:nvSpPr>
        <p:spPr/>
        <p:txBody>
          <a:bodyPr/>
          <a:lstStyle/>
          <a:p>
            <a:r>
              <a:rPr lang="en-US" dirty="0"/>
              <a:t>MHP FFS - Version 06.24.20</a:t>
            </a:r>
          </a:p>
        </p:txBody>
      </p:sp>
      <p:sp>
        <p:nvSpPr>
          <p:cNvPr id="3" name="Slide Number Placeholder 2">
            <a:extLst>
              <a:ext uri="{FF2B5EF4-FFF2-40B4-BE49-F238E27FC236}">
                <a16:creationId xmlns:a16="http://schemas.microsoft.com/office/drawing/2014/main" id="{8E00195A-E35A-4DE8-B74D-F9B7ADB93D56}"/>
              </a:ext>
            </a:extLst>
          </p:cNvPr>
          <p:cNvSpPr>
            <a:spLocks noGrp="1"/>
          </p:cNvSpPr>
          <p:nvPr>
            <p:ph type="sldNum" sz="quarter" idx="12"/>
          </p:nvPr>
        </p:nvSpPr>
        <p:spPr/>
        <p:txBody>
          <a:bodyPr/>
          <a:lstStyle/>
          <a:p>
            <a:fld id="{700861E1-0C85-490F-A709-222B40EEEBBE}" type="slidenum">
              <a:rPr lang="en-US" smtClean="0"/>
              <a:pPr/>
              <a:t>149</a:t>
            </a:fld>
            <a:endParaRPr lang="en-US" dirty="0"/>
          </a:p>
        </p:txBody>
      </p:sp>
      <p:sp>
        <p:nvSpPr>
          <p:cNvPr id="4" name="Rectangle 3">
            <a:extLst>
              <a:ext uri="{FF2B5EF4-FFF2-40B4-BE49-F238E27FC236}">
                <a16:creationId xmlns:a16="http://schemas.microsoft.com/office/drawing/2014/main" id="{3188825D-B9C2-4306-9DF2-9FD705C6A9DD}"/>
              </a:ext>
            </a:extLst>
          </p:cNvPr>
          <p:cNvSpPr/>
          <p:nvPr/>
        </p:nvSpPr>
        <p:spPr>
          <a:xfrm>
            <a:off x="457200" y="1124883"/>
            <a:ext cx="11049000" cy="3693319"/>
          </a:xfrm>
          <a:prstGeom prst="rect">
            <a:avLst/>
          </a:prstGeom>
        </p:spPr>
        <p:txBody>
          <a:bodyPr wrap="square">
            <a:spAutoFit/>
          </a:bodyPr>
          <a:lstStyle/>
          <a:p>
            <a:r>
              <a:rPr lang="en-US" dirty="0"/>
              <a:t>Q25: Does ACBH have specific expectations for documentation of services delivered by telephone or telehealth?   Providers may indicate that telephone and telehealth services were provided in lieu of in-person services due to COVID-19 social distancing practices and continue following current documentation requirements. </a:t>
            </a:r>
          </a:p>
          <a:p>
            <a:r>
              <a:rPr lang="en-US" dirty="0"/>
              <a:t> </a:t>
            </a:r>
          </a:p>
          <a:p>
            <a:r>
              <a:rPr lang="en-US" dirty="0"/>
              <a:t>Q27: Are facilities able to provide treatment or recovery services outside the facility service location if there are concerns about providing treatment at the location due to COVID-19?   In some circumstances, DHCS shall consider and may allow facilities to provide treatment or recovery services off-site for any concerns related to COVID-19. Providers should contact their Licensing Analyst for questions. See COVID-19 Response website for information notices for treatment facilities. </a:t>
            </a:r>
          </a:p>
          <a:p>
            <a:r>
              <a:rPr lang="en-US" dirty="0"/>
              <a:t> </a:t>
            </a:r>
          </a:p>
          <a:p>
            <a:r>
              <a:rPr lang="en-US" dirty="0"/>
              <a:t>Q28: (MH only) Can a licensed mental health professional provide direction to a Therapeutic Foster Care (TFC) parent through telehealth rather than in person?  Yes. Telehealth and telephone may be used by licensed mental health professionals to provide direction to TFC parents during the emergency. </a:t>
            </a:r>
          </a:p>
        </p:txBody>
      </p:sp>
      <p:sp>
        <p:nvSpPr>
          <p:cNvPr id="5" name="Date Placeholder 4">
            <a:extLst>
              <a:ext uri="{FF2B5EF4-FFF2-40B4-BE49-F238E27FC236}">
                <a16:creationId xmlns:a16="http://schemas.microsoft.com/office/drawing/2014/main" id="{B8CF1856-19BA-4883-AE28-10771CDD83BA}"/>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763187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MHP FFS - Version 06.24.20</a:t>
            </a:r>
          </a:p>
        </p:txBody>
      </p:sp>
      <p:sp>
        <p:nvSpPr>
          <p:cNvPr id="5" name="Slide Number Placeholder 4"/>
          <p:cNvSpPr>
            <a:spLocks noGrp="1"/>
          </p:cNvSpPr>
          <p:nvPr>
            <p:ph type="sldNum" sz="quarter" idx="12"/>
          </p:nvPr>
        </p:nvSpPr>
        <p:spPr/>
        <p:txBody>
          <a:bodyPr/>
          <a:lstStyle/>
          <a:p>
            <a:fld id="{700861E1-0C85-490F-A709-222B40EEEBBE}" type="slidenum">
              <a:rPr lang="en-US" smtClean="0"/>
              <a:t>15</a:t>
            </a:fld>
            <a:endParaRPr lang="en-US" dirty="0"/>
          </a:p>
        </p:txBody>
      </p:sp>
      <p:sp>
        <p:nvSpPr>
          <p:cNvPr id="11" name="Title 1"/>
          <p:cNvSpPr>
            <a:spLocks noGrp="1"/>
          </p:cNvSpPr>
          <p:nvPr>
            <p:ph type="title" idx="4294967295"/>
          </p:nvPr>
        </p:nvSpPr>
        <p:spPr>
          <a:xfrm>
            <a:off x="1117232" y="489288"/>
            <a:ext cx="10095252" cy="1238250"/>
          </a:xfrm>
        </p:spPr>
        <p:txBody>
          <a:bodyPr>
            <a:normAutofit/>
          </a:bodyPr>
          <a:lstStyle/>
          <a:p>
            <a:r>
              <a:rPr lang="en-US" sz="4000" dirty="0"/>
              <a:t>ACBH Clinical Documentation Standards </a:t>
            </a:r>
            <a:br>
              <a:rPr lang="en-US" sz="4000" dirty="0"/>
            </a:br>
            <a:r>
              <a:rPr lang="en-US" sz="4000" dirty="0"/>
              <a:t>Manual for Network Providers</a:t>
            </a:r>
          </a:p>
        </p:txBody>
      </p:sp>
      <p:pic>
        <p:nvPicPr>
          <p:cNvPr id="12" name="Picture 11"/>
          <p:cNvPicPr>
            <a:picLocks noChangeAspect="1"/>
          </p:cNvPicPr>
          <p:nvPr/>
        </p:nvPicPr>
        <p:blipFill>
          <a:blip r:embed="rId3"/>
          <a:stretch>
            <a:fillRect/>
          </a:stretch>
        </p:blipFill>
        <p:spPr>
          <a:xfrm>
            <a:off x="1219200" y="1897965"/>
            <a:ext cx="3733800" cy="4350435"/>
          </a:xfrm>
          <a:prstGeom prst="rect">
            <a:avLst/>
          </a:prstGeom>
          <a:ln w="12700">
            <a:solidFill>
              <a:schemeClr val="tx1"/>
            </a:solidFill>
          </a:ln>
        </p:spPr>
      </p:pic>
      <p:sp>
        <p:nvSpPr>
          <p:cNvPr id="13" name="Rectangle 12"/>
          <p:cNvSpPr/>
          <p:nvPr/>
        </p:nvSpPr>
        <p:spPr>
          <a:xfrm>
            <a:off x="5124504" y="2362200"/>
            <a:ext cx="6096000" cy="923330"/>
          </a:xfrm>
          <a:prstGeom prst="rect">
            <a:avLst/>
          </a:prstGeom>
        </p:spPr>
        <p:txBody>
          <a:bodyPr>
            <a:spAutoFit/>
          </a:bodyPr>
          <a:lstStyle/>
          <a:p>
            <a:r>
              <a:rPr lang="en-US" dirty="0">
                <a:solidFill>
                  <a:srgbClr val="0070C0"/>
                </a:solidFill>
                <a:latin typeface="Calibri Light" panose="020F0302020204030204" pitchFamily="34" charset="0"/>
                <a:hlinkClick r:id="rId4"/>
              </a:rPr>
              <a:t>http://www.acbhcs.org/providers/QA/docs/qa_manual/7-2_MHP_NETWK_PROVIDER_DOC_STANDARDS.pdf</a:t>
            </a:r>
            <a:endParaRPr lang="en-US" dirty="0">
              <a:solidFill>
                <a:srgbClr val="0070C0"/>
              </a:solidFill>
              <a:latin typeface="Calibri Light" panose="020F0302020204030204" pitchFamily="34" charset="0"/>
            </a:endParaRPr>
          </a:p>
          <a:p>
            <a:endParaRPr lang="en-US" dirty="0">
              <a:solidFill>
                <a:srgbClr val="0070C0"/>
              </a:solidFill>
              <a:latin typeface="Calibri Light" panose="020F0302020204030204" pitchFamily="34" charset="0"/>
            </a:endParaRPr>
          </a:p>
        </p:txBody>
      </p:sp>
      <p:sp>
        <p:nvSpPr>
          <p:cNvPr id="14" name="Rectangle 13"/>
          <p:cNvSpPr/>
          <p:nvPr/>
        </p:nvSpPr>
        <p:spPr>
          <a:xfrm>
            <a:off x="5116483" y="3285530"/>
            <a:ext cx="6096000" cy="923330"/>
          </a:xfrm>
          <a:prstGeom prst="rect">
            <a:avLst/>
          </a:prstGeom>
        </p:spPr>
        <p:txBody>
          <a:bodyPr>
            <a:spAutoFit/>
          </a:bodyPr>
          <a:lstStyle/>
          <a:p>
            <a:pPr marL="285750" indent="-285750">
              <a:buClr>
                <a:schemeClr val="accent1"/>
              </a:buClr>
              <a:buFont typeface="Arial" panose="020B0604020202020204" pitchFamily="34" charset="0"/>
              <a:buChar char="•"/>
            </a:pPr>
            <a:r>
              <a:rPr lang="en-US" dirty="0">
                <a:latin typeface="Calibri Light" panose="020F0302020204030204" pitchFamily="34" charset="0"/>
              </a:rPr>
              <a:t>Documentation Standards manual for all providers that claim using the form CMS 1500</a:t>
            </a:r>
          </a:p>
          <a:p>
            <a:endParaRPr lang="en-US" dirty="0">
              <a:latin typeface="Calibri Light" panose="020F0302020204030204" pitchFamily="34" charset="0"/>
            </a:endParaRPr>
          </a:p>
        </p:txBody>
      </p:sp>
      <p:sp>
        <p:nvSpPr>
          <p:cNvPr id="2" name="Date Placeholder 1">
            <a:extLst>
              <a:ext uri="{FF2B5EF4-FFF2-40B4-BE49-F238E27FC236}">
                <a16:creationId xmlns:a16="http://schemas.microsoft.com/office/drawing/2014/main" id="{C1299AAA-1F73-4CFF-9C6B-439F267A318C}"/>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177766676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7AF6AD1-BBED-4E9C-9BFB-10014C5BF87A}"/>
              </a:ext>
            </a:extLst>
          </p:cNvPr>
          <p:cNvSpPr>
            <a:spLocks noGrp="1"/>
          </p:cNvSpPr>
          <p:nvPr>
            <p:ph type="ftr" sz="quarter" idx="11"/>
          </p:nvPr>
        </p:nvSpPr>
        <p:spPr/>
        <p:txBody>
          <a:bodyPr/>
          <a:lstStyle/>
          <a:p>
            <a:r>
              <a:rPr lang="en-US" dirty="0"/>
              <a:t>MHP FFS - Version 06.24.20</a:t>
            </a:r>
          </a:p>
        </p:txBody>
      </p:sp>
      <p:sp>
        <p:nvSpPr>
          <p:cNvPr id="3" name="Slide Number Placeholder 2">
            <a:extLst>
              <a:ext uri="{FF2B5EF4-FFF2-40B4-BE49-F238E27FC236}">
                <a16:creationId xmlns:a16="http://schemas.microsoft.com/office/drawing/2014/main" id="{5D4CA2FD-D77C-4BB1-97D0-B1A8792FDECB}"/>
              </a:ext>
            </a:extLst>
          </p:cNvPr>
          <p:cNvSpPr>
            <a:spLocks noGrp="1"/>
          </p:cNvSpPr>
          <p:nvPr>
            <p:ph type="sldNum" sz="quarter" idx="12"/>
          </p:nvPr>
        </p:nvSpPr>
        <p:spPr/>
        <p:txBody>
          <a:bodyPr/>
          <a:lstStyle/>
          <a:p>
            <a:fld id="{700861E1-0C85-490F-A709-222B40EEEBBE}" type="slidenum">
              <a:rPr lang="en-US" smtClean="0"/>
              <a:pPr/>
              <a:t>150</a:t>
            </a:fld>
            <a:endParaRPr lang="en-US" dirty="0"/>
          </a:p>
        </p:txBody>
      </p:sp>
      <p:sp>
        <p:nvSpPr>
          <p:cNvPr id="5" name="Rectangle 4">
            <a:extLst>
              <a:ext uri="{FF2B5EF4-FFF2-40B4-BE49-F238E27FC236}">
                <a16:creationId xmlns:a16="http://schemas.microsoft.com/office/drawing/2014/main" id="{B53D1259-73EA-4CD7-8668-DEE380B4073A}"/>
              </a:ext>
            </a:extLst>
          </p:cNvPr>
          <p:cNvSpPr/>
          <p:nvPr/>
        </p:nvSpPr>
        <p:spPr>
          <a:xfrm>
            <a:off x="609600" y="838200"/>
            <a:ext cx="11125200" cy="2862322"/>
          </a:xfrm>
          <a:prstGeom prst="rect">
            <a:avLst/>
          </a:prstGeom>
        </p:spPr>
        <p:txBody>
          <a:bodyPr wrap="square">
            <a:spAutoFit/>
          </a:bodyPr>
          <a:lstStyle/>
          <a:p>
            <a:endParaRPr lang="en-US" b="1" dirty="0"/>
          </a:p>
          <a:p>
            <a:r>
              <a:rPr lang="en-US" b="1" dirty="0"/>
              <a:t>Q35: How do providers access federal grant opportunities?   </a:t>
            </a:r>
          </a:p>
          <a:p>
            <a:r>
              <a:rPr lang="en-US" dirty="0"/>
              <a:t>	1. Providers should stay updated by regularly checking the federal websites for grant opportunities. DHCS 	has a web page that reflects a compilation of websites that may be followed to search for grant funding 	opportunities. These links can provide more information on the following opportunities: provider relief 	fund; Grants.gov; telehealth; small business loans; and SAMHSA grant announcements  </a:t>
            </a:r>
          </a:p>
          <a:p>
            <a:r>
              <a:rPr lang="en-US" dirty="0"/>
              <a:t>	2. The Small Business Administration recently issued two interim final rules to supplement previously 	posted interim final rules on the Paycheck Protection Program (PPP) with additional guidance regarding 	disbursements, as well as guidance on the amount of PPP loans that any single corporate group may 	receive and criteria for non-bank lender participation in the PPP. </a:t>
            </a:r>
          </a:p>
        </p:txBody>
      </p:sp>
      <p:sp>
        <p:nvSpPr>
          <p:cNvPr id="4" name="Date Placeholder 3">
            <a:extLst>
              <a:ext uri="{FF2B5EF4-FFF2-40B4-BE49-F238E27FC236}">
                <a16:creationId xmlns:a16="http://schemas.microsoft.com/office/drawing/2014/main" id="{B415DB9C-CD03-4A52-97C6-7193C5E37A07}"/>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85310174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2A54A54-2EE8-471C-9C94-E40844432F43}"/>
              </a:ext>
            </a:extLst>
          </p:cNvPr>
          <p:cNvSpPr>
            <a:spLocks noGrp="1"/>
          </p:cNvSpPr>
          <p:nvPr>
            <p:ph type="ftr" sz="quarter" idx="11"/>
          </p:nvPr>
        </p:nvSpPr>
        <p:spPr/>
        <p:txBody>
          <a:bodyPr/>
          <a:lstStyle/>
          <a:p>
            <a:r>
              <a:rPr lang="en-US" dirty="0"/>
              <a:t>MHP FFS - Version 06.24.20</a:t>
            </a:r>
          </a:p>
        </p:txBody>
      </p:sp>
      <p:sp>
        <p:nvSpPr>
          <p:cNvPr id="3" name="Slide Number Placeholder 2">
            <a:extLst>
              <a:ext uri="{FF2B5EF4-FFF2-40B4-BE49-F238E27FC236}">
                <a16:creationId xmlns:a16="http://schemas.microsoft.com/office/drawing/2014/main" id="{58943AFD-E9A2-400A-9A2F-932D812990A7}"/>
              </a:ext>
            </a:extLst>
          </p:cNvPr>
          <p:cNvSpPr>
            <a:spLocks noGrp="1"/>
          </p:cNvSpPr>
          <p:nvPr>
            <p:ph type="sldNum" sz="quarter" idx="12"/>
          </p:nvPr>
        </p:nvSpPr>
        <p:spPr/>
        <p:txBody>
          <a:bodyPr/>
          <a:lstStyle/>
          <a:p>
            <a:fld id="{700861E1-0C85-490F-A709-222B40EEEBBE}" type="slidenum">
              <a:rPr lang="en-US" smtClean="0"/>
              <a:pPr/>
              <a:t>151</a:t>
            </a:fld>
            <a:endParaRPr lang="en-US" dirty="0"/>
          </a:p>
        </p:txBody>
      </p:sp>
      <p:sp>
        <p:nvSpPr>
          <p:cNvPr id="4" name="Rectangle 3">
            <a:extLst>
              <a:ext uri="{FF2B5EF4-FFF2-40B4-BE49-F238E27FC236}">
                <a16:creationId xmlns:a16="http://schemas.microsoft.com/office/drawing/2014/main" id="{17944B57-50E9-4C47-B262-55A17EFC225F}"/>
              </a:ext>
            </a:extLst>
          </p:cNvPr>
          <p:cNvSpPr/>
          <p:nvPr/>
        </p:nvSpPr>
        <p:spPr>
          <a:xfrm>
            <a:off x="533400" y="335846"/>
            <a:ext cx="10820400" cy="6186309"/>
          </a:xfrm>
          <a:prstGeom prst="rect">
            <a:avLst/>
          </a:prstGeom>
        </p:spPr>
        <p:txBody>
          <a:bodyPr wrap="square">
            <a:spAutoFit/>
          </a:bodyPr>
          <a:lstStyle/>
          <a:p>
            <a:r>
              <a:rPr lang="en-US" b="1" dirty="0"/>
              <a:t>Q36: Where are up-to-date resources on COVID-19?   </a:t>
            </a:r>
          </a:p>
          <a:p>
            <a:r>
              <a:rPr lang="en-US" dirty="0"/>
              <a:t>	1. California Department of Public Health – COVID-19 Updates CDPH </a:t>
            </a:r>
          </a:p>
          <a:p>
            <a:r>
              <a:rPr lang="en-US" dirty="0"/>
              <a:t>	2. Gathering/Meeting Guidance  </a:t>
            </a:r>
          </a:p>
          <a:p>
            <a:r>
              <a:rPr lang="en-US" dirty="0"/>
              <a:t>	3. CDC COVID-19 webpage  </a:t>
            </a:r>
          </a:p>
          <a:p>
            <a:r>
              <a:rPr lang="en-US" dirty="0"/>
              <a:t>	4. Guidance for the Elderly  </a:t>
            </a:r>
          </a:p>
          <a:p>
            <a:r>
              <a:rPr lang="en-US" dirty="0"/>
              <a:t>	5. Guidance for Employers  </a:t>
            </a:r>
          </a:p>
          <a:p>
            <a:r>
              <a:rPr lang="en-US" dirty="0"/>
              <a:t>	6. What to do if you are sick  </a:t>
            </a:r>
          </a:p>
          <a:p>
            <a:r>
              <a:rPr lang="en-US" dirty="0"/>
              <a:t>	7. Guidance for Workplace/School/Home Document  </a:t>
            </a:r>
          </a:p>
          <a:p>
            <a:r>
              <a:rPr lang="en-US" dirty="0"/>
              <a:t>	8. Steps to Prevent Illness  </a:t>
            </a:r>
          </a:p>
          <a:p>
            <a:r>
              <a:rPr lang="en-US" dirty="0"/>
              <a:t>	9. Guidance for use of Certain Industrial Respirators by Health Care Personnel Medicaid.gov, COVID-19 	resource page  </a:t>
            </a:r>
          </a:p>
          <a:p>
            <a:r>
              <a:rPr lang="en-US" dirty="0"/>
              <a:t>	10. CMS: Emergency Medical Treatment and Labor Act (EMTALA) Requirements and Implications  </a:t>
            </a:r>
          </a:p>
          <a:p>
            <a:r>
              <a:rPr lang="en-US" dirty="0"/>
              <a:t>	11. Governor Newsom’s 3/12/20 Order  12. CDPH: For Individuals with Access and Functional Needs </a:t>
            </a:r>
          </a:p>
          <a:p>
            <a:r>
              <a:rPr lang="en-US" dirty="0"/>
              <a:t> </a:t>
            </a:r>
          </a:p>
          <a:p>
            <a:r>
              <a:rPr lang="en-US" b="1" dirty="0"/>
              <a:t>Q37:  Does DHCS provide an outreach letter to Medi-Cal Beneficiaries regarding COVID-19?   </a:t>
            </a:r>
          </a:p>
          <a:p>
            <a:r>
              <a:rPr lang="en-US" dirty="0"/>
              <a:t>	 Yes, see https://www.dhcs.ca.gov/Documents/Beneficiary-Outreach-Letter.pdf  This is an excellent 	resource to provide to clients during the COVID emergency. </a:t>
            </a:r>
          </a:p>
          <a:p>
            <a:r>
              <a:rPr lang="en-US" dirty="0"/>
              <a:t> </a:t>
            </a:r>
          </a:p>
          <a:p>
            <a:r>
              <a:rPr lang="en-US" b="1" dirty="0"/>
              <a:t>Q38: Are there COVID resources for Spanish speaking individuals?  </a:t>
            </a:r>
          </a:p>
          <a:p>
            <a:r>
              <a:rPr lang="en-US" dirty="0"/>
              <a:t>	Yes. MUA Publishes a COVID19 Resource Guide for the Immigrant Community 	https://bit.ly/MUAGuiaCOVID19 </a:t>
            </a:r>
          </a:p>
          <a:p>
            <a:endParaRPr lang="en-US" dirty="0"/>
          </a:p>
        </p:txBody>
      </p:sp>
      <p:sp>
        <p:nvSpPr>
          <p:cNvPr id="5" name="Date Placeholder 4">
            <a:extLst>
              <a:ext uri="{FF2B5EF4-FFF2-40B4-BE49-F238E27FC236}">
                <a16:creationId xmlns:a16="http://schemas.microsoft.com/office/drawing/2014/main" id="{AB50A316-4639-45AE-93DA-9C0D70B23CCB}"/>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45497641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64D7662-89BD-44ED-8328-B72829C25D31}"/>
              </a:ext>
            </a:extLst>
          </p:cNvPr>
          <p:cNvSpPr>
            <a:spLocks noGrp="1"/>
          </p:cNvSpPr>
          <p:nvPr>
            <p:ph type="ftr" sz="quarter" idx="11"/>
          </p:nvPr>
        </p:nvSpPr>
        <p:spPr/>
        <p:txBody>
          <a:bodyPr/>
          <a:lstStyle/>
          <a:p>
            <a:r>
              <a:rPr lang="en-US" dirty="0"/>
              <a:t>MHP FFS - Version 06.24.20</a:t>
            </a:r>
          </a:p>
        </p:txBody>
      </p:sp>
      <p:sp>
        <p:nvSpPr>
          <p:cNvPr id="3" name="Slide Number Placeholder 2">
            <a:extLst>
              <a:ext uri="{FF2B5EF4-FFF2-40B4-BE49-F238E27FC236}">
                <a16:creationId xmlns:a16="http://schemas.microsoft.com/office/drawing/2014/main" id="{59BDEA31-903F-41D1-ADDB-AC5B2E017614}"/>
              </a:ext>
            </a:extLst>
          </p:cNvPr>
          <p:cNvSpPr>
            <a:spLocks noGrp="1"/>
          </p:cNvSpPr>
          <p:nvPr>
            <p:ph type="sldNum" sz="quarter" idx="12"/>
          </p:nvPr>
        </p:nvSpPr>
        <p:spPr/>
        <p:txBody>
          <a:bodyPr/>
          <a:lstStyle/>
          <a:p>
            <a:fld id="{700861E1-0C85-490F-A709-222B40EEEBBE}" type="slidenum">
              <a:rPr lang="en-US" smtClean="0"/>
              <a:pPr/>
              <a:t>152</a:t>
            </a:fld>
            <a:endParaRPr lang="en-US" dirty="0"/>
          </a:p>
        </p:txBody>
      </p:sp>
      <p:sp>
        <p:nvSpPr>
          <p:cNvPr id="4" name="Rectangle 3">
            <a:extLst>
              <a:ext uri="{FF2B5EF4-FFF2-40B4-BE49-F238E27FC236}">
                <a16:creationId xmlns:a16="http://schemas.microsoft.com/office/drawing/2014/main" id="{7ED9BCFF-CE74-4D67-9141-767014AB6C5F}"/>
              </a:ext>
            </a:extLst>
          </p:cNvPr>
          <p:cNvSpPr/>
          <p:nvPr/>
        </p:nvSpPr>
        <p:spPr>
          <a:xfrm>
            <a:off x="647700" y="228600"/>
            <a:ext cx="10896600" cy="6186309"/>
          </a:xfrm>
          <a:prstGeom prst="rect">
            <a:avLst/>
          </a:prstGeom>
        </p:spPr>
        <p:txBody>
          <a:bodyPr wrap="square">
            <a:spAutoFit/>
          </a:bodyPr>
          <a:lstStyle/>
          <a:p>
            <a:r>
              <a:rPr lang="en-US" b="1" dirty="0"/>
              <a:t>Q39: Are there support resources for staff and providers during the COVID emergency?   </a:t>
            </a:r>
          </a:p>
          <a:p>
            <a:r>
              <a:rPr lang="en-US" dirty="0"/>
              <a:t>	Yes.  See local staff COVID support resources below. </a:t>
            </a:r>
          </a:p>
          <a:p>
            <a:r>
              <a:rPr lang="en-US" dirty="0"/>
              <a:t>		1. In collaboration with Alameda County Psychological Association (ACPA), Crisis Support 		Services of Alameda County (CSS) is rolling out the Staying Strong Against COVID19 Support 		Line for Bay Area Workers in Healthcare Settings.  It's Okay to Vent: 510-420-3222  </a:t>
            </a:r>
          </a:p>
          <a:p>
            <a:r>
              <a:rPr lang="en-US" dirty="0"/>
              <a:t>		 2. The COVID19 Pro Bono Counseling Project is an organization offering free video and phone 		therapy to front-line healthcare workers in the Bay Area during the COVID19 crisis.  See:   		https://sites.google.com/view/cpbc-proj/home and 		https://www.youtube.com/watch?v=5rgI5T1Vxgo&amp;feature=youtu.be </a:t>
            </a:r>
          </a:p>
          <a:p>
            <a:r>
              <a:rPr lang="en-US" dirty="0"/>
              <a:t>  </a:t>
            </a:r>
          </a:p>
          <a:p>
            <a:r>
              <a:rPr lang="en-US" b="1" dirty="0"/>
              <a:t>Q40: How should behavioral health programs reduce transmission of COVID-19?  </a:t>
            </a:r>
          </a:p>
          <a:p>
            <a:r>
              <a:rPr lang="en-US" dirty="0"/>
              <a:t>	The CDC has provided interim infection prevention and control recommendations in health care settings. 	As well, all providers are now required to wear facial coverings inside their programs and sites. </a:t>
            </a:r>
          </a:p>
          <a:p>
            <a:r>
              <a:rPr lang="en-US" dirty="0"/>
              <a:t> </a:t>
            </a:r>
          </a:p>
          <a:p>
            <a:r>
              <a:rPr lang="en-US" b="1" dirty="0"/>
              <a:t>Q41: How should behavioral health providers manage clients presenting with upper respiratory symptoms?  </a:t>
            </a:r>
          </a:p>
          <a:p>
            <a:r>
              <a:rPr lang="en-US" dirty="0"/>
              <a:t>	ACBH strongly encourages use of telehealth or telephone services to minimize infection spread.  	Programs should follow infection prevention and control recommendations in health care settings 	published by the CDC (please see Q35 for more details). </a:t>
            </a:r>
          </a:p>
          <a:p>
            <a:r>
              <a:rPr lang="en-US" dirty="0"/>
              <a:t> </a:t>
            </a:r>
          </a:p>
          <a:p>
            <a:r>
              <a:rPr lang="en-US" b="1" dirty="0"/>
              <a:t>Q42: When should programs refer a patient to medical care?  </a:t>
            </a:r>
          </a:p>
          <a:p>
            <a:r>
              <a:rPr lang="en-US" dirty="0"/>
              <a:t>	See CDC guidelines for health care professionals on when patients with suspected COVID-19 should seek 	medical care. </a:t>
            </a:r>
          </a:p>
        </p:txBody>
      </p:sp>
      <p:sp>
        <p:nvSpPr>
          <p:cNvPr id="5" name="Date Placeholder 4">
            <a:extLst>
              <a:ext uri="{FF2B5EF4-FFF2-40B4-BE49-F238E27FC236}">
                <a16:creationId xmlns:a16="http://schemas.microsoft.com/office/drawing/2014/main" id="{4A2BFAFD-B265-49C3-AD14-B96151251718}"/>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367927797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E02B803-08E5-4009-BFD1-78DFFED64C20}"/>
              </a:ext>
            </a:extLst>
          </p:cNvPr>
          <p:cNvSpPr>
            <a:spLocks noGrp="1"/>
          </p:cNvSpPr>
          <p:nvPr>
            <p:ph type="ftr" sz="quarter" idx="11"/>
          </p:nvPr>
        </p:nvSpPr>
        <p:spPr/>
        <p:txBody>
          <a:bodyPr/>
          <a:lstStyle/>
          <a:p>
            <a:r>
              <a:rPr lang="en-US" dirty="0"/>
              <a:t>MHP FFS - Version 06.24.20</a:t>
            </a:r>
          </a:p>
        </p:txBody>
      </p:sp>
      <p:sp>
        <p:nvSpPr>
          <p:cNvPr id="3" name="Slide Number Placeholder 2">
            <a:extLst>
              <a:ext uri="{FF2B5EF4-FFF2-40B4-BE49-F238E27FC236}">
                <a16:creationId xmlns:a16="http://schemas.microsoft.com/office/drawing/2014/main" id="{E00AB5EE-916D-4D92-A5C3-B76125DF4505}"/>
              </a:ext>
            </a:extLst>
          </p:cNvPr>
          <p:cNvSpPr>
            <a:spLocks noGrp="1"/>
          </p:cNvSpPr>
          <p:nvPr>
            <p:ph type="sldNum" sz="quarter" idx="12"/>
          </p:nvPr>
        </p:nvSpPr>
        <p:spPr/>
        <p:txBody>
          <a:bodyPr/>
          <a:lstStyle/>
          <a:p>
            <a:fld id="{700861E1-0C85-490F-A709-222B40EEEBBE}" type="slidenum">
              <a:rPr lang="en-US" smtClean="0"/>
              <a:pPr/>
              <a:t>153</a:t>
            </a:fld>
            <a:endParaRPr lang="en-US" dirty="0"/>
          </a:p>
        </p:txBody>
      </p:sp>
      <p:sp>
        <p:nvSpPr>
          <p:cNvPr id="4" name="Rectangle 3">
            <a:extLst>
              <a:ext uri="{FF2B5EF4-FFF2-40B4-BE49-F238E27FC236}">
                <a16:creationId xmlns:a16="http://schemas.microsoft.com/office/drawing/2014/main" id="{D602E0A4-38D7-4277-88E0-41257365C509}"/>
              </a:ext>
            </a:extLst>
          </p:cNvPr>
          <p:cNvSpPr/>
          <p:nvPr/>
        </p:nvSpPr>
        <p:spPr>
          <a:xfrm>
            <a:off x="419100" y="685800"/>
            <a:ext cx="11353800" cy="3970318"/>
          </a:xfrm>
          <a:prstGeom prst="rect">
            <a:avLst/>
          </a:prstGeom>
        </p:spPr>
        <p:txBody>
          <a:bodyPr wrap="square">
            <a:spAutoFit/>
          </a:bodyPr>
          <a:lstStyle/>
          <a:p>
            <a:r>
              <a:rPr lang="en-US" dirty="0"/>
              <a:t> </a:t>
            </a:r>
          </a:p>
          <a:p>
            <a:r>
              <a:rPr lang="en-US" b="1" dirty="0"/>
              <a:t> Q44: If a former client is later found to have been diagnosed with COVID-19, what action should be taken?  </a:t>
            </a:r>
          </a:p>
          <a:p>
            <a:r>
              <a:rPr lang="en-US" dirty="0"/>
              <a:t>	1. Staff should inform individuals of possible exposure but must do so in a way that protects and maintains the 	other clients’ confidentiality as required by law. Clients exposed to a person with confirmed COVID-19 should 	refer to CDC guidance on how to address their potential exposure, as recommendations are evolving over 	time. </a:t>
            </a:r>
          </a:p>
          <a:p>
            <a:r>
              <a:rPr lang="en-US" dirty="0"/>
              <a:t>	2. It is the duty of every health care provider, knowing of or in attendance on a case or suspected case of any 	of the diseases to report to the local health officer (17 CCR § 2500 (b)). For COVID-19, immediate reporting by 	phone (17 CCR § 2500 (b)). 3. Inpatient and residential facilities must also report to DHCS, within one (1) 	working day, any events identified in California Code of Regulations Title 9 Chapter 5 Section 10561(b)(1), 	which would include cases of communicable diseases such as COVID- 19. </a:t>
            </a:r>
          </a:p>
          <a:p>
            <a:r>
              <a:rPr lang="en-US" dirty="0"/>
              <a:t> </a:t>
            </a:r>
          </a:p>
          <a:p>
            <a:r>
              <a:rPr lang="en-US" b="1" dirty="0"/>
              <a:t>Q46: What else can behavioral health programs do to prepare for or respond to COVID-19?  </a:t>
            </a:r>
          </a:p>
          <a:p>
            <a:r>
              <a:rPr lang="en-US" dirty="0"/>
              <a:t>	DHCS encourages providers to adhere to the CDC’s and CDPH’s recommendations to prepare for COVID-19. </a:t>
            </a:r>
          </a:p>
        </p:txBody>
      </p:sp>
      <p:sp>
        <p:nvSpPr>
          <p:cNvPr id="5" name="Date Placeholder 4">
            <a:extLst>
              <a:ext uri="{FF2B5EF4-FFF2-40B4-BE49-F238E27FC236}">
                <a16:creationId xmlns:a16="http://schemas.microsoft.com/office/drawing/2014/main" id="{ECF87141-4307-44FB-A1C1-E89C5EB4192E}"/>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25512445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C7972A7-1337-4514-86AB-A89C161BF948}"/>
              </a:ext>
            </a:extLst>
          </p:cNvPr>
          <p:cNvSpPr>
            <a:spLocks noGrp="1"/>
          </p:cNvSpPr>
          <p:nvPr>
            <p:ph type="ftr" sz="quarter" idx="11"/>
          </p:nvPr>
        </p:nvSpPr>
        <p:spPr/>
        <p:txBody>
          <a:bodyPr/>
          <a:lstStyle/>
          <a:p>
            <a:r>
              <a:rPr lang="en-US" dirty="0"/>
              <a:t>MHP FFS - Version 06.24.20</a:t>
            </a:r>
          </a:p>
        </p:txBody>
      </p:sp>
      <p:sp>
        <p:nvSpPr>
          <p:cNvPr id="3" name="Slide Number Placeholder 2">
            <a:extLst>
              <a:ext uri="{FF2B5EF4-FFF2-40B4-BE49-F238E27FC236}">
                <a16:creationId xmlns:a16="http://schemas.microsoft.com/office/drawing/2014/main" id="{791F36F0-5D33-439A-ACBB-5359837B8A47}"/>
              </a:ext>
            </a:extLst>
          </p:cNvPr>
          <p:cNvSpPr>
            <a:spLocks noGrp="1"/>
          </p:cNvSpPr>
          <p:nvPr>
            <p:ph type="sldNum" sz="quarter" idx="12"/>
          </p:nvPr>
        </p:nvSpPr>
        <p:spPr/>
        <p:txBody>
          <a:bodyPr/>
          <a:lstStyle/>
          <a:p>
            <a:fld id="{700861E1-0C85-490F-A709-222B40EEEBBE}" type="slidenum">
              <a:rPr lang="en-US" smtClean="0"/>
              <a:pPr/>
              <a:t>154</a:t>
            </a:fld>
            <a:endParaRPr lang="en-US" dirty="0"/>
          </a:p>
        </p:txBody>
      </p:sp>
      <p:sp>
        <p:nvSpPr>
          <p:cNvPr id="4" name="Rectangle 3">
            <a:extLst>
              <a:ext uri="{FF2B5EF4-FFF2-40B4-BE49-F238E27FC236}">
                <a16:creationId xmlns:a16="http://schemas.microsoft.com/office/drawing/2014/main" id="{29756884-C554-4470-978E-7047D4F61DB6}"/>
              </a:ext>
            </a:extLst>
          </p:cNvPr>
          <p:cNvSpPr/>
          <p:nvPr/>
        </p:nvSpPr>
        <p:spPr>
          <a:xfrm>
            <a:off x="1295400" y="1859340"/>
            <a:ext cx="9753600" cy="2308324"/>
          </a:xfrm>
          <a:prstGeom prst="rect">
            <a:avLst/>
          </a:prstGeom>
        </p:spPr>
        <p:txBody>
          <a:bodyPr wrap="square">
            <a:spAutoFit/>
          </a:bodyPr>
          <a:lstStyle/>
          <a:p>
            <a:r>
              <a:rPr lang="en-US" b="1" dirty="0"/>
              <a:t>Q47: How can behavioral health providers obtain personal protective equipment (PPE)?   </a:t>
            </a:r>
          </a:p>
          <a:p>
            <a:r>
              <a:rPr lang="en-US" dirty="0"/>
              <a:t>	Resources on infection mitigation in behavioral health facilities are as follows:  </a:t>
            </a:r>
          </a:p>
          <a:p>
            <a:r>
              <a:rPr lang="en-US" dirty="0"/>
              <a:t>	1. California Department of Public Health (CDPH) Health Care System Mitigation Playbook 	which provides helpful information to medical facilities on infection control and mitigation, 	and has useful information for BH facilities as well.  </a:t>
            </a:r>
          </a:p>
          <a:p>
            <a:r>
              <a:rPr lang="en-US" dirty="0"/>
              <a:t>	2. ASAM’s, Infection Mitigation in Residential Treatment Facilities which provides helpful 	information on the same, designed for SUD residential treatment.  </a:t>
            </a:r>
          </a:p>
          <a:p>
            <a:r>
              <a:rPr lang="en-US" dirty="0"/>
              <a:t>	3. National Council on Behavioral Health COVID-19 guidance for behavioral health facilities </a:t>
            </a:r>
          </a:p>
        </p:txBody>
      </p:sp>
      <p:sp>
        <p:nvSpPr>
          <p:cNvPr id="5" name="Date Placeholder 4">
            <a:extLst>
              <a:ext uri="{FF2B5EF4-FFF2-40B4-BE49-F238E27FC236}">
                <a16:creationId xmlns:a16="http://schemas.microsoft.com/office/drawing/2014/main" id="{CFCAD7C5-83B9-401A-A08D-420913E1C18F}"/>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223142294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MHP FFS - Version 06.24.20</a:t>
            </a:r>
          </a:p>
        </p:txBody>
      </p:sp>
      <p:sp>
        <p:nvSpPr>
          <p:cNvPr id="4" name="Slide Number Placeholder 3"/>
          <p:cNvSpPr>
            <a:spLocks noGrp="1"/>
          </p:cNvSpPr>
          <p:nvPr>
            <p:ph type="sldNum" sz="quarter" idx="12"/>
          </p:nvPr>
        </p:nvSpPr>
        <p:spPr/>
        <p:txBody>
          <a:bodyPr/>
          <a:lstStyle/>
          <a:p>
            <a:fld id="{700861E1-0C85-490F-A709-222B40EEEBBE}" type="slidenum">
              <a:rPr lang="en-US" smtClean="0"/>
              <a:t>155</a:t>
            </a:fld>
            <a:endParaRPr lang="en-US" dirty="0"/>
          </a:p>
        </p:txBody>
      </p:sp>
      <p:sp>
        <p:nvSpPr>
          <p:cNvPr id="3" name="Content Placeholder 2"/>
          <p:cNvSpPr>
            <a:spLocks noGrp="1"/>
          </p:cNvSpPr>
          <p:nvPr>
            <p:ph idx="4294967295"/>
          </p:nvPr>
        </p:nvSpPr>
        <p:spPr>
          <a:xfrm>
            <a:off x="609600" y="381000"/>
            <a:ext cx="10883900" cy="4651375"/>
          </a:xfrm>
        </p:spPr>
        <p:txBody>
          <a:bodyPr>
            <a:normAutofit/>
          </a:bodyPr>
          <a:lstStyle/>
          <a:p>
            <a:pPr marL="0" indent="0">
              <a:buNone/>
            </a:pPr>
            <a:r>
              <a:rPr lang="en-US" sz="2400" dirty="0">
                <a:latin typeface="+mj-lt"/>
              </a:rPr>
              <a:t>At the start of an individual therapy session, your client looks severely agitated. When you ask the client they report feeling suicidal. You start to assess the client for self-harm they abruptly get up and leave </a:t>
            </a:r>
            <a:r>
              <a:rPr lang="en-US" sz="2400" dirty="0"/>
              <a:t>your office</a:t>
            </a:r>
            <a:r>
              <a:rPr lang="en-US" sz="2400" dirty="0">
                <a:latin typeface="+mj-lt"/>
              </a:rPr>
              <a:t>. You call their phone, but there is no answer. You don’t have any emergency contacts listed on file. You are concerned that client has a high risk for self-harm and contact the police to request a safety check. In total you spent 45 minutes for this service.</a:t>
            </a:r>
            <a:endParaRPr lang="en-US" sz="2400" b="1" i="1" dirty="0">
              <a:latin typeface="+mj-lt"/>
            </a:endParaRPr>
          </a:p>
          <a:p>
            <a:pPr marL="0" indent="0">
              <a:buNone/>
            </a:pPr>
            <a:r>
              <a:rPr lang="en-US" sz="2400" b="1" dirty="0">
                <a:latin typeface="+mj-lt"/>
              </a:rPr>
              <a:t>What should you do?</a:t>
            </a:r>
          </a:p>
          <a:p>
            <a:pPr marL="0" indent="0">
              <a:buNone/>
            </a:pPr>
            <a:r>
              <a:rPr lang="en-US" sz="2400" dirty="0">
                <a:latin typeface="+mj-lt"/>
              </a:rPr>
              <a:t>Bill this session as Individual Therapy.  At your next session, you would develop a safety plan with the client and discuss whether any changes to the treatment plan are necessary.  All of these service activities would be billed as individual therapy.  </a:t>
            </a:r>
          </a:p>
          <a:p>
            <a:pPr marL="0" indent="0">
              <a:buNone/>
            </a:pPr>
            <a:endParaRPr lang="en-US" sz="2400" dirty="0"/>
          </a:p>
        </p:txBody>
      </p:sp>
      <p:pic>
        <p:nvPicPr>
          <p:cNvPr id="2050" name="Picture 2" descr="http://restrail.eu/toolbox/IMG/jpg/helpline_golden_gate_bridge_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63" t="26778" r="-2" b="17900"/>
          <a:stretch/>
        </p:blipFill>
        <p:spPr bwMode="auto">
          <a:xfrm>
            <a:off x="7315200" y="4419600"/>
            <a:ext cx="4403725" cy="1603854"/>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a:extLst>
              <a:ext uri="{FF2B5EF4-FFF2-40B4-BE49-F238E27FC236}">
                <a16:creationId xmlns:a16="http://schemas.microsoft.com/office/drawing/2014/main" id="{D1D1B2E3-4D75-4480-A80F-E938A0B50E31}"/>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347368942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97280" y="834192"/>
            <a:ext cx="10058400" cy="899160"/>
          </a:xfrm>
        </p:spPr>
        <p:txBody>
          <a:bodyPr>
            <a:normAutofit/>
          </a:bodyPr>
          <a:lstStyle/>
          <a:p>
            <a:r>
              <a:rPr lang="en-US" sz="4400" dirty="0"/>
              <a:t>Reminders </a:t>
            </a:r>
          </a:p>
        </p:txBody>
      </p:sp>
      <p:sp>
        <p:nvSpPr>
          <p:cNvPr id="4" name="Footer Placeholder 3"/>
          <p:cNvSpPr>
            <a:spLocks noGrp="1"/>
          </p:cNvSpPr>
          <p:nvPr>
            <p:ph type="ftr" sz="quarter" idx="11"/>
          </p:nvPr>
        </p:nvSpPr>
        <p:spPr/>
        <p:txBody>
          <a:bodyPr/>
          <a:lstStyle/>
          <a:p>
            <a:r>
              <a:rPr lang="en-US" dirty="0"/>
              <a:t>MHP FFS - Version 06.24.20</a:t>
            </a:r>
          </a:p>
        </p:txBody>
      </p:sp>
      <p:sp>
        <p:nvSpPr>
          <p:cNvPr id="5" name="Slide Number Placeholder 4"/>
          <p:cNvSpPr>
            <a:spLocks noGrp="1"/>
          </p:cNvSpPr>
          <p:nvPr>
            <p:ph type="sldNum" sz="quarter" idx="12"/>
          </p:nvPr>
        </p:nvSpPr>
        <p:spPr/>
        <p:txBody>
          <a:bodyPr/>
          <a:lstStyle/>
          <a:p>
            <a:fld id="{700861E1-0C85-490F-A709-222B40EEEBBE}" type="slidenum">
              <a:rPr lang="en-US" smtClean="0"/>
              <a:t>156</a:t>
            </a:fld>
            <a:endParaRPr lang="en-US" dirty="0"/>
          </a:p>
        </p:txBody>
      </p:sp>
      <p:sp>
        <p:nvSpPr>
          <p:cNvPr id="7" name="Content Placeholder 3"/>
          <p:cNvSpPr txBox="1">
            <a:spLocks/>
          </p:cNvSpPr>
          <p:nvPr/>
        </p:nvSpPr>
        <p:spPr>
          <a:xfrm>
            <a:off x="1097280" y="1887785"/>
            <a:ext cx="10058400" cy="4572000"/>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28600" indent="-228600">
              <a:buFont typeface="Arial" panose="020B0604020202020204" pitchFamily="34" charset="0"/>
              <a:buChar char="•"/>
            </a:pPr>
            <a:r>
              <a:rPr lang="en-US" dirty="0">
                <a:solidFill>
                  <a:schemeClr val="tx1"/>
                </a:solidFill>
                <a:latin typeface="+mj-lt"/>
              </a:rPr>
              <a:t>Providers are expected to carry a minimum caseload of three (3) MHP FFS Provider Network clients (some exceptions apply.)</a:t>
            </a:r>
          </a:p>
          <a:p>
            <a:pPr marL="228600" indent="-228600">
              <a:buFont typeface="Arial" panose="020B0604020202020204" pitchFamily="34" charset="0"/>
              <a:buChar char="•"/>
            </a:pPr>
            <a:endParaRPr lang="en-US" dirty="0">
              <a:solidFill>
                <a:schemeClr val="tx1"/>
              </a:solidFill>
              <a:latin typeface="+mj-lt"/>
            </a:endParaRPr>
          </a:p>
          <a:p>
            <a:pPr marL="228600" indent="-228600">
              <a:buFont typeface="Arial" panose="020B0604020202020204" pitchFamily="34" charset="0"/>
              <a:buChar char="•"/>
            </a:pPr>
            <a:r>
              <a:rPr lang="en-US" dirty="0">
                <a:solidFill>
                  <a:schemeClr val="tx1"/>
                </a:solidFill>
                <a:latin typeface="+mj-lt"/>
              </a:rPr>
              <a:t>Because our beneficiaries typically benefit from connection to additional community resources, providers are expected to use the “Brokerage/Linkage” billable service for </a:t>
            </a:r>
            <a:r>
              <a:rPr lang="en-US" u="sng" dirty="0">
                <a:solidFill>
                  <a:schemeClr val="tx1"/>
                </a:solidFill>
                <a:latin typeface="+mj-lt"/>
              </a:rPr>
              <a:t>assisting clients in connecting with community resources </a:t>
            </a:r>
            <a:r>
              <a:rPr lang="en-US" dirty="0">
                <a:solidFill>
                  <a:schemeClr val="tx1"/>
                </a:solidFill>
                <a:latin typeface="+mj-lt"/>
              </a:rPr>
              <a:t>such as primary care physician, housing resources and social services.</a:t>
            </a:r>
          </a:p>
          <a:p>
            <a:pPr marL="228600" indent="-228600">
              <a:buFont typeface="Arial" panose="020B0604020202020204" pitchFamily="34" charset="0"/>
              <a:buChar char="•"/>
            </a:pPr>
            <a:endParaRPr lang="en-US" dirty="0">
              <a:solidFill>
                <a:schemeClr val="tx1"/>
              </a:solidFill>
              <a:latin typeface="+mj-lt"/>
            </a:endParaRPr>
          </a:p>
          <a:p>
            <a:pPr marL="228600" indent="-228600">
              <a:buFont typeface="Arial" panose="020B0604020202020204" pitchFamily="34" charset="0"/>
              <a:buChar char="•"/>
            </a:pPr>
            <a:r>
              <a:rPr lang="en-US" dirty="0">
                <a:solidFill>
                  <a:schemeClr val="tx1"/>
                </a:solidFill>
                <a:latin typeface="+mj-lt"/>
              </a:rPr>
              <a:t>Organizational Providers must comply with the OIG and Other Exclusion List Monitoring, Oversite and Reporting Policy</a:t>
            </a:r>
          </a:p>
        </p:txBody>
      </p:sp>
      <p:sp>
        <p:nvSpPr>
          <p:cNvPr id="2" name="Date Placeholder 1">
            <a:extLst>
              <a:ext uri="{FF2B5EF4-FFF2-40B4-BE49-F238E27FC236}">
                <a16:creationId xmlns:a16="http://schemas.microsoft.com/office/drawing/2014/main" id="{F9F9B8F0-0BFD-4BBC-88B7-FAA8E1A05C3C}"/>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2706326911"/>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76728"/>
            <a:ext cx="10058400" cy="1450757"/>
          </a:xfrm>
        </p:spPr>
        <p:txBody>
          <a:bodyPr>
            <a:normAutofit/>
          </a:bodyPr>
          <a:lstStyle/>
          <a:p>
            <a:r>
              <a:rPr lang="en-US" dirty="0"/>
              <a:t>Who you gonna call….</a:t>
            </a:r>
          </a:p>
        </p:txBody>
      </p:sp>
      <p:sp>
        <p:nvSpPr>
          <p:cNvPr id="5" name="Content Placeholder 4"/>
          <p:cNvSpPr>
            <a:spLocks noGrp="1"/>
          </p:cNvSpPr>
          <p:nvPr>
            <p:ph idx="1"/>
          </p:nvPr>
        </p:nvSpPr>
        <p:spPr/>
        <p:txBody>
          <a:bodyPr>
            <a:noAutofit/>
          </a:bodyPr>
          <a:lstStyle/>
          <a:p>
            <a:pPr marL="349250" indent="-349250">
              <a:buFont typeface="Wingdings" panose="05000000000000000000" pitchFamily="2" charset="2"/>
              <a:buChar char="Ø"/>
            </a:pPr>
            <a:r>
              <a:rPr lang="en-US" sz="2600" b="1" dirty="0">
                <a:latin typeface="+mj-lt"/>
              </a:rPr>
              <a:t>ACCESS</a:t>
            </a:r>
            <a:r>
              <a:rPr lang="en-US" sz="2600" dirty="0">
                <a:latin typeface="+mj-lt"/>
              </a:rPr>
              <a:t> for referral questions, (510) 346-1010 </a:t>
            </a:r>
          </a:p>
          <a:p>
            <a:pPr marL="349250" indent="-349250">
              <a:buFont typeface="Wingdings" panose="05000000000000000000" pitchFamily="2" charset="2"/>
              <a:buChar char="Ø"/>
            </a:pPr>
            <a:r>
              <a:rPr lang="en-US" sz="2600" b="1" dirty="0">
                <a:latin typeface="+mj-lt"/>
              </a:rPr>
              <a:t>Utilization Management Program Daily Coordinator</a:t>
            </a:r>
            <a:r>
              <a:rPr lang="en-US" sz="2600" dirty="0">
                <a:latin typeface="+mj-lt"/>
              </a:rPr>
              <a:t> </a:t>
            </a:r>
            <a:r>
              <a:rPr lang="fr-FR" sz="2600" dirty="0">
                <a:latin typeface="+mj-lt"/>
              </a:rPr>
              <a:t>for RCS &amp; Attestation questions, (510) 567-8141</a:t>
            </a:r>
          </a:p>
          <a:p>
            <a:pPr marL="349250" indent="-349250">
              <a:spcAft>
                <a:spcPts val="0"/>
              </a:spcAft>
              <a:buFont typeface="Wingdings" panose="05000000000000000000" pitchFamily="2" charset="2"/>
              <a:buChar char="Ø"/>
            </a:pPr>
            <a:r>
              <a:rPr lang="en-US" sz="2600" b="1" dirty="0">
                <a:latin typeface="+mj-lt"/>
              </a:rPr>
              <a:t>Provider Relations </a:t>
            </a:r>
            <a:r>
              <a:rPr lang="en-US" sz="2600" dirty="0">
                <a:latin typeface="+mj-lt"/>
              </a:rPr>
              <a:t>for claims processing questions, (800) 878-1313</a:t>
            </a:r>
          </a:p>
          <a:p>
            <a:pPr marL="349250" indent="-349250">
              <a:lnSpc>
                <a:spcPct val="100000"/>
              </a:lnSpc>
              <a:spcAft>
                <a:spcPts val="0"/>
              </a:spcAft>
              <a:buFont typeface="Wingdings" panose="05000000000000000000" pitchFamily="2" charset="2"/>
              <a:buChar char="Ø"/>
            </a:pPr>
            <a:r>
              <a:rPr lang="en-US" sz="2600" b="1" dirty="0">
                <a:latin typeface="+mj-lt"/>
              </a:rPr>
              <a:t>Network Office </a:t>
            </a:r>
            <a:r>
              <a:rPr lang="en-US" sz="2600" dirty="0">
                <a:latin typeface="+mj-lt"/>
              </a:rPr>
              <a:t>for contract questions, (510) 567-8296</a:t>
            </a:r>
          </a:p>
          <a:p>
            <a:pPr marL="349250" indent="-349250">
              <a:lnSpc>
                <a:spcPct val="100000"/>
              </a:lnSpc>
              <a:spcAft>
                <a:spcPts val="0"/>
              </a:spcAft>
              <a:buFont typeface="Wingdings" panose="05000000000000000000" pitchFamily="2" charset="2"/>
              <a:buChar char="Ø"/>
            </a:pPr>
            <a:r>
              <a:rPr lang="en-US" sz="2600" b="1" dirty="0">
                <a:latin typeface="+mj-lt"/>
              </a:rPr>
              <a:t>Quality Assurance </a:t>
            </a:r>
            <a:r>
              <a:rPr lang="en-US" sz="2600" dirty="0">
                <a:latin typeface="+mj-lt"/>
              </a:rPr>
              <a:t>for documentation questions, (510) 567-8105</a:t>
            </a:r>
          </a:p>
          <a:p>
            <a:pPr marL="641858" lvl="1" indent="-349250">
              <a:lnSpc>
                <a:spcPct val="100000"/>
              </a:lnSpc>
              <a:spcBef>
                <a:spcPts val="0"/>
              </a:spcBef>
              <a:spcAft>
                <a:spcPts val="0"/>
              </a:spcAft>
            </a:pPr>
            <a:r>
              <a:rPr lang="en-US" sz="2200" dirty="0">
                <a:latin typeface="+mj-lt"/>
              </a:rPr>
              <a:t>QATA@acgov.org</a:t>
            </a:r>
            <a:endParaRPr lang="en-US" sz="2400" dirty="0">
              <a:latin typeface="+mj-lt"/>
            </a:endParaRPr>
          </a:p>
          <a:p>
            <a:pPr marL="0" indent="0">
              <a:buNone/>
            </a:pPr>
            <a:endParaRPr lang="en-US" sz="3200" dirty="0">
              <a:latin typeface="+mj-lt"/>
            </a:endParaRPr>
          </a:p>
          <a:p>
            <a:pPr marL="0" indent="0">
              <a:buNone/>
            </a:pPr>
            <a:endParaRPr lang="en-US" sz="3200" dirty="0">
              <a:latin typeface="+mj-lt"/>
            </a:endParaRPr>
          </a:p>
          <a:p>
            <a:endParaRPr lang="en-US" sz="2800" dirty="0">
              <a:latin typeface="+mj-lt"/>
            </a:endParaRPr>
          </a:p>
        </p:txBody>
      </p:sp>
      <p:sp>
        <p:nvSpPr>
          <p:cNvPr id="3" name="Footer Placeholder 2"/>
          <p:cNvSpPr>
            <a:spLocks noGrp="1"/>
          </p:cNvSpPr>
          <p:nvPr>
            <p:ph type="ftr" sz="quarter" idx="11"/>
          </p:nvPr>
        </p:nvSpPr>
        <p:spPr/>
        <p:txBody>
          <a:bodyPr/>
          <a:lstStyle/>
          <a:p>
            <a:r>
              <a:rPr lang="en-US" dirty="0"/>
              <a:t>MHP FFS - Version 06.24.20</a:t>
            </a:r>
          </a:p>
        </p:txBody>
      </p:sp>
      <p:sp>
        <p:nvSpPr>
          <p:cNvPr id="6" name="Slide Number Placeholder 5"/>
          <p:cNvSpPr>
            <a:spLocks noGrp="1"/>
          </p:cNvSpPr>
          <p:nvPr>
            <p:ph type="sldNum" sz="quarter" idx="12"/>
          </p:nvPr>
        </p:nvSpPr>
        <p:spPr/>
        <p:txBody>
          <a:bodyPr/>
          <a:lstStyle/>
          <a:p>
            <a:fld id="{700861E1-0C85-490F-A709-222B40EEEBBE}" type="slidenum">
              <a:rPr lang="en-US" smtClean="0"/>
              <a:t>157</a:t>
            </a:fld>
            <a:endParaRPr lang="en-US" dirty="0"/>
          </a:p>
        </p:txBody>
      </p:sp>
      <p:sp>
        <p:nvSpPr>
          <p:cNvPr id="4" name="AutoShape 2" descr="Image result for ghostbusters pic"/>
          <p:cNvSpPr>
            <a:spLocks noChangeAspect="1" noChangeArrowheads="1"/>
          </p:cNvSpPr>
          <p:nvPr/>
        </p:nvSpPr>
        <p:spPr bwMode="auto">
          <a:xfrm>
            <a:off x="155575" y="-144463"/>
            <a:ext cx="982660" cy="9826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40" name="Picture 16" descr="Image result for ghostbusters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104425"/>
            <a:ext cx="2164080" cy="1623060"/>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6">
            <a:extLst>
              <a:ext uri="{FF2B5EF4-FFF2-40B4-BE49-F238E27FC236}">
                <a16:creationId xmlns:a16="http://schemas.microsoft.com/office/drawing/2014/main" id="{1136788C-C205-4F10-9739-92AD9EE0D892}"/>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59741110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MHP FFS - Version 06.24.20</a:t>
            </a:r>
          </a:p>
        </p:txBody>
      </p:sp>
      <p:sp>
        <p:nvSpPr>
          <p:cNvPr id="4" name="Slide Number Placeholder 3"/>
          <p:cNvSpPr>
            <a:spLocks noGrp="1"/>
          </p:cNvSpPr>
          <p:nvPr>
            <p:ph type="sldNum" sz="quarter" idx="12"/>
          </p:nvPr>
        </p:nvSpPr>
        <p:spPr/>
        <p:txBody>
          <a:bodyPr/>
          <a:lstStyle/>
          <a:p>
            <a:fld id="{700861E1-0C85-490F-A709-222B40EEEBBE}" type="slidenum">
              <a:rPr lang="en-US" smtClean="0"/>
              <a:t>158</a:t>
            </a:fld>
            <a:endParaRPr lang="en-US" dirty="0"/>
          </a:p>
        </p:txBody>
      </p:sp>
      <p:sp>
        <p:nvSpPr>
          <p:cNvPr id="6" name="Rectangle 5"/>
          <p:cNvSpPr/>
          <p:nvPr/>
        </p:nvSpPr>
        <p:spPr>
          <a:xfrm>
            <a:off x="762000" y="1836851"/>
            <a:ext cx="9619488" cy="2677656"/>
          </a:xfrm>
          <a:prstGeom prst="rect">
            <a:avLst/>
          </a:prstGeom>
        </p:spPr>
        <p:txBody>
          <a:bodyPr wrap="square">
            <a:spAutoFit/>
          </a:bodyPr>
          <a:lstStyle/>
          <a:p>
            <a:r>
              <a:rPr lang="en-US" sz="2400" dirty="0">
                <a:latin typeface="+mj-lt"/>
              </a:rPr>
              <a:t>To stay up to date with Quality Assurance announcements:  Sign up for QA updates at:</a:t>
            </a:r>
          </a:p>
          <a:p>
            <a:r>
              <a:rPr lang="en-US" sz="2400" u="sng" dirty="0">
                <a:latin typeface="+mj-lt"/>
                <a:hlinkClick r:id="rId2"/>
              </a:rPr>
              <a:t>http://www.acbhcs.org/providers/QA/QA.htm</a:t>
            </a:r>
            <a:r>
              <a:rPr lang="en-US" sz="2400" dirty="0">
                <a:latin typeface="+mj-lt"/>
              </a:rPr>
              <a:t>  </a:t>
            </a:r>
          </a:p>
          <a:p>
            <a:endParaRPr lang="en-US" sz="2400" dirty="0">
              <a:latin typeface="+mj-lt"/>
            </a:endParaRPr>
          </a:p>
          <a:p>
            <a:endParaRPr lang="en-US" sz="2400" dirty="0">
              <a:latin typeface="+mj-lt"/>
            </a:endParaRPr>
          </a:p>
          <a:p>
            <a:r>
              <a:rPr lang="en-US" sz="2400" dirty="0">
                <a:latin typeface="+mj-lt"/>
              </a:rPr>
              <a:t>Scroll down to “stay in touch with QA”, click on “e-subscribe” and enter your email contact information.</a:t>
            </a:r>
          </a:p>
        </p:txBody>
      </p:sp>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8185" y="5129141"/>
            <a:ext cx="8278285" cy="685529"/>
          </a:xfrm>
          <a:prstGeom prst="rect">
            <a:avLst/>
          </a:prstGeom>
          <a:ln>
            <a:solidFill>
              <a:schemeClr val="tx1"/>
            </a:solidFill>
          </a:ln>
        </p:spPr>
      </p:pic>
      <p:pic>
        <p:nvPicPr>
          <p:cNvPr id="7" name="Picture 6" descr="ACBH_full"/>
          <p:cNvPicPr/>
          <p:nvPr/>
        </p:nvPicPr>
        <p:blipFill>
          <a:blip r:embed="rId4">
            <a:extLst>
              <a:ext uri="{28A0092B-C50C-407E-A947-70E740481C1C}">
                <a14:useLocalDpi xmlns:a14="http://schemas.microsoft.com/office/drawing/2010/main" val="0"/>
              </a:ext>
            </a:extLst>
          </a:blip>
          <a:srcRect/>
          <a:stretch>
            <a:fillRect/>
          </a:stretch>
        </p:blipFill>
        <p:spPr bwMode="auto">
          <a:xfrm>
            <a:off x="4724400" y="533400"/>
            <a:ext cx="2286000" cy="762000"/>
          </a:xfrm>
          <a:prstGeom prst="rect">
            <a:avLst/>
          </a:prstGeom>
          <a:noFill/>
          <a:ln>
            <a:noFill/>
          </a:ln>
        </p:spPr>
      </p:pic>
      <p:sp>
        <p:nvSpPr>
          <p:cNvPr id="2" name="Date Placeholder 1">
            <a:extLst>
              <a:ext uri="{FF2B5EF4-FFF2-40B4-BE49-F238E27FC236}">
                <a16:creationId xmlns:a16="http://schemas.microsoft.com/office/drawing/2014/main" id="{BA779572-134D-4748-A21E-A7FB81B8C161}"/>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188017307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algn="ctr"/>
            <a:r>
              <a:rPr lang="en-US" dirty="0"/>
              <a:t>Thank you for coming!</a:t>
            </a:r>
          </a:p>
        </p:txBody>
      </p:sp>
      <p:sp>
        <p:nvSpPr>
          <p:cNvPr id="5" name="Footer Placeholder 4"/>
          <p:cNvSpPr>
            <a:spLocks noGrp="1"/>
          </p:cNvSpPr>
          <p:nvPr>
            <p:ph type="ftr" sz="quarter" idx="11"/>
          </p:nvPr>
        </p:nvSpPr>
        <p:spPr/>
        <p:txBody>
          <a:bodyPr/>
          <a:lstStyle/>
          <a:p>
            <a:r>
              <a:rPr lang="en-US" dirty="0"/>
              <a:t>MHP FFS - Version 06.24.20</a:t>
            </a:r>
          </a:p>
        </p:txBody>
      </p:sp>
      <p:sp>
        <p:nvSpPr>
          <p:cNvPr id="6" name="Slide Number Placeholder 5"/>
          <p:cNvSpPr>
            <a:spLocks noGrp="1"/>
          </p:cNvSpPr>
          <p:nvPr>
            <p:ph type="sldNum" sz="quarter" idx="12"/>
          </p:nvPr>
        </p:nvSpPr>
        <p:spPr/>
        <p:txBody>
          <a:bodyPr/>
          <a:lstStyle/>
          <a:p>
            <a:fld id="{700861E1-0C85-490F-A709-222B40EEEBBE}" type="slidenum">
              <a:rPr lang="en-US" smtClean="0"/>
              <a:t>159</a:t>
            </a:fld>
            <a:endParaRPr lang="en-US" dirty="0"/>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8105" y="381000"/>
            <a:ext cx="4476750" cy="2790825"/>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38730875-7148-4183-AEFB-62D31CC0F27D}"/>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4279617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097280" y="285803"/>
            <a:ext cx="10058400" cy="1450757"/>
          </a:xfrm>
        </p:spPr>
        <p:txBody>
          <a:bodyPr>
            <a:normAutofit/>
          </a:bodyPr>
          <a:lstStyle/>
          <a:p>
            <a:r>
              <a:rPr lang="en-US" dirty="0"/>
              <a:t>Insurance Eligibility Verification </a:t>
            </a:r>
          </a:p>
        </p:txBody>
      </p:sp>
      <p:sp>
        <p:nvSpPr>
          <p:cNvPr id="2" name="Content Placeholder 1"/>
          <p:cNvSpPr>
            <a:spLocks noGrp="1"/>
          </p:cNvSpPr>
          <p:nvPr>
            <p:ph idx="1"/>
          </p:nvPr>
        </p:nvSpPr>
        <p:spPr>
          <a:xfrm>
            <a:off x="1097280" y="1812637"/>
            <a:ext cx="10058400" cy="4023360"/>
          </a:xfrm>
        </p:spPr>
        <p:txBody>
          <a:bodyPr>
            <a:noAutofit/>
          </a:bodyPr>
          <a:lstStyle/>
          <a:p>
            <a:pPr marL="0" indent="0">
              <a:lnSpc>
                <a:spcPct val="100000"/>
              </a:lnSpc>
              <a:spcBef>
                <a:spcPts val="0"/>
              </a:spcBef>
              <a:spcAft>
                <a:spcPts val="0"/>
              </a:spcAft>
              <a:buNone/>
            </a:pPr>
            <a:r>
              <a:rPr lang="en-US" sz="1750" dirty="0">
                <a:solidFill>
                  <a:schemeClr val="tx1"/>
                </a:solidFill>
              </a:rPr>
              <a:t>Payment of claims is dependent on continued insurance eligibility, medical necessity, and timeliness of claim submission.</a:t>
            </a:r>
          </a:p>
          <a:p>
            <a:pPr marL="0" indent="0">
              <a:lnSpc>
                <a:spcPct val="100000"/>
              </a:lnSpc>
              <a:spcBef>
                <a:spcPts val="0"/>
              </a:spcBef>
              <a:spcAft>
                <a:spcPts val="0"/>
              </a:spcAft>
              <a:buNone/>
            </a:pPr>
            <a:endParaRPr lang="en-US" sz="1750" dirty="0">
              <a:solidFill>
                <a:schemeClr val="tx1"/>
              </a:solidFill>
            </a:endParaRPr>
          </a:p>
          <a:p>
            <a:pPr marL="0" indent="0">
              <a:lnSpc>
                <a:spcPct val="100000"/>
              </a:lnSpc>
              <a:spcBef>
                <a:spcPts val="0"/>
              </a:spcBef>
              <a:spcAft>
                <a:spcPts val="0"/>
              </a:spcAft>
              <a:buNone/>
            </a:pPr>
            <a:r>
              <a:rPr lang="en-US" sz="1750" dirty="0">
                <a:solidFill>
                  <a:schemeClr val="tx1"/>
                </a:solidFill>
              </a:rPr>
              <a:t>It is the provider’s responsibility to check insurance eligibility monthly and understand medical necessity criteria for SMHS. Remember to verify eligibility prior to initially providing services and then on the first of each calendar month.</a:t>
            </a:r>
          </a:p>
          <a:p>
            <a:pPr marL="0" indent="0">
              <a:lnSpc>
                <a:spcPct val="100000"/>
              </a:lnSpc>
              <a:spcBef>
                <a:spcPts val="0"/>
              </a:spcBef>
              <a:spcAft>
                <a:spcPts val="0"/>
              </a:spcAft>
              <a:buNone/>
            </a:pPr>
            <a:endParaRPr lang="en-US" sz="1750" dirty="0">
              <a:solidFill>
                <a:schemeClr val="tx1"/>
              </a:solidFill>
            </a:endParaRPr>
          </a:p>
          <a:p>
            <a:pPr marL="0" indent="0">
              <a:lnSpc>
                <a:spcPct val="100000"/>
              </a:lnSpc>
              <a:spcBef>
                <a:spcPts val="0"/>
              </a:spcBef>
              <a:spcAft>
                <a:spcPts val="0"/>
              </a:spcAft>
              <a:buNone/>
            </a:pPr>
            <a:r>
              <a:rPr lang="en-US" sz="1750" dirty="0">
                <a:solidFill>
                  <a:schemeClr val="tx1"/>
                </a:solidFill>
              </a:rPr>
              <a:t>If Medi-Cal has been discontinued, alert the beneficiary to follow-up with the Medi-Cal Office so that hopefully their benefit will be reinstated (usually retroactively if alerted same/next month from discontinuation).</a:t>
            </a:r>
          </a:p>
          <a:p>
            <a:pPr marL="0" indent="0">
              <a:lnSpc>
                <a:spcPct val="100000"/>
              </a:lnSpc>
              <a:spcBef>
                <a:spcPts val="0"/>
              </a:spcBef>
              <a:spcAft>
                <a:spcPts val="0"/>
              </a:spcAft>
              <a:buNone/>
            </a:pPr>
            <a:r>
              <a:rPr lang="en-US" sz="1750" dirty="0">
                <a:solidFill>
                  <a:schemeClr val="tx1"/>
                </a:solidFill>
              </a:rPr>
              <a:t/>
            </a:r>
            <a:br>
              <a:rPr lang="en-US" sz="1750" dirty="0">
                <a:solidFill>
                  <a:schemeClr val="tx1"/>
                </a:solidFill>
              </a:rPr>
            </a:br>
            <a:r>
              <a:rPr lang="en-US" sz="1750" dirty="0">
                <a:solidFill>
                  <a:schemeClr val="tx1"/>
                </a:solidFill>
              </a:rPr>
              <a:t>It is strongly recommended for the provider to know each of their beneficiary’s Medi-Cal Managed Care Plan (MCP) to help ensure continuity of care as a beneficiary's condition improves from moderate-to-severe to mild-to-moderate.</a:t>
            </a:r>
          </a:p>
          <a:p>
            <a:pPr marL="0" indent="0">
              <a:lnSpc>
                <a:spcPct val="100000"/>
              </a:lnSpc>
              <a:spcBef>
                <a:spcPts val="0"/>
              </a:spcBef>
              <a:spcAft>
                <a:spcPts val="0"/>
              </a:spcAft>
              <a:buNone/>
            </a:pPr>
            <a:endParaRPr lang="en-US" sz="1750" dirty="0"/>
          </a:p>
          <a:p>
            <a:pPr marL="0" indent="0">
              <a:lnSpc>
                <a:spcPct val="100000"/>
              </a:lnSpc>
              <a:spcBef>
                <a:spcPts val="0"/>
              </a:spcBef>
              <a:spcAft>
                <a:spcPts val="0"/>
              </a:spcAft>
              <a:buNone/>
            </a:pPr>
            <a:r>
              <a:rPr lang="en-US" sz="1750" i="1" dirty="0">
                <a:solidFill>
                  <a:schemeClr val="tx1"/>
                </a:solidFill>
              </a:rPr>
              <a:t>See MHP FFS Documentation Standards Manual for more information.</a:t>
            </a:r>
          </a:p>
        </p:txBody>
      </p:sp>
      <p:sp>
        <p:nvSpPr>
          <p:cNvPr id="4" name="Footer Placeholder 3"/>
          <p:cNvSpPr>
            <a:spLocks noGrp="1"/>
          </p:cNvSpPr>
          <p:nvPr>
            <p:ph type="ftr" sz="quarter" idx="11"/>
          </p:nvPr>
        </p:nvSpPr>
        <p:spPr/>
        <p:txBody>
          <a:bodyPr/>
          <a:lstStyle/>
          <a:p>
            <a:r>
              <a:rPr lang="en-US" dirty="0"/>
              <a:t>MHP FFS - Version 06.24.20</a:t>
            </a:r>
          </a:p>
        </p:txBody>
      </p:sp>
      <p:sp>
        <p:nvSpPr>
          <p:cNvPr id="5" name="Slide Number Placeholder 4"/>
          <p:cNvSpPr>
            <a:spLocks noGrp="1"/>
          </p:cNvSpPr>
          <p:nvPr>
            <p:ph type="sldNum" sz="quarter" idx="12"/>
          </p:nvPr>
        </p:nvSpPr>
        <p:spPr/>
        <p:txBody>
          <a:bodyPr/>
          <a:lstStyle/>
          <a:p>
            <a:fld id="{700861E1-0C85-490F-A709-222B40EEEBBE}" type="slidenum">
              <a:rPr lang="en-US" smtClean="0"/>
              <a:t>16</a:t>
            </a:fld>
            <a:endParaRPr lang="en-US" dirty="0"/>
          </a:p>
        </p:txBody>
      </p:sp>
      <p:sp>
        <p:nvSpPr>
          <p:cNvPr id="3" name="Date Placeholder 2">
            <a:extLst>
              <a:ext uri="{FF2B5EF4-FFF2-40B4-BE49-F238E27FC236}">
                <a16:creationId xmlns:a16="http://schemas.microsoft.com/office/drawing/2014/main" id="{3AC2AB8A-5788-4208-A657-A754821A9C3F}"/>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2695760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097280" y="285803"/>
            <a:ext cx="10058400" cy="1450757"/>
          </a:xfrm>
        </p:spPr>
        <p:txBody>
          <a:bodyPr>
            <a:normAutofit/>
          </a:bodyPr>
          <a:lstStyle/>
          <a:p>
            <a:r>
              <a:rPr lang="en-US" dirty="0"/>
              <a:t>Insurance Eligibility Verification—cont. </a:t>
            </a:r>
          </a:p>
        </p:txBody>
      </p:sp>
      <p:sp>
        <p:nvSpPr>
          <p:cNvPr id="2" name="Content Placeholder 1"/>
          <p:cNvSpPr>
            <a:spLocks noGrp="1"/>
          </p:cNvSpPr>
          <p:nvPr>
            <p:ph idx="1"/>
          </p:nvPr>
        </p:nvSpPr>
        <p:spPr>
          <a:xfrm>
            <a:off x="1097280" y="1812637"/>
            <a:ext cx="10058400" cy="4023360"/>
          </a:xfrm>
        </p:spPr>
        <p:txBody>
          <a:bodyPr>
            <a:noAutofit/>
          </a:bodyPr>
          <a:lstStyle/>
          <a:p>
            <a:pPr marL="0" indent="0">
              <a:lnSpc>
                <a:spcPct val="100000"/>
              </a:lnSpc>
              <a:spcBef>
                <a:spcPts val="0"/>
              </a:spcBef>
              <a:spcAft>
                <a:spcPts val="0"/>
              </a:spcAft>
              <a:buNone/>
            </a:pPr>
            <a:r>
              <a:rPr lang="en-US" sz="3200" dirty="0"/>
              <a:t>In the event the provider and client are needing additional assistance, the provider can contact ACBH Help Desk (888-346-0605) which has HIT staff available to assist with the renewal or application process. </a:t>
            </a:r>
          </a:p>
          <a:p>
            <a:pPr marL="0" indent="0">
              <a:lnSpc>
                <a:spcPct val="100000"/>
              </a:lnSpc>
              <a:spcBef>
                <a:spcPts val="0"/>
              </a:spcBef>
              <a:spcAft>
                <a:spcPts val="0"/>
              </a:spcAft>
              <a:buNone/>
            </a:pPr>
            <a:r>
              <a:rPr lang="en-US" sz="3200" dirty="0"/>
              <a:t>The client will need to sign the MC382 form which assigns ACBH as their authorized representative in order for HIT staff to submit an application on their behalf.  </a:t>
            </a:r>
          </a:p>
          <a:p>
            <a:pPr marL="0" indent="0">
              <a:lnSpc>
                <a:spcPct val="100000"/>
              </a:lnSpc>
              <a:spcBef>
                <a:spcPts val="0"/>
              </a:spcBef>
              <a:spcAft>
                <a:spcPts val="0"/>
              </a:spcAft>
              <a:buNone/>
            </a:pPr>
            <a:endParaRPr lang="en-US" sz="1750" dirty="0">
              <a:solidFill>
                <a:schemeClr val="tx1"/>
              </a:solidFill>
            </a:endParaRPr>
          </a:p>
        </p:txBody>
      </p:sp>
      <p:sp>
        <p:nvSpPr>
          <p:cNvPr id="4" name="Footer Placeholder 3"/>
          <p:cNvSpPr>
            <a:spLocks noGrp="1"/>
          </p:cNvSpPr>
          <p:nvPr>
            <p:ph type="ftr" sz="quarter" idx="11"/>
          </p:nvPr>
        </p:nvSpPr>
        <p:spPr/>
        <p:txBody>
          <a:bodyPr/>
          <a:lstStyle/>
          <a:p>
            <a:r>
              <a:rPr lang="en-US" dirty="0"/>
              <a:t>MHP FFS - Version 06.24.20</a:t>
            </a:r>
          </a:p>
        </p:txBody>
      </p:sp>
      <p:sp>
        <p:nvSpPr>
          <p:cNvPr id="5" name="Slide Number Placeholder 4"/>
          <p:cNvSpPr>
            <a:spLocks noGrp="1"/>
          </p:cNvSpPr>
          <p:nvPr>
            <p:ph type="sldNum" sz="quarter" idx="12"/>
          </p:nvPr>
        </p:nvSpPr>
        <p:spPr/>
        <p:txBody>
          <a:bodyPr/>
          <a:lstStyle/>
          <a:p>
            <a:fld id="{700861E1-0C85-490F-A709-222B40EEEBBE}" type="slidenum">
              <a:rPr lang="en-US" smtClean="0"/>
              <a:t>17</a:t>
            </a:fld>
            <a:endParaRPr lang="en-US" dirty="0"/>
          </a:p>
        </p:txBody>
      </p:sp>
      <p:sp>
        <p:nvSpPr>
          <p:cNvPr id="3" name="Date Placeholder 2">
            <a:extLst>
              <a:ext uri="{FF2B5EF4-FFF2-40B4-BE49-F238E27FC236}">
                <a16:creationId xmlns:a16="http://schemas.microsoft.com/office/drawing/2014/main" id="{8C3BD364-5C05-4B80-B4CD-0A6C6D614FFD}"/>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19889518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097280" y="285803"/>
            <a:ext cx="10058400" cy="1450757"/>
          </a:xfrm>
        </p:spPr>
        <p:txBody>
          <a:bodyPr>
            <a:normAutofit/>
          </a:bodyPr>
          <a:lstStyle/>
          <a:p>
            <a:r>
              <a:rPr lang="en-US" dirty="0"/>
              <a:t>Insurance Eligibility Verification </a:t>
            </a:r>
          </a:p>
        </p:txBody>
      </p:sp>
      <p:sp>
        <p:nvSpPr>
          <p:cNvPr id="2" name="Content Placeholder 1"/>
          <p:cNvSpPr>
            <a:spLocks noGrp="1"/>
          </p:cNvSpPr>
          <p:nvPr>
            <p:ph idx="1"/>
          </p:nvPr>
        </p:nvSpPr>
        <p:spPr>
          <a:xfrm>
            <a:off x="1219200" y="1812637"/>
            <a:ext cx="6477000" cy="4023360"/>
          </a:xfrm>
        </p:spPr>
        <p:txBody>
          <a:bodyPr>
            <a:noAutofit/>
          </a:bodyPr>
          <a:lstStyle/>
          <a:p>
            <a:pPr>
              <a:lnSpc>
                <a:spcPct val="100000"/>
              </a:lnSpc>
              <a:spcBef>
                <a:spcPts val="0"/>
              </a:spcBef>
              <a:spcAft>
                <a:spcPts val="0"/>
              </a:spcAft>
              <a:buFont typeface="Wingdings" panose="05000000000000000000" pitchFamily="2" charset="2"/>
              <a:buChar char="Ø"/>
            </a:pPr>
            <a:r>
              <a:rPr lang="en-US" dirty="0">
                <a:solidFill>
                  <a:schemeClr val="tx1"/>
                </a:solidFill>
              </a:rPr>
              <a:t>DHCS provides several options to verify Medi-Cal eligibility</a:t>
            </a:r>
          </a:p>
          <a:p>
            <a:pPr>
              <a:lnSpc>
                <a:spcPct val="100000"/>
              </a:lnSpc>
              <a:spcBef>
                <a:spcPts val="0"/>
              </a:spcBef>
              <a:spcAft>
                <a:spcPts val="0"/>
              </a:spcAft>
              <a:buFont typeface="Wingdings" panose="05000000000000000000" pitchFamily="2" charset="2"/>
              <a:buChar char="Ø"/>
            </a:pPr>
            <a:endParaRPr lang="en-US" dirty="0"/>
          </a:p>
          <a:p>
            <a:pPr>
              <a:lnSpc>
                <a:spcPct val="100000"/>
              </a:lnSpc>
              <a:spcBef>
                <a:spcPts val="0"/>
              </a:spcBef>
              <a:spcAft>
                <a:spcPts val="0"/>
              </a:spcAft>
              <a:buFont typeface="Wingdings" panose="05000000000000000000" pitchFamily="2" charset="2"/>
              <a:buChar char="Ø"/>
            </a:pPr>
            <a:r>
              <a:rPr lang="en-US" dirty="0">
                <a:solidFill>
                  <a:schemeClr val="tx1"/>
                </a:solidFill>
              </a:rPr>
              <a:t>Automatic Eligibility Verification System (AEVS):</a:t>
            </a:r>
          </a:p>
          <a:p>
            <a:pPr lvl="1">
              <a:lnSpc>
                <a:spcPct val="100000"/>
              </a:lnSpc>
              <a:spcBef>
                <a:spcPts val="0"/>
              </a:spcBef>
              <a:spcAft>
                <a:spcPts val="0"/>
              </a:spcAft>
              <a:buFont typeface="Wingdings" panose="05000000000000000000" pitchFamily="2" charset="2"/>
              <a:buChar char="Ø"/>
            </a:pPr>
            <a:r>
              <a:rPr lang="en-US" dirty="0">
                <a:solidFill>
                  <a:schemeClr val="tx1"/>
                </a:solidFill>
                <a:hlinkClick r:id="rId3"/>
              </a:rPr>
              <a:t>https://files.medi-cal.ca.gov/pubsdoco/AEVS_home.asp</a:t>
            </a:r>
            <a:endParaRPr lang="en-US" dirty="0">
              <a:solidFill>
                <a:schemeClr val="tx1"/>
              </a:solidFill>
            </a:endParaRPr>
          </a:p>
          <a:p>
            <a:pPr lvl="1">
              <a:lnSpc>
                <a:spcPct val="100000"/>
              </a:lnSpc>
              <a:spcBef>
                <a:spcPts val="0"/>
              </a:spcBef>
              <a:spcAft>
                <a:spcPts val="0"/>
              </a:spcAft>
              <a:buFont typeface="Wingdings" panose="05000000000000000000" pitchFamily="2" charset="2"/>
              <a:buChar char="Ø"/>
            </a:pPr>
            <a:r>
              <a:rPr lang="en-US" dirty="0">
                <a:solidFill>
                  <a:schemeClr val="tx1"/>
                </a:solidFill>
              </a:rPr>
              <a:t>Or call 1-800-427-1295 and enter your PIN</a:t>
            </a:r>
          </a:p>
          <a:p>
            <a:pPr>
              <a:lnSpc>
                <a:spcPct val="100000"/>
              </a:lnSpc>
              <a:spcBef>
                <a:spcPts val="0"/>
              </a:spcBef>
              <a:spcAft>
                <a:spcPts val="0"/>
              </a:spcAft>
              <a:buFont typeface="Wingdings" panose="05000000000000000000" pitchFamily="2" charset="2"/>
              <a:buChar char="Ø"/>
            </a:pPr>
            <a:endParaRPr lang="en-US" dirty="0">
              <a:solidFill>
                <a:schemeClr val="tx1"/>
              </a:solidFill>
            </a:endParaRPr>
          </a:p>
          <a:p>
            <a:pPr>
              <a:lnSpc>
                <a:spcPct val="100000"/>
              </a:lnSpc>
              <a:spcBef>
                <a:spcPts val="0"/>
              </a:spcBef>
              <a:spcAft>
                <a:spcPts val="0"/>
              </a:spcAft>
              <a:buFont typeface="Wingdings" panose="05000000000000000000" pitchFamily="2" charset="2"/>
              <a:buChar char="Ø"/>
            </a:pPr>
            <a:r>
              <a:rPr lang="en-US" dirty="0">
                <a:solidFill>
                  <a:schemeClr val="tx1"/>
                </a:solidFill>
              </a:rPr>
              <a:t>Or using the online DHCS system:</a:t>
            </a:r>
          </a:p>
          <a:p>
            <a:pPr lvl="1">
              <a:lnSpc>
                <a:spcPct val="100000"/>
              </a:lnSpc>
              <a:spcBef>
                <a:spcPts val="0"/>
              </a:spcBef>
              <a:spcAft>
                <a:spcPts val="0"/>
              </a:spcAft>
              <a:buFont typeface="Wingdings" panose="05000000000000000000" pitchFamily="2" charset="2"/>
              <a:buChar char="Ø"/>
            </a:pPr>
            <a:r>
              <a:rPr lang="en-US" dirty="0">
                <a:solidFill>
                  <a:schemeClr val="tx1"/>
                </a:solidFill>
                <a:hlinkClick r:id="rId4"/>
              </a:rPr>
              <a:t>https://www.medi-cal.ca.gov/eligibility/login.asp</a:t>
            </a:r>
            <a:endParaRPr lang="en-US" dirty="0">
              <a:solidFill>
                <a:schemeClr val="tx1"/>
              </a:solidFill>
            </a:endParaRPr>
          </a:p>
          <a:p>
            <a:pPr>
              <a:lnSpc>
                <a:spcPct val="100000"/>
              </a:lnSpc>
              <a:spcBef>
                <a:spcPts val="0"/>
              </a:spcBef>
              <a:spcAft>
                <a:spcPts val="0"/>
              </a:spcAft>
              <a:buFont typeface="Wingdings" panose="05000000000000000000" pitchFamily="2" charset="2"/>
              <a:buChar char="Ø"/>
            </a:pPr>
            <a:endParaRPr lang="en-US" i="1" dirty="0">
              <a:solidFill>
                <a:schemeClr val="tx1"/>
              </a:solidFill>
            </a:endParaRPr>
          </a:p>
          <a:p>
            <a:pPr>
              <a:lnSpc>
                <a:spcPct val="100000"/>
              </a:lnSpc>
              <a:spcBef>
                <a:spcPts val="0"/>
              </a:spcBef>
              <a:spcAft>
                <a:spcPts val="0"/>
              </a:spcAft>
              <a:buFont typeface="Wingdings" panose="05000000000000000000" pitchFamily="2" charset="2"/>
              <a:buChar char="Ø"/>
            </a:pPr>
            <a:r>
              <a:rPr lang="en-US" dirty="0">
                <a:solidFill>
                  <a:schemeClr val="tx1"/>
                </a:solidFill>
              </a:rPr>
              <a:t>Use the AEVS system provider number that you were assigned.  Contact your QA Technical Assistance contact if you need help.</a:t>
            </a:r>
          </a:p>
        </p:txBody>
      </p:sp>
      <p:sp>
        <p:nvSpPr>
          <p:cNvPr id="4" name="Footer Placeholder 3"/>
          <p:cNvSpPr>
            <a:spLocks noGrp="1"/>
          </p:cNvSpPr>
          <p:nvPr>
            <p:ph type="ftr" sz="quarter" idx="11"/>
          </p:nvPr>
        </p:nvSpPr>
        <p:spPr/>
        <p:txBody>
          <a:bodyPr/>
          <a:lstStyle/>
          <a:p>
            <a:r>
              <a:rPr lang="en-US" dirty="0"/>
              <a:t>MHP FFS - Version 06.24.20</a:t>
            </a:r>
          </a:p>
        </p:txBody>
      </p:sp>
      <p:sp>
        <p:nvSpPr>
          <p:cNvPr id="5" name="Slide Number Placeholder 4"/>
          <p:cNvSpPr>
            <a:spLocks noGrp="1"/>
          </p:cNvSpPr>
          <p:nvPr>
            <p:ph type="sldNum" sz="quarter" idx="12"/>
          </p:nvPr>
        </p:nvSpPr>
        <p:spPr/>
        <p:txBody>
          <a:bodyPr/>
          <a:lstStyle/>
          <a:p>
            <a:fld id="{700861E1-0C85-490F-A709-222B40EEEBBE}" type="slidenum">
              <a:rPr lang="en-US" smtClean="0"/>
              <a:t>18</a:t>
            </a:fld>
            <a:endParaRPr lang="en-US" dirty="0"/>
          </a:p>
        </p:txBody>
      </p:sp>
      <p:pic>
        <p:nvPicPr>
          <p:cNvPr id="3" name="Picture 2"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51533" y="1812637"/>
            <a:ext cx="3124200" cy="4274172"/>
          </a:xfrm>
          <a:prstGeom prst="rect">
            <a:avLst/>
          </a:prstGeom>
          <a:ln>
            <a:solidFill>
              <a:schemeClr val="tx1"/>
            </a:solidFill>
          </a:ln>
        </p:spPr>
      </p:pic>
      <p:pic>
        <p:nvPicPr>
          <p:cNvPr id="3074" name="Picture 2" descr="Welcome to the Department of Health Care Servic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5495972"/>
            <a:ext cx="5048250" cy="733426"/>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5">
            <a:extLst>
              <a:ext uri="{FF2B5EF4-FFF2-40B4-BE49-F238E27FC236}">
                <a16:creationId xmlns:a16="http://schemas.microsoft.com/office/drawing/2014/main" id="{8F5344A6-0638-40E6-8E1F-3FCDA5E1E6BC}"/>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1536609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76728"/>
            <a:ext cx="10058400" cy="1450757"/>
          </a:xfrm>
        </p:spPr>
        <p:txBody>
          <a:bodyPr>
            <a:normAutofit/>
          </a:bodyPr>
          <a:lstStyle/>
          <a:p>
            <a:r>
              <a:rPr lang="en-US" dirty="0"/>
              <a:t>MHP FFS Overview – </a:t>
            </a:r>
            <a:br>
              <a:rPr lang="en-US" dirty="0"/>
            </a:br>
            <a:r>
              <a:rPr lang="en-US" dirty="0"/>
              <a:t>For outpatient services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30236181"/>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r>
              <a:rPr lang="en-US" dirty="0"/>
              <a:t>MHP FFS - Version 06.24.20</a:t>
            </a:r>
          </a:p>
        </p:txBody>
      </p:sp>
      <p:sp>
        <p:nvSpPr>
          <p:cNvPr id="5" name="Slide Number Placeholder 4"/>
          <p:cNvSpPr>
            <a:spLocks noGrp="1"/>
          </p:cNvSpPr>
          <p:nvPr>
            <p:ph type="sldNum" sz="quarter" idx="12"/>
          </p:nvPr>
        </p:nvSpPr>
        <p:spPr/>
        <p:txBody>
          <a:bodyPr/>
          <a:lstStyle/>
          <a:p>
            <a:fld id="{700861E1-0C85-490F-A709-222B40EEEBBE}" type="slidenum">
              <a:rPr lang="en-US" smtClean="0"/>
              <a:t>19</a:t>
            </a:fld>
            <a:endParaRPr lang="en-US" dirty="0"/>
          </a:p>
        </p:txBody>
      </p:sp>
      <p:sp>
        <p:nvSpPr>
          <p:cNvPr id="3" name="Date Placeholder 2">
            <a:extLst>
              <a:ext uri="{FF2B5EF4-FFF2-40B4-BE49-F238E27FC236}">
                <a16:creationId xmlns:a16="http://schemas.microsoft.com/office/drawing/2014/main" id="{51EECC12-2D15-499C-AFC8-7E539100C03D}"/>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3842322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Introductions</a:t>
            </a:r>
          </a:p>
        </p:txBody>
      </p:sp>
      <p:sp>
        <p:nvSpPr>
          <p:cNvPr id="6" name="Content Placeholder 5"/>
          <p:cNvSpPr>
            <a:spLocks noGrp="1"/>
          </p:cNvSpPr>
          <p:nvPr>
            <p:ph idx="1"/>
          </p:nvPr>
        </p:nvSpPr>
        <p:spPr>
          <a:xfrm>
            <a:off x="1219200" y="2042160"/>
            <a:ext cx="9936480" cy="3825240"/>
          </a:xfrm>
        </p:spPr>
        <p:txBody>
          <a:bodyPr>
            <a:normAutofit/>
          </a:bodyPr>
          <a:lstStyle/>
          <a:p>
            <a:pPr marL="338138" indent="-338138">
              <a:buFont typeface="Wingdings" panose="05000000000000000000" pitchFamily="2" charset="2"/>
              <a:buChar char="Ø"/>
            </a:pPr>
            <a:r>
              <a:rPr lang="en-US" sz="2400" dirty="0"/>
              <a:t> </a:t>
            </a:r>
            <a:r>
              <a:rPr lang="en-US" sz="2800" dirty="0"/>
              <a:t>What is your name?</a:t>
            </a:r>
          </a:p>
          <a:p>
            <a:pPr marL="338138" indent="-338138">
              <a:buFont typeface="Wingdings" panose="05000000000000000000" pitchFamily="2" charset="2"/>
              <a:buChar char="Ø"/>
            </a:pPr>
            <a:r>
              <a:rPr lang="en-US" sz="2800" dirty="0"/>
              <a:t>Are you in the right training?</a:t>
            </a:r>
          </a:p>
          <a:p>
            <a:pPr marL="338138" indent="-338138">
              <a:buFont typeface="Wingdings" panose="05000000000000000000" pitchFamily="2" charset="2"/>
              <a:buChar char="Ø"/>
            </a:pPr>
            <a:r>
              <a:rPr lang="en-US" sz="2800" dirty="0"/>
              <a:t>What type of Mental Health Fee for Service Provider are you? (formerly known as Level III Network)</a:t>
            </a:r>
          </a:p>
          <a:p>
            <a:pPr marL="739775" lvl="2" indent="-339725">
              <a:buFont typeface="Arial" panose="020B0604020202020204" pitchFamily="34" charset="0"/>
              <a:buChar char="•"/>
            </a:pPr>
            <a:r>
              <a:rPr lang="en-US" sz="2400" dirty="0"/>
              <a:t>Individual, Group, or Organization</a:t>
            </a:r>
          </a:p>
          <a:p>
            <a:pPr marL="338138" indent="-338138">
              <a:buFont typeface="Wingdings" panose="05000000000000000000" pitchFamily="2" charset="2"/>
              <a:buChar char="Ø"/>
            </a:pPr>
            <a:endParaRPr lang="en-US" sz="2800" dirty="0"/>
          </a:p>
          <a:p>
            <a:pPr marL="0" indent="0">
              <a:buNone/>
            </a:pPr>
            <a:endParaRPr lang="en-US" dirty="0"/>
          </a:p>
        </p:txBody>
      </p:sp>
      <p:sp>
        <p:nvSpPr>
          <p:cNvPr id="4" name="Footer Placeholder 3"/>
          <p:cNvSpPr>
            <a:spLocks noGrp="1"/>
          </p:cNvSpPr>
          <p:nvPr>
            <p:ph type="ftr" sz="quarter" idx="11"/>
          </p:nvPr>
        </p:nvSpPr>
        <p:spPr/>
        <p:txBody>
          <a:bodyPr/>
          <a:lstStyle/>
          <a:p>
            <a:r>
              <a:rPr lang="en-US" dirty="0"/>
              <a:t>MHP FFS - Version 06.24.20</a:t>
            </a:r>
          </a:p>
        </p:txBody>
      </p:sp>
      <p:sp>
        <p:nvSpPr>
          <p:cNvPr id="5" name="Slide Number Placeholder 4"/>
          <p:cNvSpPr>
            <a:spLocks noGrp="1"/>
          </p:cNvSpPr>
          <p:nvPr>
            <p:ph type="sldNum" sz="quarter" idx="12"/>
          </p:nvPr>
        </p:nvSpPr>
        <p:spPr/>
        <p:txBody>
          <a:bodyPr/>
          <a:lstStyle/>
          <a:p>
            <a:fld id="{700861E1-0C85-490F-A709-222B40EEEBBE}" type="slidenum">
              <a:rPr lang="en-US" smtClean="0"/>
              <a:pPr/>
              <a:t>2</a:t>
            </a:fld>
            <a:endParaRPr lang="en-US" dirty="0"/>
          </a:p>
        </p:txBody>
      </p:sp>
      <p:sp>
        <p:nvSpPr>
          <p:cNvPr id="3" name="Date Placeholder 2">
            <a:extLst>
              <a:ext uri="{FF2B5EF4-FFF2-40B4-BE49-F238E27FC236}">
                <a16:creationId xmlns:a16="http://schemas.microsoft.com/office/drawing/2014/main" id="{A188FF6F-243E-400C-8D42-3273CCFB7694}"/>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2771791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3410258" y="4294782"/>
            <a:ext cx="2277184" cy="1953618"/>
          </a:xfrm>
          <a:prstGeom prst="round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libri Light" panose="020F0302020204030204" pitchFamily="34" charset="0"/>
              </a:rPr>
              <a:t>UM approves or denies Annual Package of Service </a:t>
            </a:r>
          </a:p>
        </p:txBody>
      </p:sp>
      <p:sp>
        <p:nvSpPr>
          <p:cNvPr id="8" name="Rounded Rectangle 7"/>
          <p:cNvSpPr/>
          <p:nvPr/>
        </p:nvSpPr>
        <p:spPr>
          <a:xfrm>
            <a:off x="512449" y="1828800"/>
            <a:ext cx="2279532" cy="1959433"/>
          </a:xfrm>
          <a:prstGeom prst="round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libri Light" panose="020F0302020204030204" pitchFamily="34" charset="0"/>
              </a:rPr>
              <a:t>Access approves the Initial package of Service.</a:t>
            </a:r>
          </a:p>
        </p:txBody>
      </p:sp>
      <p:sp>
        <p:nvSpPr>
          <p:cNvPr id="10" name="Rounded Rectangle 9"/>
          <p:cNvSpPr/>
          <p:nvPr/>
        </p:nvSpPr>
        <p:spPr>
          <a:xfrm>
            <a:off x="6334467" y="1828800"/>
            <a:ext cx="2268646" cy="1959433"/>
          </a:xfrm>
          <a:prstGeom prst="round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libri Light" panose="020F0302020204030204" pitchFamily="34" charset="0"/>
              </a:rPr>
              <a:t>Provider completes Initial Assessment by the 3</a:t>
            </a:r>
            <a:r>
              <a:rPr lang="en-US" sz="1600" baseline="30000" dirty="0">
                <a:latin typeface="Calibri Light" panose="020F0302020204030204" pitchFamily="34" charset="0"/>
              </a:rPr>
              <a:t>rd</a:t>
            </a:r>
            <a:r>
              <a:rPr lang="en-US" sz="1600" dirty="0">
                <a:latin typeface="Calibri Light" panose="020F0302020204030204" pitchFamily="34" charset="0"/>
              </a:rPr>
              <a:t> unit of service.</a:t>
            </a:r>
          </a:p>
        </p:txBody>
      </p:sp>
      <p:sp>
        <p:nvSpPr>
          <p:cNvPr id="14" name="Rounded Rectangle 13"/>
          <p:cNvSpPr/>
          <p:nvPr/>
        </p:nvSpPr>
        <p:spPr>
          <a:xfrm>
            <a:off x="9313753" y="1828800"/>
            <a:ext cx="2268646" cy="1959433"/>
          </a:xfrm>
          <a:prstGeom prst="round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libri Light" panose="020F0302020204030204" pitchFamily="34" charset="0"/>
              </a:rPr>
              <a:t>Provider completes Client Plan prior to the 3</a:t>
            </a:r>
            <a:r>
              <a:rPr lang="en-US" sz="1600" baseline="30000" dirty="0">
                <a:latin typeface="Calibri Light" panose="020F0302020204030204" pitchFamily="34" charset="0"/>
              </a:rPr>
              <a:t>rd</a:t>
            </a:r>
            <a:r>
              <a:rPr lang="en-US" sz="1600" dirty="0">
                <a:latin typeface="Calibri Light" panose="020F0302020204030204" pitchFamily="34" charset="0"/>
              </a:rPr>
              <a:t> unit of service</a:t>
            </a:r>
          </a:p>
        </p:txBody>
      </p:sp>
      <p:sp>
        <p:nvSpPr>
          <p:cNvPr id="15" name="Rounded Rectangle 14"/>
          <p:cNvSpPr/>
          <p:nvPr/>
        </p:nvSpPr>
        <p:spPr>
          <a:xfrm>
            <a:off x="9313754" y="4294782"/>
            <a:ext cx="2268646" cy="1953618"/>
          </a:xfrm>
          <a:prstGeom prst="round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libri Light" panose="020F0302020204030204" pitchFamily="34" charset="0"/>
              </a:rPr>
              <a:t>Provider completes Medical Necessity Attestation Form and faxes to UM prior to providing the 3</a:t>
            </a:r>
            <a:r>
              <a:rPr lang="en-US" sz="1600" baseline="30000" dirty="0">
                <a:latin typeface="Calibri Light" panose="020F0302020204030204" pitchFamily="34" charset="0"/>
              </a:rPr>
              <a:t>rd</a:t>
            </a:r>
            <a:r>
              <a:rPr lang="en-US" sz="1600" dirty="0">
                <a:latin typeface="Calibri Light" panose="020F0302020204030204" pitchFamily="34" charset="0"/>
              </a:rPr>
              <a:t> unit of service.</a:t>
            </a:r>
          </a:p>
        </p:txBody>
      </p:sp>
      <p:sp>
        <p:nvSpPr>
          <p:cNvPr id="16" name="Rounded Rectangle 15"/>
          <p:cNvSpPr/>
          <p:nvPr/>
        </p:nvSpPr>
        <p:spPr>
          <a:xfrm>
            <a:off x="6334467" y="4294782"/>
            <a:ext cx="2268646" cy="1953618"/>
          </a:xfrm>
          <a:prstGeom prst="round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Calibri Light" panose="020F0302020204030204" pitchFamily="34" charset="0"/>
              </a:rPr>
              <a:t>Provider submits RCS Form to UM for any subsequent services requests 2 weeks prior to current expiration</a:t>
            </a:r>
          </a:p>
        </p:txBody>
      </p:sp>
      <p:sp>
        <p:nvSpPr>
          <p:cNvPr id="17" name="Rounded Rectangle 16"/>
          <p:cNvSpPr/>
          <p:nvPr/>
        </p:nvSpPr>
        <p:spPr>
          <a:xfrm>
            <a:off x="512449" y="4294782"/>
            <a:ext cx="2279532" cy="1953618"/>
          </a:xfrm>
          <a:prstGeom prst="round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libri Light" panose="020F0302020204030204" pitchFamily="34" charset="0"/>
              </a:rPr>
              <a:t>Provider must update client plan the next session after continuing services beyond 6 months. No additional services can be provided until plan is updated.</a:t>
            </a:r>
            <a:endParaRPr lang="en-US" sz="1600" i="1" dirty="0">
              <a:latin typeface="Calibri Light" panose="020F0302020204030204" pitchFamily="34" charset="0"/>
            </a:endParaRPr>
          </a:p>
        </p:txBody>
      </p:sp>
      <p:sp>
        <p:nvSpPr>
          <p:cNvPr id="19" name="Rounded Rectangle 18"/>
          <p:cNvSpPr/>
          <p:nvPr/>
        </p:nvSpPr>
        <p:spPr>
          <a:xfrm>
            <a:off x="3410258" y="1828801"/>
            <a:ext cx="2279532" cy="1959433"/>
          </a:xfrm>
          <a:prstGeom prst="round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libri Light" panose="020F0302020204030204" pitchFamily="34" charset="0"/>
              </a:rPr>
              <a:t>Provider offers client an appointment date within 10 business days of referral letter date</a:t>
            </a:r>
          </a:p>
        </p:txBody>
      </p:sp>
      <p:sp>
        <p:nvSpPr>
          <p:cNvPr id="2" name="Title 1"/>
          <p:cNvSpPr>
            <a:spLocks noGrp="1"/>
          </p:cNvSpPr>
          <p:nvPr>
            <p:ph type="title"/>
          </p:nvPr>
        </p:nvSpPr>
        <p:spPr>
          <a:xfrm>
            <a:off x="1162104" y="277783"/>
            <a:ext cx="10058400" cy="1450757"/>
          </a:xfrm>
        </p:spPr>
        <p:txBody>
          <a:bodyPr>
            <a:normAutofit/>
          </a:bodyPr>
          <a:lstStyle/>
          <a:p>
            <a:r>
              <a:rPr lang="en-US" sz="4300" dirty="0"/>
              <a:t>Documentation Timeline </a:t>
            </a:r>
            <a:br>
              <a:rPr lang="en-US" sz="4300" dirty="0"/>
            </a:br>
            <a:endParaRPr lang="en-US" sz="4300" dirty="0"/>
          </a:p>
        </p:txBody>
      </p:sp>
      <p:sp>
        <p:nvSpPr>
          <p:cNvPr id="4" name="Footer Placeholder 3"/>
          <p:cNvSpPr>
            <a:spLocks noGrp="1"/>
          </p:cNvSpPr>
          <p:nvPr>
            <p:ph type="ftr" sz="quarter" idx="11"/>
          </p:nvPr>
        </p:nvSpPr>
        <p:spPr/>
        <p:txBody>
          <a:bodyPr/>
          <a:lstStyle/>
          <a:p>
            <a:r>
              <a:rPr lang="en-US" dirty="0"/>
              <a:t>MHP FFS - Version 06.24.20</a:t>
            </a:r>
          </a:p>
        </p:txBody>
      </p:sp>
      <p:sp>
        <p:nvSpPr>
          <p:cNvPr id="5" name="Slide Number Placeholder 4"/>
          <p:cNvSpPr>
            <a:spLocks noGrp="1"/>
          </p:cNvSpPr>
          <p:nvPr>
            <p:ph type="sldNum" sz="quarter" idx="12"/>
          </p:nvPr>
        </p:nvSpPr>
        <p:spPr/>
        <p:txBody>
          <a:bodyPr/>
          <a:lstStyle/>
          <a:p>
            <a:fld id="{700861E1-0C85-490F-A709-222B40EEEBBE}" type="slidenum">
              <a:rPr lang="en-US" smtClean="0"/>
              <a:t>20</a:t>
            </a:fld>
            <a:endParaRPr lang="en-US" dirty="0"/>
          </a:p>
        </p:txBody>
      </p:sp>
      <p:sp>
        <p:nvSpPr>
          <p:cNvPr id="9" name="Right Arrow 8"/>
          <p:cNvSpPr/>
          <p:nvPr/>
        </p:nvSpPr>
        <p:spPr>
          <a:xfrm>
            <a:off x="5749079" y="2597648"/>
            <a:ext cx="526099" cy="418489"/>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Light" panose="020F0302020204030204" pitchFamily="34" charset="0"/>
            </a:endParaRPr>
          </a:p>
        </p:txBody>
      </p:sp>
      <p:sp>
        <p:nvSpPr>
          <p:cNvPr id="43" name="Down Arrow 42"/>
          <p:cNvSpPr/>
          <p:nvPr/>
        </p:nvSpPr>
        <p:spPr>
          <a:xfrm>
            <a:off x="10258251" y="3834064"/>
            <a:ext cx="391008" cy="420612"/>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Light" panose="020F0302020204030204" pitchFamily="34" charset="0"/>
            </a:endParaRPr>
          </a:p>
        </p:txBody>
      </p:sp>
      <p:sp>
        <p:nvSpPr>
          <p:cNvPr id="46" name="Left Arrow 45"/>
          <p:cNvSpPr/>
          <p:nvPr/>
        </p:nvSpPr>
        <p:spPr>
          <a:xfrm>
            <a:off x="2819400" y="5038346"/>
            <a:ext cx="533111" cy="466489"/>
          </a:xfrm>
          <a:prstGeom prst="lef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Light" panose="020F0302020204030204" pitchFamily="34" charset="0"/>
            </a:endParaRPr>
          </a:p>
        </p:txBody>
      </p:sp>
      <p:sp>
        <p:nvSpPr>
          <p:cNvPr id="21" name="Left Arrow 20"/>
          <p:cNvSpPr/>
          <p:nvPr/>
        </p:nvSpPr>
        <p:spPr>
          <a:xfrm>
            <a:off x="8691878" y="5037712"/>
            <a:ext cx="533111" cy="466489"/>
          </a:xfrm>
          <a:prstGeom prst="lef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Light" panose="020F0302020204030204" pitchFamily="34" charset="0"/>
            </a:endParaRPr>
          </a:p>
        </p:txBody>
      </p:sp>
      <p:sp>
        <p:nvSpPr>
          <p:cNvPr id="22" name="Left Arrow 21"/>
          <p:cNvSpPr/>
          <p:nvPr/>
        </p:nvSpPr>
        <p:spPr>
          <a:xfrm>
            <a:off x="5733540" y="5037712"/>
            <a:ext cx="533111" cy="466489"/>
          </a:xfrm>
          <a:prstGeom prst="lef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Light" panose="020F0302020204030204" pitchFamily="34" charset="0"/>
            </a:endParaRPr>
          </a:p>
        </p:txBody>
      </p:sp>
      <p:sp>
        <p:nvSpPr>
          <p:cNvPr id="23" name="Right Arrow 22"/>
          <p:cNvSpPr/>
          <p:nvPr/>
        </p:nvSpPr>
        <p:spPr>
          <a:xfrm>
            <a:off x="8706177" y="2596934"/>
            <a:ext cx="526099" cy="418489"/>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Light" panose="020F0302020204030204" pitchFamily="34" charset="0"/>
            </a:endParaRPr>
          </a:p>
        </p:txBody>
      </p:sp>
      <p:sp>
        <p:nvSpPr>
          <p:cNvPr id="24" name="Right Arrow 23"/>
          <p:cNvSpPr/>
          <p:nvPr/>
        </p:nvSpPr>
        <p:spPr>
          <a:xfrm>
            <a:off x="2838070" y="2560856"/>
            <a:ext cx="526099" cy="418489"/>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Light" panose="020F0302020204030204" pitchFamily="34" charset="0"/>
            </a:endParaRPr>
          </a:p>
        </p:txBody>
      </p:sp>
      <p:sp>
        <p:nvSpPr>
          <p:cNvPr id="3" name="Date Placeholder 2">
            <a:extLst>
              <a:ext uri="{FF2B5EF4-FFF2-40B4-BE49-F238E27FC236}">
                <a16:creationId xmlns:a16="http://schemas.microsoft.com/office/drawing/2014/main" id="{0E75E11F-A9E6-471B-93B9-865087FF1AA5}"/>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3294576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447800"/>
            <a:ext cx="10363200" cy="2524184"/>
          </a:xfrm>
        </p:spPr>
        <p:txBody>
          <a:bodyPr anchor="t">
            <a:normAutofit fontScale="90000"/>
          </a:bodyPr>
          <a:lstStyle/>
          <a:p>
            <a:r>
              <a:rPr lang="en-US" dirty="0"/>
              <a:t/>
            </a:r>
            <a:br>
              <a:rPr lang="en-US" dirty="0"/>
            </a:br>
            <a:r>
              <a:rPr lang="en-US" dirty="0"/>
              <a:t>Initial Approval &amp; 6 month and 1 year Continuation of Services</a:t>
            </a:r>
            <a:br>
              <a:rPr lang="en-US" dirty="0"/>
            </a:br>
            <a:endParaRPr lang="en-US" dirty="0"/>
          </a:p>
        </p:txBody>
      </p:sp>
      <p:sp>
        <p:nvSpPr>
          <p:cNvPr id="4" name="Footer Placeholder 3"/>
          <p:cNvSpPr>
            <a:spLocks noGrp="1"/>
          </p:cNvSpPr>
          <p:nvPr>
            <p:ph type="ftr" sz="quarter" idx="11"/>
          </p:nvPr>
        </p:nvSpPr>
        <p:spPr/>
        <p:txBody>
          <a:bodyPr/>
          <a:lstStyle/>
          <a:p>
            <a:r>
              <a:rPr lang="en-US" dirty="0"/>
              <a:t>MHP FFS - Version 06.24.20</a:t>
            </a:r>
          </a:p>
        </p:txBody>
      </p:sp>
      <p:sp>
        <p:nvSpPr>
          <p:cNvPr id="5" name="Slide Number Placeholder 4"/>
          <p:cNvSpPr>
            <a:spLocks noGrp="1"/>
          </p:cNvSpPr>
          <p:nvPr>
            <p:ph type="sldNum" sz="quarter" idx="12"/>
          </p:nvPr>
        </p:nvSpPr>
        <p:spPr/>
        <p:txBody>
          <a:bodyPr/>
          <a:lstStyle/>
          <a:p>
            <a:fld id="{700861E1-0C85-490F-A709-222B40EEEBBE}" type="slidenum">
              <a:rPr lang="en-US" smtClean="0"/>
              <a:t>21</a:t>
            </a:fld>
            <a:endParaRPr lang="en-US" dirty="0"/>
          </a:p>
        </p:txBody>
      </p:sp>
      <p:sp>
        <p:nvSpPr>
          <p:cNvPr id="3" name="Date Placeholder 2">
            <a:extLst>
              <a:ext uri="{FF2B5EF4-FFF2-40B4-BE49-F238E27FC236}">
                <a16:creationId xmlns:a16="http://schemas.microsoft.com/office/drawing/2014/main" id="{4A9ADC4D-2484-4306-AC1A-0D549340F0E2}"/>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826097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00861E1-0C85-490F-A709-222B40EEEBBE}" type="slidenum">
              <a:rPr lang="en-US" smtClean="0"/>
              <a:t>22</a:t>
            </a:fld>
            <a:endParaRPr lang="en-US" dirty="0"/>
          </a:p>
        </p:txBody>
      </p:sp>
      <p:sp>
        <p:nvSpPr>
          <p:cNvPr id="5" name="Footer Placeholder 4"/>
          <p:cNvSpPr>
            <a:spLocks noGrp="1"/>
          </p:cNvSpPr>
          <p:nvPr>
            <p:ph type="ftr" sz="quarter" idx="11"/>
          </p:nvPr>
        </p:nvSpPr>
        <p:spPr/>
        <p:txBody>
          <a:bodyPr/>
          <a:lstStyle/>
          <a:p>
            <a:r>
              <a:rPr lang="en-US" dirty="0"/>
              <a:t>MHP FFS - Version 06.24.20</a:t>
            </a:r>
          </a:p>
        </p:txBody>
      </p:sp>
      <p:sp>
        <p:nvSpPr>
          <p:cNvPr id="8" name="Title 5"/>
          <p:cNvSpPr txBox="1">
            <a:spLocks/>
          </p:cNvSpPr>
          <p:nvPr/>
        </p:nvSpPr>
        <p:spPr>
          <a:xfrm>
            <a:off x="1143000" y="285803"/>
            <a:ext cx="10439400" cy="1450757"/>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400" dirty="0"/>
              <a:t>Initial/Annual Package of Services </a:t>
            </a:r>
            <a:endParaRPr lang="en-US" sz="4400" dirty="0">
              <a:solidFill>
                <a:srgbClr val="0070C0"/>
              </a:solidFill>
            </a:endParaRPr>
          </a:p>
        </p:txBody>
      </p:sp>
      <p:sp>
        <p:nvSpPr>
          <p:cNvPr id="6" name="Content Placeholder 5"/>
          <p:cNvSpPr>
            <a:spLocks noGrp="1"/>
          </p:cNvSpPr>
          <p:nvPr>
            <p:ph idx="1"/>
          </p:nvPr>
        </p:nvSpPr>
        <p:spPr>
          <a:xfrm>
            <a:off x="1097280" y="1845734"/>
            <a:ext cx="10058400" cy="4326466"/>
          </a:xfrm>
        </p:spPr>
        <p:txBody>
          <a:bodyPr>
            <a:noAutofit/>
          </a:bodyPr>
          <a:lstStyle/>
          <a:p>
            <a:pPr>
              <a:buFont typeface="Arial" panose="020B0604020202020204" pitchFamily="34" charset="0"/>
              <a:buChar char="•"/>
            </a:pPr>
            <a:r>
              <a:rPr lang="en-US" sz="1600" dirty="0">
                <a:solidFill>
                  <a:schemeClr val="tx1"/>
                </a:solidFill>
              </a:rPr>
              <a:t> Two units of service to complete both the Assessment and Plan (code 90791)</a:t>
            </a:r>
          </a:p>
          <a:p>
            <a:pPr marL="627063" indent="-176213">
              <a:buFont typeface="Wingdings" panose="05000000000000000000" pitchFamily="2" charset="2"/>
              <a:buChar char="Ø"/>
            </a:pPr>
            <a:r>
              <a:rPr lang="en-US" sz="1600" dirty="0"/>
              <a:t> </a:t>
            </a:r>
            <a:r>
              <a:rPr lang="en-US" sz="1600" dirty="0">
                <a:solidFill>
                  <a:schemeClr val="tx1"/>
                </a:solidFill>
              </a:rPr>
              <a:t>Assessment must be completed before the 3rd unit of service</a:t>
            </a:r>
          </a:p>
          <a:p>
            <a:pPr marL="627063" indent="-176213">
              <a:buFont typeface="Wingdings" panose="05000000000000000000" pitchFamily="2" charset="2"/>
              <a:buChar char="Ø"/>
            </a:pPr>
            <a:r>
              <a:rPr lang="en-US" sz="1600" dirty="0">
                <a:solidFill>
                  <a:schemeClr val="tx1"/>
                </a:solidFill>
              </a:rPr>
              <a:t> Plan must be completed before the 3rd unit of service</a:t>
            </a:r>
          </a:p>
          <a:p>
            <a:pPr marL="627063" indent="-176213">
              <a:buFont typeface="Wingdings" panose="05000000000000000000" pitchFamily="2" charset="2"/>
              <a:buChar char="Ø"/>
            </a:pPr>
            <a:r>
              <a:rPr lang="en-US" sz="1600" dirty="0">
                <a:solidFill>
                  <a:schemeClr val="tx1"/>
                </a:solidFill>
              </a:rPr>
              <a:t> Providers may not provide therapy services before the initial/annual assessment and client plan are completed</a:t>
            </a:r>
          </a:p>
          <a:p>
            <a:pPr marL="627063" indent="-176213">
              <a:buFont typeface="Wingdings" panose="05000000000000000000" pitchFamily="2" charset="2"/>
              <a:buChar char="Ø"/>
            </a:pPr>
            <a:r>
              <a:rPr lang="en-US" sz="1600" dirty="0">
                <a:solidFill>
                  <a:schemeClr val="tx1"/>
                </a:solidFill>
              </a:rPr>
              <a:t> Short-form assessment template may be used for your initial assessment; however, the long-form is required for  your annual assessments.</a:t>
            </a:r>
          </a:p>
          <a:p>
            <a:pPr marL="174625" indent="-174625">
              <a:buFont typeface="Arial" panose="020B0604020202020204" pitchFamily="34" charset="0"/>
              <a:buChar char="•"/>
            </a:pPr>
            <a:r>
              <a:rPr lang="en-US" sz="1600" dirty="0">
                <a:solidFill>
                  <a:schemeClr val="tx1"/>
                </a:solidFill>
              </a:rPr>
              <a:t>Attestation must be submitted to Utilization Management (UM) before the 3rd unit of service. FAX to 1-888-</a:t>
            </a:r>
            <a:r>
              <a:rPr lang="en-US" sz="1600" dirty="0"/>
              <a:t>860-8068</a:t>
            </a:r>
            <a:r>
              <a:rPr lang="en-US" sz="1600" dirty="0">
                <a:solidFill>
                  <a:schemeClr val="tx1"/>
                </a:solidFill>
              </a:rPr>
              <a:t>.</a:t>
            </a:r>
          </a:p>
          <a:p>
            <a:pPr marL="174625" indent="-174625">
              <a:buFont typeface="Arial" panose="020B0604020202020204" pitchFamily="34" charset="0"/>
              <a:buChar char="•"/>
            </a:pPr>
            <a:r>
              <a:rPr lang="en-US" sz="1600" dirty="0"/>
              <a:t>Call UM if medical necessity requires additional assessment/plan services.</a:t>
            </a:r>
          </a:p>
        </p:txBody>
      </p:sp>
      <p:sp>
        <p:nvSpPr>
          <p:cNvPr id="2" name="Date Placeholder 1">
            <a:extLst>
              <a:ext uri="{FF2B5EF4-FFF2-40B4-BE49-F238E27FC236}">
                <a16:creationId xmlns:a16="http://schemas.microsoft.com/office/drawing/2014/main" id="{D909BFEA-950D-4792-92E7-69995A1A40E2}"/>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20834141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ACBH Brief Screening Tool</a:t>
            </a:r>
          </a:p>
        </p:txBody>
      </p:sp>
      <p:sp>
        <p:nvSpPr>
          <p:cNvPr id="3" name="Content Placeholder 2"/>
          <p:cNvSpPr>
            <a:spLocks noGrp="1"/>
          </p:cNvSpPr>
          <p:nvPr>
            <p:ph idx="1"/>
          </p:nvPr>
        </p:nvSpPr>
        <p:spPr>
          <a:xfrm>
            <a:off x="1097280" y="1845734"/>
            <a:ext cx="10058400" cy="4478866"/>
          </a:xfrm>
        </p:spPr>
        <p:txBody>
          <a:bodyPr>
            <a:normAutofit fontScale="85000" lnSpcReduction="10000"/>
          </a:bodyPr>
          <a:lstStyle/>
          <a:p>
            <a:r>
              <a:rPr lang="en-US" sz="1800" dirty="0"/>
              <a:t>For every new client, the ACBH Screening Tool is </a:t>
            </a:r>
            <a:r>
              <a:rPr lang="en-US" sz="1800" u="sng" dirty="0"/>
              <a:t>required</a:t>
            </a:r>
            <a:r>
              <a:rPr lang="en-US" sz="1800" dirty="0"/>
              <a:t>, regardless if ACCESS has included a completed screening tool or not.</a:t>
            </a:r>
          </a:p>
          <a:p>
            <a:r>
              <a:rPr lang="en-US" sz="1800" dirty="0"/>
              <a:t>An abbreviated version of these tools are embedded in the RCS form and are </a:t>
            </a:r>
            <a:r>
              <a:rPr lang="en-US" sz="1800" u="sng" dirty="0"/>
              <a:t>required</a:t>
            </a:r>
            <a:r>
              <a:rPr lang="en-US" sz="1800" dirty="0"/>
              <a:t> upon continuation of services. </a:t>
            </a:r>
          </a:p>
          <a:p>
            <a:r>
              <a:rPr lang="en-US" sz="1800" dirty="0"/>
              <a:t>A copy of these forms must be kept in the chart.</a:t>
            </a:r>
          </a:p>
          <a:p>
            <a:endParaRPr lang="en-US" sz="1800" dirty="0"/>
          </a:p>
          <a:p>
            <a:endParaRPr lang="en-US" sz="1800" dirty="0"/>
          </a:p>
          <a:p>
            <a:endParaRPr lang="en-US" sz="1800" dirty="0"/>
          </a:p>
          <a:p>
            <a:pPr marL="0" indent="0">
              <a:buNone/>
            </a:pPr>
            <a:endParaRPr lang="en-US" sz="1800" dirty="0"/>
          </a:p>
          <a:p>
            <a:pPr marL="0" indent="0">
              <a:buNone/>
            </a:pPr>
            <a:endParaRPr lang="en-US" sz="1800" dirty="0"/>
          </a:p>
          <a:p>
            <a:endParaRPr lang="en-US" sz="1800" dirty="0"/>
          </a:p>
          <a:p>
            <a:r>
              <a:rPr lang="en-US" sz="1800" dirty="0"/>
              <a:t>There are three (3) age specific versions for this tool; 0-5, 6-17, and Adult. Choose the one for the age of the client. If a client is determined to have mild-moderate severity or lower, they must be referred to a lower level of care. </a:t>
            </a:r>
          </a:p>
          <a:p>
            <a:endParaRPr lang="en-US" sz="1800" dirty="0"/>
          </a:p>
          <a:p>
            <a:r>
              <a:rPr lang="en-US" sz="1800" dirty="0"/>
              <a:t>See slide #34 if client’s Screening Tool indicates a Mild-Moderate level of service is indicated.</a:t>
            </a:r>
          </a:p>
        </p:txBody>
      </p:sp>
      <p:sp>
        <p:nvSpPr>
          <p:cNvPr id="4" name="Footer Placeholder 3"/>
          <p:cNvSpPr>
            <a:spLocks noGrp="1"/>
          </p:cNvSpPr>
          <p:nvPr>
            <p:ph type="ftr" sz="quarter" idx="11"/>
          </p:nvPr>
        </p:nvSpPr>
        <p:spPr/>
        <p:txBody>
          <a:bodyPr/>
          <a:lstStyle/>
          <a:p>
            <a:r>
              <a:rPr lang="en-US" dirty="0"/>
              <a:t>MHP FFS - Version 06.24.20</a:t>
            </a:r>
          </a:p>
        </p:txBody>
      </p:sp>
      <p:sp>
        <p:nvSpPr>
          <p:cNvPr id="5" name="Slide Number Placeholder 4"/>
          <p:cNvSpPr>
            <a:spLocks noGrp="1"/>
          </p:cNvSpPr>
          <p:nvPr>
            <p:ph type="sldNum" sz="quarter" idx="12"/>
          </p:nvPr>
        </p:nvSpPr>
        <p:spPr/>
        <p:txBody>
          <a:bodyPr/>
          <a:lstStyle/>
          <a:p>
            <a:fld id="{700861E1-0C85-490F-A709-222B40EEEBBE}" type="slidenum">
              <a:rPr lang="en-US" smtClean="0"/>
              <a:pPr/>
              <a:t>23</a:t>
            </a:fld>
            <a:endParaRPr lang="en-US" dirty="0"/>
          </a:p>
        </p:txBody>
      </p:sp>
      <p:pic>
        <p:nvPicPr>
          <p:cNvPr id="9" name="Picture 8"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11595" y="2895600"/>
            <a:ext cx="1603049" cy="2086988"/>
          </a:xfrm>
          <a:prstGeom prst="rect">
            <a:avLst/>
          </a:prstGeom>
          <a:ln>
            <a:solidFill>
              <a:schemeClr val="tx1"/>
            </a:solidFill>
          </a:ln>
        </p:spPr>
      </p:pic>
      <p:pic>
        <p:nvPicPr>
          <p:cNvPr id="10" name="Picture 9"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2839" y="2895600"/>
            <a:ext cx="1622951" cy="2086988"/>
          </a:xfrm>
          <a:prstGeom prst="rect">
            <a:avLst/>
          </a:prstGeom>
          <a:ln>
            <a:solidFill>
              <a:schemeClr val="tx1"/>
            </a:solidFill>
          </a:ln>
        </p:spPr>
      </p:pic>
      <p:pic>
        <p:nvPicPr>
          <p:cNvPr id="11" name="Picture 10"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7000" y="2895600"/>
            <a:ext cx="1676400" cy="2105693"/>
          </a:xfrm>
          <a:prstGeom prst="rect">
            <a:avLst/>
          </a:prstGeom>
          <a:ln>
            <a:solidFill>
              <a:schemeClr val="tx1"/>
            </a:solidFill>
          </a:ln>
        </p:spPr>
      </p:pic>
      <p:sp>
        <p:nvSpPr>
          <p:cNvPr id="6" name="Date Placeholder 5">
            <a:extLst>
              <a:ext uri="{FF2B5EF4-FFF2-40B4-BE49-F238E27FC236}">
                <a16:creationId xmlns:a16="http://schemas.microsoft.com/office/drawing/2014/main" id="{C209F287-48ED-4376-90A3-671C55109EC6}"/>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11504866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827672"/>
            <a:ext cx="10515600" cy="4420728"/>
          </a:xfrm>
          <a:solidFill>
            <a:schemeClr val="bg1"/>
          </a:solidFill>
        </p:spPr>
        <p:txBody>
          <a:bodyPr>
            <a:normAutofit lnSpcReduction="10000"/>
          </a:bodyPr>
          <a:lstStyle/>
          <a:p>
            <a:pPr marL="0" indent="0">
              <a:buNone/>
            </a:pPr>
            <a:r>
              <a:rPr lang="en-US" sz="2400" dirty="0">
                <a:solidFill>
                  <a:schemeClr val="tx1"/>
                </a:solidFill>
                <a:latin typeface="+mj-lt"/>
              </a:rPr>
              <a:t>The package of 26 services (over a 6 month period) consists of:</a:t>
            </a:r>
          </a:p>
          <a:p>
            <a:pPr>
              <a:buFont typeface="Arial" panose="020B0604020202020204" pitchFamily="34" charset="0"/>
              <a:buChar char="•"/>
            </a:pPr>
            <a:r>
              <a:rPr lang="en-US" sz="2400" dirty="0">
                <a:solidFill>
                  <a:schemeClr val="tx1"/>
                </a:solidFill>
                <a:latin typeface="+mj-lt"/>
              </a:rPr>
              <a:t> 20 therapy sessions (combination of Individual, Family &amp;/or Group Therapy)</a:t>
            </a:r>
          </a:p>
          <a:p>
            <a:pPr lvl="1">
              <a:buFont typeface="Arial" panose="020B0604020202020204" pitchFamily="34" charset="0"/>
              <a:buChar char="•"/>
            </a:pPr>
            <a:r>
              <a:rPr lang="en-US" sz="2200" dirty="0">
                <a:solidFill>
                  <a:schemeClr val="tx1"/>
                </a:solidFill>
                <a:latin typeface="+mj-lt"/>
              </a:rPr>
              <a:t>Individual Therapy - indicate: 90832-30”, 90834-60”, or 90837-90”(contact UM if 90 minute sessions are needed)</a:t>
            </a:r>
          </a:p>
          <a:p>
            <a:pPr marL="384048" lvl="2" indent="0">
              <a:buNone/>
            </a:pPr>
            <a:r>
              <a:rPr lang="en-US" sz="1600" dirty="0">
                <a:solidFill>
                  <a:schemeClr val="tx1"/>
                </a:solidFill>
              </a:rPr>
              <a:t>Code Crisis Therapy (additional visit) as Individual Therapy—call UM if additional sessions required.</a:t>
            </a:r>
          </a:p>
          <a:p>
            <a:pPr lvl="1">
              <a:buFont typeface="Arial" panose="020B0604020202020204" pitchFamily="34" charset="0"/>
              <a:buChar char="•"/>
            </a:pPr>
            <a:r>
              <a:rPr lang="en-US" sz="2200" dirty="0">
                <a:solidFill>
                  <a:schemeClr val="tx1"/>
                </a:solidFill>
                <a:latin typeface="+mj-lt"/>
              </a:rPr>
              <a:t>Family  Therapy - indicate: 90846-60” or X9510-90” </a:t>
            </a:r>
          </a:p>
          <a:p>
            <a:pPr lvl="1">
              <a:buFont typeface="Arial" panose="020B0604020202020204" pitchFamily="34" charset="0"/>
              <a:buChar char="•"/>
            </a:pPr>
            <a:r>
              <a:rPr lang="en-US" sz="2200" dirty="0">
                <a:solidFill>
                  <a:schemeClr val="tx1"/>
                </a:solidFill>
                <a:latin typeface="+mj-lt"/>
              </a:rPr>
              <a:t>Group Therapy </a:t>
            </a:r>
            <a:r>
              <a:rPr lang="en-US" sz="2200" dirty="0">
                <a:solidFill>
                  <a:schemeClr val="tx1"/>
                </a:solidFill>
              </a:rPr>
              <a:t>- </a:t>
            </a:r>
            <a:r>
              <a:rPr lang="en-US" sz="2200" dirty="0">
                <a:solidFill>
                  <a:schemeClr val="tx1"/>
                </a:solidFill>
                <a:latin typeface="+mj-lt"/>
              </a:rPr>
              <a:t>indicate: 90853-60” or Y9506-90”</a:t>
            </a:r>
          </a:p>
          <a:p>
            <a:pPr lvl="1">
              <a:buFont typeface="Arial" panose="020B0604020202020204" pitchFamily="34" charset="0"/>
              <a:buChar char="•"/>
            </a:pPr>
            <a:r>
              <a:rPr lang="en-US" sz="2200" dirty="0">
                <a:solidFill>
                  <a:schemeClr val="tx1"/>
                </a:solidFill>
                <a:latin typeface="+mj-lt"/>
              </a:rPr>
              <a:t>Each session regardless of length (30, 60, or 90) = 1 of 20 allowed sessions</a:t>
            </a:r>
            <a:endParaRPr lang="en-US" sz="2000" dirty="0">
              <a:solidFill>
                <a:schemeClr val="tx1"/>
              </a:solidFill>
              <a:latin typeface="+mj-lt"/>
            </a:endParaRPr>
          </a:p>
          <a:p>
            <a:pPr marL="0" lvl="1" indent="0" algn="ctr">
              <a:buNone/>
            </a:pPr>
            <a:r>
              <a:rPr lang="en-US" sz="2400" dirty="0">
                <a:solidFill>
                  <a:schemeClr val="tx1"/>
                </a:solidFill>
                <a:latin typeface="+mj-lt"/>
              </a:rPr>
              <a:t>PLUS</a:t>
            </a:r>
          </a:p>
          <a:p>
            <a:pPr marL="277813" lvl="1" indent="-277813">
              <a:buFont typeface="Arial" panose="020B0604020202020204" pitchFamily="34" charset="0"/>
              <a:buChar char="•"/>
            </a:pPr>
            <a:r>
              <a:rPr lang="en-US" sz="2400" dirty="0">
                <a:solidFill>
                  <a:schemeClr val="tx1"/>
                </a:solidFill>
                <a:latin typeface="+mj-lt"/>
              </a:rPr>
              <a:t>*Up to 120 minutes of Brokerage/Linkage in increments of 30” or 60”. Up to 120 minutes of Collateral in increments of 10” (90887-10”) or 45” (90888-45”). </a:t>
            </a:r>
          </a:p>
          <a:p>
            <a:pPr marL="0" lvl="1" indent="0">
              <a:buNone/>
            </a:pPr>
            <a:r>
              <a:rPr lang="en-US" sz="2400" dirty="0">
                <a:latin typeface="+mj-lt"/>
              </a:rPr>
              <a:t>	</a:t>
            </a:r>
            <a:endParaRPr lang="en-US" sz="2800" dirty="0">
              <a:solidFill>
                <a:schemeClr val="tx1"/>
              </a:solidFill>
              <a:latin typeface="+mj-lt"/>
            </a:endParaRPr>
          </a:p>
        </p:txBody>
      </p:sp>
      <p:sp>
        <p:nvSpPr>
          <p:cNvPr id="4" name="Footer Placeholder 3"/>
          <p:cNvSpPr>
            <a:spLocks noGrp="1"/>
          </p:cNvSpPr>
          <p:nvPr>
            <p:ph type="ftr" sz="quarter" idx="11"/>
          </p:nvPr>
        </p:nvSpPr>
        <p:spPr/>
        <p:txBody>
          <a:bodyPr/>
          <a:lstStyle/>
          <a:p>
            <a:r>
              <a:rPr lang="en-US" dirty="0"/>
              <a:t>MHP FFS - Version 06.24.20</a:t>
            </a:r>
          </a:p>
        </p:txBody>
      </p:sp>
      <p:sp>
        <p:nvSpPr>
          <p:cNvPr id="5" name="Slide Number Placeholder 4"/>
          <p:cNvSpPr>
            <a:spLocks noGrp="1"/>
          </p:cNvSpPr>
          <p:nvPr>
            <p:ph type="sldNum" sz="quarter" idx="12"/>
          </p:nvPr>
        </p:nvSpPr>
        <p:spPr/>
        <p:txBody>
          <a:bodyPr/>
          <a:lstStyle/>
          <a:p>
            <a:fld id="{700861E1-0C85-490F-A709-222B40EEEBBE}" type="slidenum">
              <a:rPr lang="en-US" smtClean="0"/>
              <a:t>24</a:t>
            </a:fld>
            <a:endParaRPr lang="en-US" dirty="0"/>
          </a:p>
        </p:txBody>
      </p:sp>
      <p:sp>
        <p:nvSpPr>
          <p:cNvPr id="7" name="Title 5"/>
          <p:cNvSpPr txBox="1">
            <a:spLocks/>
          </p:cNvSpPr>
          <p:nvPr/>
        </p:nvSpPr>
        <p:spPr>
          <a:xfrm>
            <a:off x="1143000" y="285803"/>
            <a:ext cx="10439400" cy="1450757"/>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400" dirty="0"/>
              <a:t>Initial/Annual Package of Services </a:t>
            </a:r>
            <a:endParaRPr lang="en-US" sz="4400" dirty="0">
              <a:solidFill>
                <a:srgbClr val="0070C0"/>
              </a:solidFill>
            </a:endParaRPr>
          </a:p>
        </p:txBody>
      </p:sp>
      <p:sp>
        <p:nvSpPr>
          <p:cNvPr id="2" name="Date Placeholder 1">
            <a:extLst>
              <a:ext uri="{FF2B5EF4-FFF2-40B4-BE49-F238E27FC236}">
                <a16:creationId xmlns:a16="http://schemas.microsoft.com/office/drawing/2014/main" id="{47535D8E-BDBB-441F-BDA9-47B93A7E3B55}"/>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2737636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300" dirty="0"/>
              <a:t>Request for Continued Services (RCS)</a:t>
            </a:r>
            <a:br>
              <a:rPr lang="en-US" sz="4300" dirty="0"/>
            </a:br>
            <a:endParaRPr lang="en-US" sz="4300" dirty="0">
              <a:solidFill>
                <a:srgbClr val="FF0000"/>
              </a:solidFill>
            </a:endParaRPr>
          </a:p>
        </p:txBody>
      </p:sp>
      <p:sp>
        <p:nvSpPr>
          <p:cNvPr id="3" name="Footer Placeholder 2"/>
          <p:cNvSpPr>
            <a:spLocks noGrp="1"/>
          </p:cNvSpPr>
          <p:nvPr>
            <p:ph type="ftr" sz="quarter" idx="11"/>
          </p:nvPr>
        </p:nvSpPr>
        <p:spPr/>
        <p:txBody>
          <a:bodyPr/>
          <a:lstStyle/>
          <a:p>
            <a:r>
              <a:rPr lang="en-US" dirty="0"/>
              <a:t>MHP FFS - Version 06.24.20</a:t>
            </a:r>
          </a:p>
        </p:txBody>
      </p:sp>
      <p:sp>
        <p:nvSpPr>
          <p:cNvPr id="4" name="Slide Number Placeholder 3"/>
          <p:cNvSpPr>
            <a:spLocks noGrp="1"/>
          </p:cNvSpPr>
          <p:nvPr>
            <p:ph type="sldNum" sz="quarter" idx="12"/>
          </p:nvPr>
        </p:nvSpPr>
        <p:spPr/>
        <p:txBody>
          <a:bodyPr/>
          <a:lstStyle/>
          <a:p>
            <a:fld id="{700861E1-0C85-490F-A709-222B40EEEBBE}" type="slidenum">
              <a:rPr lang="en-US" smtClean="0"/>
              <a:t>25</a:t>
            </a:fld>
            <a:endParaRPr lang="en-US" dirty="0"/>
          </a:p>
        </p:txBody>
      </p:sp>
      <p:pic>
        <p:nvPicPr>
          <p:cNvPr id="5" name="Picture 4"/>
          <p:cNvPicPr>
            <a:picLocks noChangeAspect="1"/>
          </p:cNvPicPr>
          <p:nvPr/>
        </p:nvPicPr>
        <p:blipFill>
          <a:blip r:embed="rId2"/>
          <a:stretch>
            <a:fillRect/>
          </a:stretch>
        </p:blipFill>
        <p:spPr>
          <a:xfrm>
            <a:off x="6248399" y="1907223"/>
            <a:ext cx="4851389" cy="4343399"/>
          </a:xfrm>
          <a:prstGeom prst="rect">
            <a:avLst/>
          </a:prstGeom>
          <a:ln w="6350">
            <a:solidFill>
              <a:schemeClr val="tx1"/>
            </a:solidFill>
          </a:ln>
        </p:spPr>
      </p:pic>
      <p:sp>
        <p:nvSpPr>
          <p:cNvPr id="6" name="TextBox 5"/>
          <p:cNvSpPr txBox="1"/>
          <p:nvPr/>
        </p:nvSpPr>
        <p:spPr>
          <a:xfrm>
            <a:off x="1097280" y="1919867"/>
            <a:ext cx="4922520" cy="3785652"/>
          </a:xfrm>
          <a:prstGeom prst="rect">
            <a:avLst/>
          </a:prstGeom>
          <a:noFill/>
        </p:spPr>
        <p:txBody>
          <a:bodyPr wrap="square" rtlCol="0">
            <a:spAutoFit/>
          </a:bodyPr>
          <a:lstStyle/>
          <a:p>
            <a:r>
              <a:rPr lang="en-US" sz="1600" dirty="0">
                <a:latin typeface="+mj-lt"/>
              </a:rPr>
              <a:t>This form is required whenever an extension of services is being requested. </a:t>
            </a:r>
          </a:p>
          <a:p>
            <a:endParaRPr lang="en-US" sz="1600" dirty="0">
              <a:latin typeface="+mj-lt"/>
            </a:endParaRPr>
          </a:p>
          <a:p>
            <a:r>
              <a:rPr lang="en-US" sz="1600" dirty="0">
                <a:latin typeface="+mj-lt"/>
              </a:rPr>
              <a:t>The RCS can be submitted up to 2 weeks before the 6 months from the </a:t>
            </a:r>
            <a:r>
              <a:rPr lang="en-US" sz="1600" b="1" i="1" dirty="0">
                <a:latin typeface="+mj-lt"/>
              </a:rPr>
              <a:t>Referral Letter Date</a:t>
            </a:r>
            <a:r>
              <a:rPr lang="en-US" sz="1600" dirty="0">
                <a:latin typeface="+mj-lt"/>
              </a:rPr>
              <a:t>. </a:t>
            </a:r>
          </a:p>
          <a:p>
            <a:endParaRPr lang="en-US" sz="1600" dirty="0">
              <a:latin typeface="+mj-lt"/>
            </a:endParaRPr>
          </a:p>
          <a:p>
            <a:r>
              <a:rPr lang="en-US" sz="1600" dirty="0">
                <a:latin typeface="+mj-lt"/>
              </a:rPr>
              <a:t>Follow the instructions on the form and submit to Utilization Management </a:t>
            </a:r>
            <a:r>
              <a:rPr lang="en-US" sz="1600" dirty="0"/>
              <a:t>FAX: (888) 860-8068</a:t>
            </a:r>
            <a:endParaRPr lang="en-US" sz="1600" dirty="0">
              <a:latin typeface="+mj-lt"/>
            </a:endParaRPr>
          </a:p>
          <a:p>
            <a:endParaRPr lang="en-US" sz="1600" dirty="0">
              <a:latin typeface="+mj-lt"/>
            </a:endParaRPr>
          </a:p>
          <a:p>
            <a:r>
              <a:rPr lang="en-US" sz="1600" dirty="0">
                <a:latin typeface="+mj-lt"/>
              </a:rPr>
              <a:t>If no extension is requested or approved, all remaining services will expire 6 months from </a:t>
            </a:r>
            <a:r>
              <a:rPr lang="en-US" sz="1600" b="1" i="1" dirty="0">
                <a:latin typeface="+mj-lt"/>
              </a:rPr>
              <a:t>Referral Letter Date </a:t>
            </a:r>
            <a:r>
              <a:rPr lang="en-US" sz="1600" dirty="0">
                <a:latin typeface="+mj-lt"/>
              </a:rPr>
              <a:t>(even if not all the sessions were used).</a:t>
            </a:r>
          </a:p>
          <a:p>
            <a:endParaRPr lang="en-US" sz="1600" dirty="0">
              <a:latin typeface="+mj-lt"/>
            </a:endParaRPr>
          </a:p>
          <a:p>
            <a:r>
              <a:rPr lang="en-US" sz="1600" dirty="0">
                <a:latin typeface="+mj-lt"/>
              </a:rPr>
              <a:t>All pages of the packet are required to be faxed. </a:t>
            </a:r>
          </a:p>
          <a:p>
            <a:endParaRPr lang="en-US" sz="1600" dirty="0">
              <a:latin typeface="+mj-lt"/>
            </a:endParaRPr>
          </a:p>
        </p:txBody>
      </p:sp>
      <p:sp>
        <p:nvSpPr>
          <p:cNvPr id="7" name="Date Placeholder 6">
            <a:extLst>
              <a:ext uri="{FF2B5EF4-FFF2-40B4-BE49-F238E27FC236}">
                <a16:creationId xmlns:a16="http://schemas.microsoft.com/office/drawing/2014/main" id="{E0813916-F9B1-46C3-9066-7C3A3F2D0EAA}"/>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31363851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BE6FC-2079-452F-A7F4-78EC2B109B83}"/>
              </a:ext>
            </a:extLst>
          </p:cNvPr>
          <p:cNvSpPr>
            <a:spLocks noGrp="1"/>
          </p:cNvSpPr>
          <p:nvPr>
            <p:ph type="title"/>
          </p:nvPr>
        </p:nvSpPr>
        <p:spPr/>
        <p:txBody>
          <a:bodyPr/>
          <a:lstStyle/>
          <a:p>
            <a:r>
              <a:rPr lang="en-US" dirty="0"/>
              <a:t>Medical Necessity for Continued Services</a:t>
            </a:r>
          </a:p>
        </p:txBody>
      </p:sp>
      <p:sp>
        <p:nvSpPr>
          <p:cNvPr id="3" name="Footer Placeholder 2">
            <a:extLst>
              <a:ext uri="{FF2B5EF4-FFF2-40B4-BE49-F238E27FC236}">
                <a16:creationId xmlns:a16="http://schemas.microsoft.com/office/drawing/2014/main" id="{6553830F-4F04-46CE-A73C-0B68745132C4}"/>
              </a:ext>
            </a:extLst>
          </p:cNvPr>
          <p:cNvSpPr>
            <a:spLocks noGrp="1"/>
          </p:cNvSpPr>
          <p:nvPr>
            <p:ph type="ftr" sz="quarter" idx="11"/>
          </p:nvPr>
        </p:nvSpPr>
        <p:spPr/>
        <p:txBody>
          <a:bodyPr/>
          <a:lstStyle/>
          <a:p>
            <a:r>
              <a:rPr lang="en-US" dirty="0"/>
              <a:t>MHP FFS - Version 06.24.20</a:t>
            </a:r>
          </a:p>
        </p:txBody>
      </p:sp>
      <p:sp>
        <p:nvSpPr>
          <p:cNvPr id="4" name="Slide Number Placeholder 3">
            <a:extLst>
              <a:ext uri="{FF2B5EF4-FFF2-40B4-BE49-F238E27FC236}">
                <a16:creationId xmlns:a16="http://schemas.microsoft.com/office/drawing/2014/main" id="{5A663731-2084-496B-A293-AE7B083FD803}"/>
              </a:ext>
            </a:extLst>
          </p:cNvPr>
          <p:cNvSpPr>
            <a:spLocks noGrp="1"/>
          </p:cNvSpPr>
          <p:nvPr>
            <p:ph type="sldNum" sz="quarter" idx="12"/>
          </p:nvPr>
        </p:nvSpPr>
        <p:spPr/>
        <p:txBody>
          <a:bodyPr/>
          <a:lstStyle/>
          <a:p>
            <a:fld id="{700861E1-0C85-490F-A709-222B40EEEBBE}" type="slidenum">
              <a:rPr lang="en-US" smtClean="0"/>
              <a:pPr/>
              <a:t>26</a:t>
            </a:fld>
            <a:endParaRPr lang="en-US" dirty="0"/>
          </a:p>
        </p:txBody>
      </p:sp>
      <p:sp>
        <p:nvSpPr>
          <p:cNvPr id="5" name="TextBox 4">
            <a:extLst>
              <a:ext uri="{FF2B5EF4-FFF2-40B4-BE49-F238E27FC236}">
                <a16:creationId xmlns:a16="http://schemas.microsoft.com/office/drawing/2014/main" id="{B18F9F1E-232C-4FD6-9FC3-B90A8EC581B7}"/>
              </a:ext>
            </a:extLst>
          </p:cNvPr>
          <p:cNvSpPr txBox="1"/>
          <p:nvPr/>
        </p:nvSpPr>
        <p:spPr>
          <a:xfrm>
            <a:off x="1219200" y="1981200"/>
            <a:ext cx="10210800" cy="3416320"/>
          </a:xfrm>
          <a:prstGeom prst="rect">
            <a:avLst/>
          </a:prstGeom>
          <a:noFill/>
        </p:spPr>
        <p:txBody>
          <a:bodyPr wrap="square" rtlCol="0">
            <a:spAutoFit/>
          </a:bodyPr>
          <a:lstStyle/>
          <a:p>
            <a:r>
              <a:rPr lang="en-US" dirty="0">
                <a:solidFill>
                  <a:schemeClr val="tx2"/>
                </a:solidFill>
              </a:rPr>
              <a:t>Therapy will continue for our beneficiaries as long as: </a:t>
            </a:r>
          </a:p>
          <a:p>
            <a:endParaRPr lang="en-US" dirty="0">
              <a:solidFill>
                <a:schemeClr val="tx2"/>
              </a:solidFill>
            </a:endParaRPr>
          </a:p>
          <a:p>
            <a:pPr marL="342900" indent="-342900">
              <a:buAutoNum type="alphaUcPeriod"/>
            </a:pPr>
            <a:r>
              <a:rPr lang="en-US" dirty="0">
                <a:solidFill>
                  <a:schemeClr val="tx2"/>
                </a:solidFill>
              </a:rPr>
              <a:t>Meets the moderate-severe medical necessity criteria</a:t>
            </a:r>
          </a:p>
          <a:p>
            <a:pPr marL="342900" indent="-342900">
              <a:buAutoNum type="alphaUcPeriod"/>
            </a:pPr>
            <a:r>
              <a:rPr lang="en-US" dirty="0">
                <a:solidFill>
                  <a:schemeClr val="tx2"/>
                </a:solidFill>
              </a:rPr>
              <a:t>Beneficiary is benefiting from therapy</a:t>
            </a:r>
          </a:p>
          <a:p>
            <a:pPr marL="342900" indent="-342900">
              <a:buAutoNum type="alphaUcPeriod"/>
            </a:pPr>
            <a:r>
              <a:rPr lang="en-US" dirty="0">
                <a:solidFill>
                  <a:schemeClr val="tx2"/>
                </a:solidFill>
              </a:rPr>
              <a:t>The appropriate documentation is in place demonstrating continued need for therapy.  </a:t>
            </a:r>
          </a:p>
          <a:p>
            <a:endParaRPr lang="en-US" dirty="0">
              <a:solidFill>
                <a:schemeClr val="tx2"/>
              </a:solidFill>
            </a:endParaRPr>
          </a:p>
          <a:p>
            <a:r>
              <a:rPr lang="en-US" dirty="0">
                <a:solidFill>
                  <a:schemeClr val="tx2"/>
                </a:solidFill>
              </a:rPr>
              <a:t>When outpatient therapy is no longer clinically warranted the beneficiary will be referred to a higher or lower level of care. </a:t>
            </a:r>
          </a:p>
          <a:p>
            <a:r>
              <a:rPr lang="en-US" dirty="0">
                <a:solidFill>
                  <a:schemeClr val="tx2"/>
                </a:solidFill>
              </a:rPr>
              <a:t> </a:t>
            </a:r>
          </a:p>
          <a:p>
            <a:r>
              <a:rPr lang="en-US" dirty="0">
                <a:solidFill>
                  <a:schemeClr val="tx2"/>
                </a:solidFill>
              </a:rPr>
              <a:t>ACBH wants to ensure that beneficiaries remain stable in the community. </a:t>
            </a:r>
          </a:p>
          <a:p>
            <a:endParaRPr lang="en-US" dirty="0">
              <a:solidFill>
                <a:schemeClr val="tx2"/>
              </a:solidFill>
            </a:endParaRPr>
          </a:p>
          <a:p>
            <a:r>
              <a:rPr lang="en-US" dirty="0">
                <a:solidFill>
                  <a:schemeClr val="tx2"/>
                </a:solidFill>
              </a:rPr>
              <a:t>There are no length of stay limits; everything is tied to medical necessity.  </a:t>
            </a:r>
          </a:p>
        </p:txBody>
      </p:sp>
      <p:sp>
        <p:nvSpPr>
          <p:cNvPr id="6" name="Date Placeholder 5">
            <a:extLst>
              <a:ext uri="{FF2B5EF4-FFF2-40B4-BE49-F238E27FC236}">
                <a16:creationId xmlns:a16="http://schemas.microsoft.com/office/drawing/2014/main" id="{F28141C7-8A37-43E1-9399-94D8884AE9C1}"/>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8774541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87182"/>
            <a:ext cx="10287000" cy="1450757"/>
          </a:xfrm>
          <a:noFill/>
        </p:spPr>
        <p:txBody>
          <a:bodyPr>
            <a:normAutofit/>
          </a:bodyPr>
          <a:lstStyle/>
          <a:p>
            <a:r>
              <a:rPr lang="en-US" dirty="0"/>
              <a:t>Request for Continued Service (RCS) </a:t>
            </a:r>
            <a:endParaRPr lang="en-US" sz="4400" dirty="0"/>
          </a:p>
        </p:txBody>
      </p:sp>
      <p:sp>
        <p:nvSpPr>
          <p:cNvPr id="3" name="Footer Placeholder 2"/>
          <p:cNvSpPr>
            <a:spLocks noGrp="1"/>
          </p:cNvSpPr>
          <p:nvPr>
            <p:ph type="ftr" sz="quarter" idx="11"/>
          </p:nvPr>
        </p:nvSpPr>
        <p:spPr/>
        <p:txBody>
          <a:bodyPr/>
          <a:lstStyle/>
          <a:p>
            <a:r>
              <a:rPr lang="en-US" dirty="0"/>
              <a:t>MHP FFS - Version 06.24.20</a:t>
            </a:r>
          </a:p>
        </p:txBody>
      </p:sp>
      <p:sp>
        <p:nvSpPr>
          <p:cNvPr id="4" name="Slide Number Placeholder 3"/>
          <p:cNvSpPr>
            <a:spLocks noGrp="1"/>
          </p:cNvSpPr>
          <p:nvPr>
            <p:ph type="sldNum" sz="quarter" idx="12"/>
          </p:nvPr>
        </p:nvSpPr>
        <p:spPr/>
        <p:txBody>
          <a:bodyPr/>
          <a:lstStyle/>
          <a:p>
            <a:fld id="{700861E1-0C85-490F-A709-222B40EEEBBE}" type="slidenum">
              <a:rPr lang="en-US" smtClean="0"/>
              <a:t>27</a:t>
            </a:fld>
            <a:endParaRPr lang="en-US" dirty="0"/>
          </a:p>
        </p:txBody>
      </p:sp>
      <p:sp>
        <p:nvSpPr>
          <p:cNvPr id="6" name="Rectangle 5"/>
          <p:cNvSpPr/>
          <p:nvPr/>
        </p:nvSpPr>
        <p:spPr>
          <a:xfrm>
            <a:off x="1219200" y="1846003"/>
            <a:ext cx="9936480" cy="3373231"/>
          </a:xfrm>
          <a:prstGeom prst="rect">
            <a:avLst/>
          </a:prstGeom>
          <a:solidFill>
            <a:schemeClr val="bg1"/>
          </a:solidFill>
        </p:spPr>
        <p:txBody>
          <a:bodyPr wrap="square">
            <a:spAutoFit/>
          </a:bodyPr>
          <a:lstStyle/>
          <a:p>
            <a:pPr marL="287338" lvl="0" indent="-287338">
              <a:lnSpc>
                <a:spcPct val="90000"/>
              </a:lnSpc>
              <a:spcBef>
                <a:spcPts val="1200"/>
              </a:spcBef>
              <a:spcAft>
                <a:spcPts val="200"/>
              </a:spcAft>
              <a:buClr>
                <a:srgbClr val="D34817"/>
              </a:buClr>
              <a:buSzPct val="100000"/>
              <a:buFont typeface="Wingdings" panose="05000000000000000000" pitchFamily="2" charset="2"/>
              <a:buChar char="Ø"/>
            </a:pPr>
            <a:r>
              <a:rPr lang="en-US" dirty="0">
                <a:latin typeface="+mj-lt"/>
              </a:rPr>
              <a:t>In response to the RCS, providers will receive a letter of approval or denial by a UM Clinical Review Specialist (CRS). Notification will also be sent to the beneficiary. Service approval is usually for a 6 month time span unless otherwise specified. </a:t>
            </a:r>
          </a:p>
          <a:p>
            <a:pPr marL="287338" lvl="0" indent="-287338">
              <a:lnSpc>
                <a:spcPct val="90000"/>
              </a:lnSpc>
              <a:spcBef>
                <a:spcPts val="1200"/>
              </a:spcBef>
              <a:spcAft>
                <a:spcPts val="200"/>
              </a:spcAft>
              <a:buClr>
                <a:srgbClr val="D34817"/>
              </a:buClr>
              <a:buSzPct val="100000"/>
              <a:buFont typeface="Wingdings" panose="05000000000000000000" pitchFamily="2" charset="2"/>
              <a:buChar char="Ø"/>
            </a:pPr>
            <a:r>
              <a:rPr lang="en-US" dirty="0">
                <a:latin typeface="+mj-lt"/>
              </a:rPr>
              <a:t> A UM CRS may request responses for additional information that does not impact the current services, such as “For beneficiary’s current medications, please list dosage and frequency.” These requests will be highlighted in yellow on the approval letter; </a:t>
            </a:r>
            <a:r>
              <a:rPr lang="en-US" i="1" u="sng" dirty="0">
                <a:latin typeface="+mj-lt"/>
              </a:rPr>
              <a:t>responses expected on the next RCS</a:t>
            </a:r>
            <a:r>
              <a:rPr lang="en-US" dirty="0">
                <a:latin typeface="+mj-lt"/>
              </a:rPr>
              <a:t>. </a:t>
            </a:r>
          </a:p>
          <a:p>
            <a:pPr marL="287338" lvl="0" indent="-287338">
              <a:lnSpc>
                <a:spcPct val="90000"/>
              </a:lnSpc>
              <a:spcBef>
                <a:spcPts val="1200"/>
              </a:spcBef>
              <a:spcAft>
                <a:spcPts val="200"/>
              </a:spcAft>
              <a:buClr>
                <a:srgbClr val="D34817"/>
              </a:buClr>
              <a:buSzPct val="100000"/>
              <a:buFont typeface="Wingdings" panose="05000000000000000000" pitchFamily="2" charset="2"/>
              <a:buChar char="Ø"/>
            </a:pPr>
            <a:r>
              <a:rPr lang="en-US" dirty="0">
                <a:latin typeface="+mj-lt"/>
              </a:rPr>
              <a:t>A Provider may receive a phone call requesting case consultation if continued need for services is not clearly documented on the RCS. </a:t>
            </a:r>
          </a:p>
          <a:p>
            <a:pPr marL="744538" lvl="1" indent="-287338">
              <a:lnSpc>
                <a:spcPct val="90000"/>
              </a:lnSpc>
              <a:spcBef>
                <a:spcPts val="1200"/>
              </a:spcBef>
              <a:spcAft>
                <a:spcPts val="200"/>
              </a:spcAft>
              <a:buClr>
                <a:srgbClr val="D34817"/>
              </a:buClr>
              <a:buSzPct val="100000"/>
              <a:buFont typeface="Wingdings" panose="05000000000000000000" pitchFamily="2" charset="2"/>
              <a:buChar char="Ø"/>
            </a:pPr>
            <a:r>
              <a:rPr lang="en-US" dirty="0">
                <a:latin typeface="+mj-lt"/>
              </a:rPr>
              <a:t>If, by the 14th calendar day, the Provider fails to respond to a telephone request to help determine medical necessity, the RCS will be considered withdrawn and no approval will be processed. This will most likely result in returned claims. </a:t>
            </a:r>
          </a:p>
        </p:txBody>
      </p:sp>
      <p:sp>
        <p:nvSpPr>
          <p:cNvPr id="5" name="Date Placeholder 4">
            <a:extLst>
              <a:ext uri="{FF2B5EF4-FFF2-40B4-BE49-F238E27FC236}">
                <a16:creationId xmlns:a16="http://schemas.microsoft.com/office/drawing/2014/main" id="{D9205143-4E12-46F5-A554-412F94AA40D0}"/>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26831217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81000"/>
            <a:ext cx="9906000" cy="1295400"/>
          </a:xfrm>
        </p:spPr>
        <p:txBody>
          <a:bodyPr>
            <a:normAutofit fontScale="90000"/>
          </a:bodyPr>
          <a:lstStyle/>
          <a:p>
            <a:pPr algn="ctr"/>
            <a:r>
              <a:rPr lang="en-US" sz="2700" dirty="0"/>
              <a:t/>
            </a:r>
            <a:br>
              <a:rPr lang="en-US" sz="2700" dirty="0"/>
            </a:br>
            <a:r>
              <a:rPr lang="en-US" sz="2700" dirty="0"/>
              <a:t/>
            </a:r>
            <a:br>
              <a:rPr lang="en-US" sz="2700" dirty="0"/>
            </a:br>
            <a:endParaRPr lang="en-US" dirty="0">
              <a:solidFill>
                <a:srgbClr val="FF0000"/>
              </a:solidFill>
            </a:endParaRPr>
          </a:p>
        </p:txBody>
      </p:sp>
      <p:sp>
        <p:nvSpPr>
          <p:cNvPr id="3" name="Slide Number Placeholder 2"/>
          <p:cNvSpPr>
            <a:spLocks noGrp="1"/>
          </p:cNvSpPr>
          <p:nvPr>
            <p:ph type="sldNum" sz="quarter" idx="12"/>
          </p:nvPr>
        </p:nvSpPr>
        <p:spPr/>
        <p:txBody>
          <a:bodyPr/>
          <a:lstStyle/>
          <a:p>
            <a:fld id="{700861E1-0C85-490F-A709-222B40EEEBBE}" type="slidenum">
              <a:rPr lang="en-US" smtClean="0"/>
              <a:t>28</a:t>
            </a:fld>
            <a:endParaRPr lang="en-US" dirty="0"/>
          </a:p>
        </p:txBody>
      </p:sp>
      <p:sp>
        <p:nvSpPr>
          <p:cNvPr id="4" name="Content Placeholder 3"/>
          <p:cNvSpPr>
            <a:spLocks noGrp="1"/>
          </p:cNvSpPr>
          <p:nvPr>
            <p:ph sz="quarter" idx="1"/>
          </p:nvPr>
        </p:nvSpPr>
        <p:spPr>
          <a:xfrm>
            <a:off x="1143000" y="1905000"/>
            <a:ext cx="10069484" cy="4343400"/>
          </a:xfrm>
          <a:solidFill>
            <a:schemeClr val="bg1"/>
          </a:solidFill>
        </p:spPr>
        <p:txBody>
          <a:bodyPr>
            <a:noAutofit/>
          </a:bodyPr>
          <a:lstStyle/>
          <a:p>
            <a:pPr marL="61913" indent="0">
              <a:buNone/>
            </a:pPr>
            <a:r>
              <a:rPr lang="en-US" dirty="0">
                <a:solidFill>
                  <a:schemeClr val="tx1"/>
                </a:solidFill>
              </a:rPr>
              <a:t>Providers have o</a:t>
            </a:r>
            <a:r>
              <a:rPr lang="en-US" dirty="0">
                <a:solidFill>
                  <a:schemeClr val="tx1"/>
                </a:solidFill>
                <a:latin typeface="+mj-lt"/>
              </a:rPr>
              <a:t>ne unit of service to complete the updated Client Plan (use Psychiatric Diagnostic Eval code)</a:t>
            </a:r>
          </a:p>
          <a:p>
            <a:pPr lvl="1">
              <a:buFont typeface="Arial" panose="020B0604020202020204" pitchFamily="34" charset="0"/>
              <a:buChar char="•"/>
            </a:pPr>
            <a:r>
              <a:rPr lang="en-US" sz="2000" dirty="0">
                <a:solidFill>
                  <a:schemeClr val="tx1"/>
                </a:solidFill>
                <a:latin typeface="+mj-lt"/>
              </a:rPr>
              <a:t>A new client plan must be completed in the first session after extension.</a:t>
            </a:r>
          </a:p>
          <a:p>
            <a:pPr>
              <a:buFont typeface="Arial" panose="020B0604020202020204" pitchFamily="34" charset="0"/>
              <a:buChar char="•"/>
            </a:pPr>
            <a:r>
              <a:rPr lang="en-US" sz="2400" dirty="0">
                <a:solidFill>
                  <a:schemeClr val="tx1"/>
                </a:solidFill>
                <a:latin typeface="+mj-lt"/>
              </a:rPr>
              <a:t> For next six months:</a:t>
            </a:r>
          </a:p>
          <a:p>
            <a:pPr lvl="1">
              <a:buFont typeface="Arial" panose="020B0604020202020204" pitchFamily="34" charset="0"/>
              <a:buChar char="•"/>
            </a:pPr>
            <a:r>
              <a:rPr lang="en-US" sz="2000" dirty="0">
                <a:solidFill>
                  <a:schemeClr val="tx1"/>
                </a:solidFill>
                <a:latin typeface="+mj-lt"/>
              </a:rPr>
              <a:t>20 Therapy sessions – Any combination of Individual, Family &amp;/or Group Therapy as long as the modality is specified in the plan.</a:t>
            </a:r>
          </a:p>
          <a:p>
            <a:pPr lvl="2">
              <a:buFont typeface="Arial" panose="020B0604020202020204" pitchFamily="34" charset="0"/>
              <a:buChar char="•"/>
            </a:pPr>
            <a:r>
              <a:rPr lang="en-US" sz="1600" dirty="0">
                <a:solidFill>
                  <a:schemeClr val="tx1"/>
                </a:solidFill>
                <a:latin typeface="+mj-lt"/>
              </a:rPr>
              <a:t>Individual (30, 60, 90 minutes – if approved by UM)</a:t>
            </a:r>
          </a:p>
          <a:p>
            <a:pPr lvl="2">
              <a:buFont typeface="Arial" panose="020B0604020202020204" pitchFamily="34" charset="0"/>
              <a:buChar char="•"/>
            </a:pPr>
            <a:r>
              <a:rPr lang="en-US" sz="1600" dirty="0">
                <a:solidFill>
                  <a:schemeClr val="tx1"/>
                </a:solidFill>
              </a:rPr>
              <a:t>Code Crisis Therapy (additional visit) as Individual Therapy—call UM if additional sessions required.</a:t>
            </a:r>
            <a:endParaRPr lang="en-US" sz="1600" dirty="0">
              <a:solidFill>
                <a:schemeClr val="tx1"/>
              </a:solidFill>
              <a:latin typeface="+mj-lt"/>
            </a:endParaRPr>
          </a:p>
          <a:p>
            <a:pPr lvl="2">
              <a:buFont typeface="Arial" panose="020B0604020202020204" pitchFamily="34" charset="0"/>
              <a:buChar char="•"/>
            </a:pPr>
            <a:r>
              <a:rPr lang="en-US" sz="1600" dirty="0">
                <a:solidFill>
                  <a:schemeClr val="tx1"/>
                </a:solidFill>
                <a:latin typeface="+mj-lt"/>
              </a:rPr>
              <a:t>Family Therapy (60 or 90 minutes)</a:t>
            </a:r>
          </a:p>
          <a:p>
            <a:pPr lvl="2">
              <a:buFont typeface="Arial" panose="020B0604020202020204" pitchFamily="34" charset="0"/>
              <a:buChar char="•"/>
            </a:pPr>
            <a:r>
              <a:rPr lang="en-US" sz="1600" dirty="0">
                <a:solidFill>
                  <a:schemeClr val="tx1"/>
                </a:solidFill>
                <a:latin typeface="+mj-lt"/>
              </a:rPr>
              <a:t>Group Therapy (90 minutes) </a:t>
            </a:r>
          </a:p>
          <a:p>
            <a:pPr lvl="1">
              <a:buFont typeface="Arial" panose="020B0604020202020204" pitchFamily="34" charset="0"/>
              <a:buChar char="•"/>
            </a:pPr>
            <a:r>
              <a:rPr lang="en-US" sz="2000" dirty="0">
                <a:solidFill>
                  <a:schemeClr val="tx1"/>
                </a:solidFill>
                <a:latin typeface="+mj-lt"/>
              </a:rPr>
              <a:t>3 hours - Brokerage/Linkage (30 and 60 minutes increments) </a:t>
            </a:r>
          </a:p>
          <a:p>
            <a:pPr lvl="1">
              <a:buFont typeface="Arial" panose="020B0604020202020204" pitchFamily="34" charset="0"/>
              <a:buChar char="•"/>
            </a:pPr>
            <a:r>
              <a:rPr lang="en-US" sz="2000" dirty="0">
                <a:solidFill>
                  <a:schemeClr val="tx1"/>
                </a:solidFill>
                <a:latin typeface="+mj-lt"/>
              </a:rPr>
              <a:t>2 hours – Collateral (10 and 45 minutes increments) </a:t>
            </a:r>
          </a:p>
          <a:p>
            <a:pPr>
              <a:buFont typeface="Arial" panose="020B0604020202020204" pitchFamily="34" charset="0"/>
              <a:buChar char="•"/>
            </a:pPr>
            <a:r>
              <a:rPr lang="en-US" dirty="0"/>
              <a:t>Call UM if medical necessity requires additional services.</a:t>
            </a:r>
          </a:p>
          <a:p>
            <a:pPr>
              <a:buFont typeface="Arial" panose="020B0604020202020204" pitchFamily="34" charset="0"/>
              <a:buChar char="•"/>
            </a:pPr>
            <a:endParaRPr lang="en-US" sz="2200" dirty="0">
              <a:solidFill>
                <a:schemeClr val="tx1"/>
              </a:solidFill>
              <a:latin typeface="+mj-lt"/>
            </a:endParaRPr>
          </a:p>
          <a:p>
            <a:pPr marL="0" indent="0">
              <a:buNone/>
            </a:pPr>
            <a:endParaRPr lang="en-US" dirty="0">
              <a:latin typeface="+mj-lt"/>
            </a:endParaRPr>
          </a:p>
        </p:txBody>
      </p:sp>
      <p:sp>
        <p:nvSpPr>
          <p:cNvPr id="5" name="Footer Placeholder 4"/>
          <p:cNvSpPr>
            <a:spLocks noGrp="1"/>
          </p:cNvSpPr>
          <p:nvPr>
            <p:ph type="ftr" sz="quarter" idx="11"/>
          </p:nvPr>
        </p:nvSpPr>
        <p:spPr/>
        <p:txBody>
          <a:bodyPr/>
          <a:lstStyle/>
          <a:p>
            <a:r>
              <a:rPr lang="en-US" dirty="0"/>
              <a:t>MHP FFS - Version 06.24.20</a:t>
            </a:r>
          </a:p>
        </p:txBody>
      </p:sp>
      <p:sp>
        <p:nvSpPr>
          <p:cNvPr id="6" name="Title 5"/>
          <p:cNvSpPr txBox="1">
            <a:spLocks/>
          </p:cNvSpPr>
          <p:nvPr/>
        </p:nvSpPr>
        <p:spPr>
          <a:xfrm>
            <a:off x="1143000" y="285803"/>
            <a:ext cx="8768499" cy="1450757"/>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400" dirty="0"/>
              <a:t>Continued Service Package</a:t>
            </a:r>
          </a:p>
        </p:txBody>
      </p:sp>
      <p:sp>
        <p:nvSpPr>
          <p:cNvPr id="7" name="Date Placeholder 6">
            <a:extLst>
              <a:ext uri="{FF2B5EF4-FFF2-40B4-BE49-F238E27FC236}">
                <a16:creationId xmlns:a16="http://schemas.microsoft.com/office/drawing/2014/main" id="{64CCAE3F-8E58-44CA-B31D-CF9647873A9A}"/>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6998944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8F8AA-8C13-4861-A90A-A0C19A394DE4}"/>
              </a:ext>
            </a:extLst>
          </p:cNvPr>
          <p:cNvSpPr>
            <a:spLocks noGrp="1"/>
          </p:cNvSpPr>
          <p:nvPr>
            <p:ph type="title"/>
          </p:nvPr>
        </p:nvSpPr>
        <p:spPr/>
        <p:txBody>
          <a:bodyPr/>
          <a:lstStyle/>
          <a:p>
            <a:r>
              <a:rPr lang="en-US" dirty="0"/>
              <a:t>Crisis Services</a:t>
            </a:r>
          </a:p>
        </p:txBody>
      </p:sp>
      <p:sp>
        <p:nvSpPr>
          <p:cNvPr id="3" name="Content Placeholder 2">
            <a:extLst>
              <a:ext uri="{FF2B5EF4-FFF2-40B4-BE49-F238E27FC236}">
                <a16:creationId xmlns:a16="http://schemas.microsoft.com/office/drawing/2014/main" id="{F85BEEBE-6E26-41C5-A9EE-0CA781F8BEBD}"/>
              </a:ext>
            </a:extLst>
          </p:cNvPr>
          <p:cNvSpPr>
            <a:spLocks noGrp="1"/>
          </p:cNvSpPr>
          <p:nvPr>
            <p:ph idx="1"/>
          </p:nvPr>
        </p:nvSpPr>
        <p:spPr>
          <a:xfrm>
            <a:off x="1097280" y="1845734"/>
            <a:ext cx="10058400" cy="4478866"/>
          </a:xfrm>
        </p:spPr>
        <p:txBody>
          <a:bodyPr>
            <a:normAutofit fontScale="40000" lnSpcReduction="20000"/>
          </a:bodyPr>
          <a:lstStyle/>
          <a:p>
            <a:r>
              <a:rPr lang="en-US" sz="3000" dirty="0"/>
              <a:t>This modality does not need to be in the treatment plan as crises are by definition not planned.</a:t>
            </a:r>
          </a:p>
          <a:p>
            <a:r>
              <a:rPr lang="en-US" sz="3000" dirty="0"/>
              <a:t>Utilize Individual Therapy Code and indicate in PN that there was a crisis intervention.</a:t>
            </a:r>
          </a:p>
          <a:p>
            <a:pPr lvl="0"/>
            <a:r>
              <a:rPr lang="en-US" sz="3000" dirty="0"/>
              <a:t>Relevant clinical details leading to the crisis</a:t>
            </a:r>
          </a:p>
          <a:p>
            <a:pPr lvl="0"/>
            <a:r>
              <a:rPr lang="en-US" sz="3000" dirty="0"/>
              <a:t>The identified crisis </a:t>
            </a:r>
            <a:r>
              <a:rPr lang="en-US" sz="3000" u="sng" dirty="0"/>
              <a:t>must be the client’s crisis</a:t>
            </a:r>
            <a:r>
              <a:rPr lang="en-US" sz="3000" dirty="0"/>
              <a:t>, not a significant support person’s crisis. </a:t>
            </a:r>
            <a:r>
              <a:rPr lang="en-US" sz="3000" baseline="30000" dirty="0"/>
              <a:t>(CCR24)</a:t>
            </a:r>
            <a:endParaRPr lang="en-US" sz="3000" dirty="0"/>
          </a:p>
          <a:p>
            <a:pPr lvl="0"/>
            <a:r>
              <a:rPr lang="en-US" sz="3000" dirty="0"/>
              <a:t>The urgency &amp; immediacy of the situation must be clearly documented and describe </a:t>
            </a:r>
            <a:r>
              <a:rPr lang="en-US" sz="3000" u="sng" dirty="0"/>
              <a:t>each</a:t>
            </a:r>
            <a:r>
              <a:rPr lang="en-US" sz="3000" dirty="0"/>
              <a:t> of the following medical necessity requirements: </a:t>
            </a:r>
            <a:r>
              <a:rPr lang="en-US" sz="3000" baseline="30000" dirty="0"/>
              <a:t>(CCR06)</a:t>
            </a:r>
            <a:r>
              <a:rPr lang="en-US" sz="3000" i="1" baseline="30000" dirty="0"/>
              <a:t> </a:t>
            </a:r>
            <a:r>
              <a:rPr lang="en-US" sz="3000" baseline="30000" dirty="0"/>
              <a:t>(CCR10)</a:t>
            </a:r>
            <a:r>
              <a:rPr lang="en-US" sz="3000" i="1" baseline="30000" dirty="0"/>
              <a:t> (CCR15)</a:t>
            </a:r>
            <a:endParaRPr lang="en-US" sz="3000" dirty="0"/>
          </a:p>
          <a:p>
            <a:pPr lvl="1"/>
            <a:r>
              <a:rPr lang="en-US" sz="3000" dirty="0"/>
              <a:t>How the crisis is related to a mental health condition</a:t>
            </a:r>
          </a:p>
          <a:p>
            <a:pPr lvl="1"/>
            <a:r>
              <a:rPr lang="en-US" sz="3000" dirty="0"/>
              <a:t>How the client is </a:t>
            </a:r>
            <a:r>
              <a:rPr lang="en-US" sz="3000" u="sng" dirty="0"/>
              <a:t>imminently or currently</a:t>
            </a:r>
            <a:r>
              <a:rPr lang="en-US" sz="3000" dirty="0"/>
              <a:t> a danger to self or to others or is gravely disabled</a:t>
            </a:r>
          </a:p>
          <a:p>
            <a:pPr lvl="1"/>
            <a:r>
              <a:rPr lang="en-US" sz="3000" dirty="0"/>
              <a:t>Why the client </a:t>
            </a:r>
            <a:r>
              <a:rPr lang="en-US" sz="3000" u="sng" dirty="0"/>
              <a:t>either</a:t>
            </a:r>
            <a:r>
              <a:rPr lang="en-US" sz="3000" dirty="0"/>
              <a:t> requires psychiatric inpatient hospitalization or psychiatric health facility services </a:t>
            </a:r>
            <a:r>
              <a:rPr lang="en-US" sz="3000" u="sng" dirty="0"/>
              <a:t>or</a:t>
            </a:r>
            <a:r>
              <a:rPr lang="en-US" sz="3000" dirty="0"/>
              <a:t> that without timely intervention, why the client is highly likely to develop an immediate emergency psychiatric condition.</a:t>
            </a:r>
          </a:p>
          <a:p>
            <a:pPr lvl="0"/>
            <a:r>
              <a:rPr lang="en-US" sz="3000" dirty="0"/>
              <a:t>Interventions done to decrease or eliminate or alleviate danger, reduce trauma and/or ameliorate the crisis.  </a:t>
            </a:r>
          </a:p>
          <a:p>
            <a:pPr lvl="0"/>
            <a:r>
              <a:rPr lang="en-US" sz="3000" dirty="0"/>
              <a:t>The aftercare safety plan.</a:t>
            </a:r>
          </a:p>
          <a:p>
            <a:r>
              <a:rPr lang="en-US" sz="3000" dirty="0"/>
              <a:t>Collateral and community contacts that will participate in follow-up.</a:t>
            </a:r>
            <a:r>
              <a:rPr lang="en-US" sz="3000" i="1" baseline="30000" dirty="0"/>
              <a:t> </a:t>
            </a:r>
            <a:endParaRPr lang="en-US" sz="3000" dirty="0"/>
          </a:p>
          <a:p>
            <a:r>
              <a:rPr lang="en-US" sz="3000" dirty="0"/>
              <a:t>Providers should be tracking how often crisis services are being utilized and assessing whether a higher level of care is indicated. </a:t>
            </a:r>
          </a:p>
          <a:p>
            <a:r>
              <a:rPr lang="en-US" sz="3000" dirty="0"/>
              <a:t>*There is no need to get crisis services authorized by Utilization Management. </a:t>
            </a:r>
          </a:p>
          <a:p>
            <a:r>
              <a:rPr lang="en-US" sz="3000" dirty="0"/>
              <a:t>Call UM if medical necessity requires additional assessment/plan services.</a:t>
            </a:r>
          </a:p>
          <a:p>
            <a:endParaRPr lang="en-US" dirty="0"/>
          </a:p>
          <a:p>
            <a:endParaRPr lang="en-US" dirty="0"/>
          </a:p>
        </p:txBody>
      </p:sp>
      <p:sp>
        <p:nvSpPr>
          <p:cNvPr id="4" name="Footer Placeholder 3">
            <a:extLst>
              <a:ext uri="{FF2B5EF4-FFF2-40B4-BE49-F238E27FC236}">
                <a16:creationId xmlns:a16="http://schemas.microsoft.com/office/drawing/2014/main" id="{A79DCA8A-208A-439F-9C54-60382AC8F000}"/>
              </a:ext>
            </a:extLst>
          </p:cNvPr>
          <p:cNvSpPr>
            <a:spLocks noGrp="1"/>
          </p:cNvSpPr>
          <p:nvPr>
            <p:ph type="ftr" sz="quarter" idx="11"/>
          </p:nvPr>
        </p:nvSpPr>
        <p:spPr/>
        <p:txBody>
          <a:bodyPr/>
          <a:lstStyle/>
          <a:p>
            <a:r>
              <a:rPr lang="en-US" dirty="0"/>
              <a:t>MHP FFS - Version 06.24.20</a:t>
            </a:r>
          </a:p>
        </p:txBody>
      </p:sp>
      <p:sp>
        <p:nvSpPr>
          <p:cNvPr id="5" name="Slide Number Placeholder 4">
            <a:extLst>
              <a:ext uri="{FF2B5EF4-FFF2-40B4-BE49-F238E27FC236}">
                <a16:creationId xmlns:a16="http://schemas.microsoft.com/office/drawing/2014/main" id="{D7352096-ECBD-437B-A293-7F811A2C5FA4}"/>
              </a:ext>
            </a:extLst>
          </p:cNvPr>
          <p:cNvSpPr>
            <a:spLocks noGrp="1"/>
          </p:cNvSpPr>
          <p:nvPr>
            <p:ph type="sldNum" sz="quarter" idx="12"/>
          </p:nvPr>
        </p:nvSpPr>
        <p:spPr/>
        <p:txBody>
          <a:bodyPr/>
          <a:lstStyle/>
          <a:p>
            <a:fld id="{700861E1-0C85-490F-A709-222B40EEEBBE}" type="slidenum">
              <a:rPr lang="en-US" smtClean="0"/>
              <a:pPr/>
              <a:t>29</a:t>
            </a:fld>
            <a:endParaRPr lang="en-US" dirty="0"/>
          </a:p>
        </p:txBody>
      </p:sp>
      <p:sp>
        <p:nvSpPr>
          <p:cNvPr id="6" name="Date Placeholder 5">
            <a:extLst>
              <a:ext uri="{FF2B5EF4-FFF2-40B4-BE49-F238E27FC236}">
                <a16:creationId xmlns:a16="http://schemas.microsoft.com/office/drawing/2014/main" id="{E31E4824-C5FB-4A1A-AD3A-B02672941F9A}"/>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10945832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Psychological Testing</a:t>
            </a: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a:t>Assessment and treatment plans are not required for psych testing only cases.</a:t>
            </a:r>
          </a:p>
          <a:p>
            <a:pPr>
              <a:buFont typeface="Wingdings" panose="05000000000000000000" pitchFamily="2" charset="2"/>
              <a:buChar char="Ø"/>
            </a:pPr>
            <a:endParaRPr lang="en-US" dirty="0"/>
          </a:p>
          <a:p>
            <a:pPr>
              <a:buFont typeface="Wingdings" panose="05000000000000000000" pitchFamily="2" charset="2"/>
              <a:buChar char="Ø"/>
            </a:pPr>
            <a:r>
              <a:rPr lang="en-US" dirty="0"/>
              <a:t>Progress notes should detail which psychological tests were administered at each session. </a:t>
            </a:r>
          </a:p>
          <a:p>
            <a:pPr>
              <a:buFont typeface="Wingdings" panose="05000000000000000000" pitchFamily="2" charset="2"/>
              <a:buChar char="Ø"/>
            </a:pPr>
            <a:endParaRPr lang="en-US" dirty="0"/>
          </a:p>
          <a:p>
            <a:pPr>
              <a:buFont typeface="Wingdings" panose="05000000000000000000" pitchFamily="2" charset="2"/>
              <a:buChar char="Ø"/>
            </a:pPr>
            <a:r>
              <a:rPr lang="en-US" dirty="0"/>
              <a:t>Time spent writing report is claimable and this should be documented within progress notes.</a:t>
            </a:r>
          </a:p>
          <a:p>
            <a:pPr>
              <a:buFont typeface="Wingdings" panose="05000000000000000000" pitchFamily="2" charset="2"/>
              <a:buChar char="Ø"/>
            </a:pPr>
            <a:endParaRPr lang="en-US" dirty="0"/>
          </a:p>
          <a:p>
            <a:pPr>
              <a:buFont typeface="Wingdings" panose="05000000000000000000" pitchFamily="2" charset="2"/>
              <a:buChar char="Ø"/>
            </a:pPr>
            <a:r>
              <a:rPr lang="en-US" dirty="0"/>
              <a:t>If you only conduct psychological testing, the rest of this training will not be relevant to you. If you would like to leave at this time you may. Thank you for all of the great work you do for our consumers.</a:t>
            </a:r>
          </a:p>
          <a:p>
            <a:endParaRPr lang="en-US" dirty="0"/>
          </a:p>
        </p:txBody>
      </p:sp>
      <p:sp>
        <p:nvSpPr>
          <p:cNvPr id="4" name="Footer Placeholder 3"/>
          <p:cNvSpPr>
            <a:spLocks noGrp="1"/>
          </p:cNvSpPr>
          <p:nvPr>
            <p:ph type="ftr" sz="quarter" idx="11"/>
          </p:nvPr>
        </p:nvSpPr>
        <p:spPr/>
        <p:txBody>
          <a:bodyPr/>
          <a:lstStyle/>
          <a:p>
            <a:r>
              <a:rPr lang="en-US" dirty="0"/>
              <a:t>MHP FFS - Version 06.24.20</a:t>
            </a:r>
          </a:p>
        </p:txBody>
      </p:sp>
      <p:sp>
        <p:nvSpPr>
          <p:cNvPr id="5" name="Slide Number Placeholder 4"/>
          <p:cNvSpPr>
            <a:spLocks noGrp="1"/>
          </p:cNvSpPr>
          <p:nvPr>
            <p:ph type="sldNum" sz="quarter" idx="12"/>
          </p:nvPr>
        </p:nvSpPr>
        <p:spPr/>
        <p:txBody>
          <a:bodyPr/>
          <a:lstStyle/>
          <a:p>
            <a:fld id="{700861E1-0C85-490F-A709-222B40EEEBBE}" type="slidenum">
              <a:rPr lang="en-US" smtClean="0"/>
              <a:pPr/>
              <a:t>3</a:t>
            </a:fld>
            <a:endParaRPr lang="en-US" dirty="0"/>
          </a:p>
        </p:txBody>
      </p:sp>
      <p:sp>
        <p:nvSpPr>
          <p:cNvPr id="6" name="Date Placeholder 5">
            <a:extLst>
              <a:ext uri="{FF2B5EF4-FFF2-40B4-BE49-F238E27FC236}">
                <a16:creationId xmlns:a16="http://schemas.microsoft.com/office/drawing/2014/main" id="{71E87FE6-81F6-4176-B869-8AF4A95D011A}"/>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41703834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2104" y="1740999"/>
            <a:ext cx="10058400" cy="4559537"/>
          </a:xfrm>
          <a:noFill/>
        </p:spPr>
        <p:txBody>
          <a:bodyPr>
            <a:normAutofit/>
          </a:bodyPr>
          <a:lstStyle/>
          <a:p>
            <a:pPr marL="0" indent="0" algn="ctr">
              <a:lnSpc>
                <a:spcPct val="120000"/>
              </a:lnSpc>
              <a:spcBef>
                <a:spcPts val="0"/>
              </a:spcBef>
              <a:spcAft>
                <a:spcPts val="1200"/>
              </a:spcAft>
              <a:buNone/>
            </a:pPr>
            <a:r>
              <a:rPr lang="en-US" b="1" u="sng" dirty="0">
                <a:solidFill>
                  <a:schemeClr val="tx1"/>
                </a:solidFill>
              </a:rPr>
              <a:t>Unit 1</a:t>
            </a:r>
            <a:endParaRPr lang="en-US" dirty="0">
              <a:solidFill>
                <a:schemeClr val="tx1"/>
              </a:solidFill>
            </a:endParaRPr>
          </a:p>
          <a:p>
            <a:pPr>
              <a:lnSpc>
                <a:spcPct val="120000"/>
              </a:lnSpc>
              <a:spcBef>
                <a:spcPts val="0"/>
              </a:spcBef>
              <a:spcAft>
                <a:spcPts val="0"/>
              </a:spcAft>
              <a:buFont typeface="Arial" panose="020B0604020202020204" pitchFamily="34" charset="0"/>
              <a:buChar char="•"/>
            </a:pPr>
            <a:r>
              <a:rPr lang="en-US" dirty="0">
                <a:solidFill>
                  <a:schemeClr val="tx1"/>
                </a:solidFill>
              </a:rPr>
              <a:t> Use first unit of service and meet with client face-to-face for 45 minutes focused on Assessment and developing Plan. Spend 15-30 minutes writing Assessment/Plan. If you don’t complete Assessment or Plan in the first session, document in the session’s Progress Note that you, “completed pages 1 &amp; 2 in Plan” or “completed sections X, Y, &amp; Z of Assessment.” Claim one unit of 90791.</a:t>
            </a:r>
          </a:p>
          <a:p>
            <a:pPr marL="0" indent="0" algn="ctr">
              <a:lnSpc>
                <a:spcPct val="120000"/>
              </a:lnSpc>
              <a:spcBef>
                <a:spcPts val="600"/>
              </a:spcBef>
              <a:spcAft>
                <a:spcPts val="600"/>
              </a:spcAft>
              <a:buNone/>
            </a:pPr>
            <a:r>
              <a:rPr lang="en-US" b="1" u="sng" dirty="0">
                <a:solidFill>
                  <a:schemeClr val="tx1"/>
                </a:solidFill>
              </a:rPr>
              <a:t>Unit 2</a:t>
            </a:r>
          </a:p>
          <a:p>
            <a:pPr>
              <a:lnSpc>
                <a:spcPct val="120000"/>
              </a:lnSpc>
              <a:spcBef>
                <a:spcPts val="0"/>
              </a:spcBef>
              <a:spcAft>
                <a:spcPts val="0"/>
              </a:spcAft>
              <a:buFont typeface="Arial" panose="020B0604020202020204" pitchFamily="34" charset="0"/>
              <a:buChar char="•"/>
            </a:pPr>
            <a:r>
              <a:rPr lang="en-US" dirty="0">
                <a:solidFill>
                  <a:schemeClr val="tx1"/>
                </a:solidFill>
              </a:rPr>
              <a:t> Without client present, complete assessment and plan.  Claim a unit of 90791.  Document that the client will sign the plan at the next visit.</a:t>
            </a:r>
          </a:p>
        </p:txBody>
      </p:sp>
      <p:sp>
        <p:nvSpPr>
          <p:cNvPr id="4" name="Footer Placeholder 3"/>
          <p:cNvSpPr>
            <a:spLocks noGrp="1"/>
          </p:cNvSpPr>
          <p:nvPr>
            <p:ph type="ftr" sz="quarter" idx="11"/>
          </p:nvPr>
        </p:nvSpPr>
        <p:spPr/>
        <p:txBody>
          <a:bodyPr/>
          <a:lstStyle/>
          <a:p>
            <a:r>
              <a:rPr lang="en-US" dirty="0"/>
              <a:t>MHP FFS - Version 06.24.20</a:t>
            </a:r>
          </a:p>
        </p:txBody>
      </p:sp>
      <p:sp>
        <p:nvSpPr>
          <p:cNvPr id="5" name="Slide Number Placeholder 4"/>
          <p:cNvSpPr>
            <a:spLocks noGrp="1"/>
          </p:cNvSpPr>
          <p:nvPr>
            <p:ph type="sldNum" sz="quarter" idx="12"/>
          </p:nvPr>
        </p:nvSpPr>
        <p:spPr/>
        <p:txBody>
          <a:bodyPr/>
          <a:lstStyle/>
          <a:p>
            <a:fld id="{700861E1-0C85-490F-A709-222B40EEEBBE}" type="slidenum">
              <a:rPr lang="en-US" smtClean="0"/>
              <a:t>30</a:t>
            </a:fld>
            <a:endParaRPr lang="en-US" dirty="0"/>
          </a:p>
        </p:txBody>
      </p:sp>
      <p:sp>
        <p:nvSpPr>
          <p:cNvPr id="8" name="Title 5"/>
          <p:cNvSpPr txBox="1">
            <a:spLocks/>
          </p:cNvSpPr>
          <p:nvPr/>
        </p:nvSpPr>
        <p:spPr>
          <a:xfrm>
            <a:off x="1143000" y="276728"/>
            <a:ext cx="10058400" cy="1450757"/>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200" dirty="0"/>
              <a:t>Recommended Procedure for Completing Initial Assessment/Plan with one client visit</a:t>
            </a:r>
            <a:endParaRPr lang="en-US" sz="4200" dirty="0">
              <a:solidFill>
                <a:srgbClr val="0070C0"/>
              </a:solidFill>
            </a:endParaRPr>
          </a:p>
        </p:txBody>
      </p:sp>
      <p:sp>
        <p:nvSpPr>
          <p:cNvPr id="2" name="Date Placeholder 1">
            <a:extLst>
              <a:ext uri="{FF2B5EF4-FFF2-40B4-BE49-F238E27FC236}">
                <a16:creationId xmlns:a16="http://schemas.microsoft.com/office/drawing/2014/main" id="{A9048918-5EF1-4D0D-8D48-11D6FD8FD657}"/>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32984003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2104" y="1740999"/>
            <a:ext cx="10058400" cy="4559537"/>
          </a:xfrm>
          <a:noFill/>
        </p:spPr>
        <p:txBody>
          <a:bodyPr>
            <a:normAutofit/>
          </a:bodyPr>
          <a:lstStyle/>
          <a:p>
            <a:pPr marL="0" indent="0" algn="ctr">
              <a:lnSpc>
                <a:spcPct val="120000"/>
              </a:lnSpc>
              <a:spcBef>
                <a:spcPts val="0"/>
              </a:spcBef>
              <a:spcAft>
                <a:spcPts val="600"/>
              </a:spcAft>
              <a:buNone/>
            </a:pPr>
            <a:r>
              <a:rPr lang="en-US" b="1" u="sng" dirty="0"/>
              <a:t>Unit 1</a:t>
            </a:r>
          </a:p>
          <a:p>
            <a:pPr>
              <a:lnSpc>
                <a:spcPct val="120000"/>
              </a:lnSpc>
              <a:spcBef>
                <a:spcPts val="0"/>
              </a:spcBef>
              <a:spcAft>
                <a:spcPts val="0"/>
              </a:spcAft>
              <a:buFont typeface="Arial" panose="020B0604020202020204" pitchFamily="34" charset="0"/>
              <a:buChar char="•"/>
            </a:pPr>
            <a:r>
              <a:rPr lang="en-US" dirty="0"/>
              <a:t> </a:t>
            </a:r>
            <a:r>
              <a:rPr lang="en-US" dirty="0">
                <a:solidFill>
                  <a:schemeClr val="tx1"/>
                </a:solidFill>
              </a:rPr>
              <a:t>Use one unit of service to meet with client face-to-face for 45 minutes focused on Assessment and developing Plan. Spend 15-45 minutes completing the Assessment and Plan without client present.  Claim one unit of 90791.  Obtain verbal consent and document this in the session’s progress note. </a:t>
            </a:r>
          </a:p>
          <a:p>
            <a:pPr>
              <a:lnSpc>
                <a:spcPct val="120000"/>
              </a:lnSpc>
              <a:spcBef>
                <a:spcPts val="0"/>
              </a:spcBef>
              <a:spcAft>
                <a:spcPts val="0"/>
              </a:spcAft>
              <a:buFont typeface="Arial" panose="020B0604020202020204" pitchFamily="34" charset="0"/>
              <a:buChar char="•"/>
            </a:pPr>
            <a:endParaRPr lang="en-US" b="1" dirty="0">
              <a:solidFill>
                <a:schemeClr val="tx1"/>
              </a:solidFill>
            </a:endParaRPr>
          </a:p>
          <a:p>
            <a:pPr marL="0" indent="0" algn="ctr">
              <a:lnSpc>
                <a:spcPct val="120000"/>
              </a:lnSpc>
              <a:spcBef>
                <a:spcPts val="0"/>
              </a:spcBef>
              <a:spcAft>
                <a:spcPts val="0"/>
              </a:spcAft>
              <a:buNone/>
            </a:pPr>
            <a:r>
              <a:rPr lang="en-US" b="1" u="sng" dirty="0">
                <a:solidFill>
                  <a:schemeClr val="tx1"/>
                </a:solidFill>
              </a:rPr>
              <a:t>Unit 2</a:t>
            </a:r>
            <a:r>
              <a:rPr lang="en-US" b="1" dirty="0">
                <a:solidFill>
                  <a:schemeClr val="tx1"/>
                </a:solidFill>
              </a:rPr>
              <a:t> </a:t>
            </a:r>
          </a:p>
          <a:p>
            <a:pPr>
              <a:lnSpc>
                <a:spcPct val="120000"/>
              </a:lnSpc>
              <a:spcBef>
                <a:spcPts val="0"/>
              </a:spcBef>
              <a:spcAft>
                <a:spcPts val="0"/>
              </a:spcAft>
              <a:buFont typeface="Arial" panose="020B0604020202020204" pitchFamily="34" charset="0"/>
              <a:buChar char="•"/>
            </a:pPr>
            <a:r>
              <a:rPr lang="en-US" dirty="0">
                <a:solidFill>
                  <a:schemeClr val="tx1"/>
                </a:solidFill>
              </a:rPr>
              <a:t> Use second unit of service to meet with client face-to-face for 60 minutes doing collaborative documentation and complete the Assessment and Plan. Obtain client’s approval and signature on client plan </a:t>
            </a:r>
            <a:r>
              <a:rPr lang="en-US" b="1" u="sng" dirty="0">
                <a:solidFill>
                  <a:schemeClr val="tx1"/>
                </a:solidFill>
              </a:rPr>
              <a:t>at end of session</a:t>
            </a:r>
            <a:r>
              <a:rPr lang="en-US" dirty="0">
                <a:solidFill>
                  <a:schemeClr val="tx1"/>
                </a:solidFill>
              </a:rPr>
              <a:t>. Claim one unit of 90791.</a:t>
            </a:r>
          </a:p>
          <a:p>
            <a:pPr>
              <a:lnSpc>
                <a:spcPct val="120000"/>
              </a:lnSpc>
              <a:spcBef>
                <a:spcPts val="0"/>
              </a:spcBef>
              <a:spcAft>
                <a:spcPts val="0"/>
              </a:spcAft>
              <a:buFont typeface="Wingdings" panose="05000000000000000000" pitchFamily="2" charset="2"/>
              <a:buChar char="q"/>
            </a:pPr>
            <a:endParaRPr lang="en-US" dirty="0"/>
          </a:p>
        </p:txBody>
      </p:sp>
      <p:sp>
        <p:nvSpPr>
          <p:cNvPr id="4" name="Footer Placeholder 3"/>
          <p:cNvSpPr>
            <a:spLocks noGrp="1"/>
          </p:cNvSpPr>
          <p:nvPr>
            <p:ph type="ftr" sz="quarter" idx="11"/>
          </p:nvPr>
        </p:nvSpPr>
        <p:spPr/>
        <p:txBody>
          <a:bodyPr/>
          <a:lstStyle/>
          <a:p>
            <a:r>
              <a:rPr lang="en-US" dirty="0"/>
              <a:t>MHP FFS - Version 06.24.20</a:t>
            </a:r>
          </a:p>
        </p:txBody>
      </p:sp>
      <p:sp>
        <p:nvSpPr>
          <p:cNvPr id="5" name="Slide Number Placeholder 4"/>
          <p:cNvSpPr>
            <a:spLocks noGrp="1"/>
          </p:cNvSpPr>
          <p:nvPr>
            <p:ph type="sldNum" sz="quarter" idx="12"/>
          </p:nvPr>
        </p:nvSpPr>
        <p:spPr/>
        <p:txBody>
          <a:bodyPr/>
          <a:lstStyle/>
          <a:p>
            <a:fld id="{700861E1-0C85-490F-A709-222B40EEEBBE}" type="slidenum">
              <a:rPr lang="en-US" smtClean="0"/>
              <a:t>31</a:t>
            </a:fld>
            <a:endParaRPr lang="en-US" dirty="0"/>
          </a:p>
        </p:txBody>
      </p:sp>
      <p:sp>
        <p:nvSpPr>
          <p:cNvPr id="8" name="Title 5"/>
          <p:cNvSpPr txBox="1">
            <a:spLocks/>
          </p:cNvSpPr>
          <p:nvPr/>
        </p:nvSpPr>
        <p:spPr>
          <a:xfrm>
            <a:off x="1143000" y="276728"/>
            <a:ext cx="10058400" cy="1450757"/>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200" dirty="0"/>
              <a:t>Recommended Procedure for Completing Initial Assessment/Plan in two visits with client present</a:t>
            </a:r>
            <a:endParaRPr lang="en-US" sz="4200" dirty="0">
              <a:solidFill>
                <a:srgbClr val="0070C0"/>
              </a:solidFill>
            </a:endParaRPr>
          </a:p>
        </p:txBody>
      </p:sp>
      <p:sp>
        <p:nvSpPr>
          <p:cNvPr id="2" name="Date Placeholder 1">
            <a:extLst>
              <a:ext uri="{FF2B5EF4-FFF2-40B4-BE49-F238E27FC236}">
                <a16:creationId xmlns:a16="http://schemas.microsoft.com/office/drawing/2014/main" id="{C1F4554A-66DB-4ABA-8107-7ADA8FA29EA5}"/>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9828957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82092"/>
            <a:ext cx="9144000" cy="1450757"/>
          </a:xfrm>
        </p:spPr>
        <p:txBody>
          <a:bodyPr>
            <a:normAutofit/>
          </a:bodyPr>
          <a:lstStyle/>
          <a:p>
            <a:r>
              <a:rPr lang="en-US" sz="4400" dirty="0"/>
              <a:t>Assessment and Plan </a:t>
            </a:r>
            <a:br>
              <a:rPr lang="en-US" sz="4400" dirty="0"/>
            </a:br>
            <a:r>
              <a:rPr lang="en-US" dirty="0"/>
              <a:t>D</a:t>
            </a:r>
            <a:r>
              <a:rPr lang="en-US" sz="4400" dirty="0"/>
              <a:t>ue </a:t>
            </a:r>
            <a:r>
              <a:rPr lang="en-US" dirty="0"/>
              <a:t>D</a:t>
            </a:r>
            <a:r>
              <a:rPr lang="en-US" sz="4400" dirty="0"/>
              <a:t>ates </a:t>
            </a:r>
          </a:p>
        </p:txBody>
      </p:sp>
      <p:sp>
        <p:nvSpPr>
          <p:cNvPr id="3" name="Text Placeholder 2"/>
          <p:cNvSpPr>
            <a:spLocks noGrp="1"/>
          </p:cNvSpPr>
          <p:nvPr>
            <p:ph type="body" idx="1"/>
          </p:nvPr>
        </p:nvSpPr>
        <p:spPr>
          <a:ln w="28575">
            <a:solidFill>
              <a:schemeClr val="bg1"/>
            </a:solidFill>
          </a:ln>
        </p:spPr>
        <p:txBody>
          <a:bodyPr/>
          <a:lstStyle/>
          <a:p>
            <a:pPr algn="ctr"/>
            <a:r>
              <a:rPr lang="en-US" b="1" dirty="0"/>
              <a:t>At every 6 months</a:t>
            </a:r>
          </a:p>
        </p:txBody>
      </p:sp>
      <p:sp>
        <p:nvSpPr>
          <p:cNvPr id="4" name="Content Placeholder 3"/>
          <p:cNvSpPr>
            <a:spLocks noGrp="1"/>
          </p:cNvSpPr>
          <p:nvPr>
            <p:ph sz="half" idx="2"/>
          </p:nvPr>
        </p:nvSpPr>
        <p:spPr>
          <a:solidFill>
            <a:schemeClr val="bg1"/>
          </a:solidFill>
        </p:spPr>
        <p:txBody>
          <a:bodyPr/>
          <a:lstStyle/>
          <a:p>
            <a:pPr marL="288925" indent="-288925">
              <a:buClr>
                <a:srgbClr val="00B050"/>
              </a:buClr>
              <a:buFont typeface="Wingdings" panose="05000000000000000000" pitchFamily="2" charset="2"/>
              <a:buChar char="ü"/>
            </a:pPr>
            <a:r>
              <a:rPr lang="en-US" dirty="0"/>
              <a:t>Make sure RCS is submitted in time to ensure continued services are granted. RCS can be submitted up to two (2) weeks prior to 6 months from referral letter date.</a:t>
            </a:r>
          </a:p>
          <a:p>
            <a:pPr marL="288925" indent="-288925">
              <a:buClr>
                <a:srgbClr val="00B050"/>
              </a:buClr>
              <a:buFont typeface="Wingdings" panose="05000000000000000000" pitchFamily="2" charset="2"/>
              <a:buChar char="ü"/>
            </a:pPr>
            <a:r>
              <a:rPr lang="en-US" dirty="0"/>
              <a:t>New Plan with client and signature</a:t>
            </a:r>
          </a:p>
          <a:p>
            <a:pPr marL="288925" indent="-288925">
              <a:buClr>
                <a:srgbClr val="00B050"/>
              </a:buClr>
              <a:buFont typeface="Wingdings" panose="05000000000000000000" pitchFamily="2" charset="2"/>
              <a:buChar char="ü"/>
            </a:pPr>
            <a:r>
              <a:rPr lang="en-US" dirty="0"/>
              <a:t>New Assessment is </a:t>
            </a:r>
            <a:r>
              <a:rPr lang="en-US" b="1" dirty="0"/>
              <a:t>not</a:t>
            </a:r>
            <a:r>
              <a:rPr lang="en-US" dirty="0"/>
              <a:t> required </a:t>
            </a:r>
          </a:p>
        </p:txBody>
      </p:sp>
      <p:sp>
        <p:nvSpPr>
          <p:cNvPr id="5" name="Text Placeholder 4"/>
          <p:cNvSpPr>
            <a:spLocks noGrp="1"/>
          </p:cNvSpPr>
          <p:nvPr>
            <p:ph type="body" sz="quarter" idx="3"/>
          </p:nvPr>
        </p:nvSpPr>
        <p:spPr>
          <a:ln w="28575">
            <a:solidFill>
              <a:schemeClr val="bg1"/>
            </a:solidFill>
          </a:ln>
        </p:spPr>
        <p:txBody>
          <a:bodyPr/>
          <a:lstStyle/>
          <a:p>
            <a:pPr algn="ctr"/>
            <a:r>
              <a:rPr lang="en-US" b="1" dirty="0"/>
              <a:t>At every Annual</a:t>
            </a:r>
          </a:p>
        </p:txBody>
      </p:sp>
      <p:sp>
        <p:nvSpPr>
          <p:cNvPr id="6" name="Content Placeholder 5"/>
          <p:cNvSpPr>
            <a:spLocks noGrp="1"/>
          </p:cNvSpPr>
          <p:nvPr>
            <p:ph sz="quarter" idx="4"/>
          </p:nvPr>
        </p:nvSpPr>
        <p:spPr>
          <a:solidFill>
            <a:schemeClr val="bg1"/>
          </a:solidFill>
        </p:spPr>
        <p:txBody>
          <a:bodyPr/>
          <a:lstStyle/>
          <a:p>
            <a:pPr marL="288925" indent="-288925">
              <a:buClr>
                <a:srgbClr val="00B050"/>
              </a:buClr>
              <a:buFont typeface="Wingdings" panose="05000000000000000000" pitchFamily="2" charset="2"/>
              <a:buChar char="ü"/>
            </a:pPr>
            <a:r>
              <a:rPr lang="en-US" dirty="0"/>
              <a:t>Make sure RCS is submitted in time to ensure continued services are granted. RCS can be submitted up to two (2) weeks prior to 6 months from start date.</a:t>
            </a:r>
          </a:p>
          <a:p>
            <a:pPr marL="288925" indent="-288925">
              <a:buClr>
                <a:srgbClr val="00B050"/>
              </a:buClr>
              <a:buFont typeface="Wingdings" panose="05000000000000000000" pitchFamily="2" charset="2"/>
              <a:buChar char="ü"/>
            </a:pPr>
            <a:r>
              <a:rPr lang="en-US" dirty="0"/>
              <a:t> </a:t>
            </a:r>
            <a:r>
              <a:rPr lang="en-US" u="sng" dirty="0"/>
              <a:t>New Plan </a:t>
            </a:r>
            <a:r>
              <a:rPr lang="en-US" dirty="0"/>
              <a:t>with client and signature</a:t>
            </a:r>
          </a:p>
          <a:p>
            <a:pPr marL="288925" indent="-288925">
              <a:buClr>
                <a:srgbClr val="00B050"/>
              </a:buClr>
              <a:buFont typeface="Wingdings" panose="05000000000000000000" pitchFamily="2" charset="2"/>
              <a:buChar char="ü"/>
            </a:pPr>
            <a:r>
              <a:rPr lang="en-US" dirty="0"/>
              <a:t> ACBH </a:t>
            </a:r>
            <a:r>
              <a:rPr lang="en-US" u="sng" dirty="0"/>
              <a:t>Long</a:t>
            </a:r>
            <a:r>
              <a:rPr lang="en-US" dirty="0"/>
              <a:t> Form Assessment  REQUIRED</a:t>
            </a:r>
          </a:p>
        </p:txBody>
      </p:sp>
      <p:sp>
        <p:nvSpPr>
          <p:cNvPr id="7" name="Footer Placeholder 6"/>
          <p:cNvSpPr>
            <a:spLocks noGrp="1"/>
          </p:cNvSpPr>
          <p:nvPr>
            <p:ph type="ftr" sz="quarter" idx="11"/>
          </p:nvPr>
        </p:nvSpPr>
        <p:spPr/>
        <p:txBody>
          <a:bodyPr/>
          <a:lstStyle/>
          <a:p>
            <a:r>
              <a:rPr lang="en-US" dirty="0"/>
              <a:t>MHP FFS - Version 06.24.20</a:t>
            </a:r>
          </a:p>
        </p:txBody>
      </p:sp>
      <p:sp>
        <p:nvSpPr>
          <p:cNvPr id="8" name="Slide Number Placeholder 7"/>
          <p:cNvSpPr>
            <a:spLocks noGrp="1"/>
          </p:cNvSpPr>
          <p:nvPr>
            <p:ph type="sldNum" sz="quarter" idx="12"/>
          </p:nvPr>
        </p:nvSpPr>
        <p:spPr/>
        <p:txBody>
          <a:bodyPr/>
          <a:lstStyle/>
          <a:p>
            <a:fld id="{700861E1-0C85-490F-A709-222B40EEEBBE}" type="slidenum">
              <a:rPr lang="en-US" smtClean="0"/>
              <a:t>32</a:t>
            </a:fld>
            <a:endParaRPr lang="en-US" dirty="0"/>
          </a:p>
        </p:txBody>
      </p:sp>
      <p:sp>
        <p:nvSpPr>
          <p:cNvPr id="9" name="Date Placeholder 8">
            <a:extLst>
              <a:ext uri="{FF2B5EF4-FFF2-40B4-BE49-F238E27FC236}">
                <a16:creationId xmlns:a16="http://schemas.microsoft.com/office/drawing/2014/main" id="{BE39ADDF-F65C-4F1B-AB34-12B1C3659590}"/>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32672293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5803"/>
            <a:ext cx="10058400" cy="1450757"/>
          </a:xfrm>
        </p:spPr>
        <p:txBody>
          <a:bodyPr>
            <a:normAutofit/>
          </a:bodyPr>
          <a:lstStyle/>
          <a:p>
            <a:r>
              <a:rPr lang="en-US" dirty="0"/>
              <a:t>Specialty Services</a:t>
            </a:r>
          </a:p>
        </p:txBody>
      </p:sp>
      <p:sp>
        <p:nvSpPr>
          <p:cNvPr id="6" name="Content Placeholder 5"/>
          <p:cNvSpPr>
            <a:spLocks noGrp="1"/>
          </p:cNvSpPr>
          <p:nvPr>
            <p:ph idx="1"/>
          </p:nvPr>
        </p:nvSpPr>
        <p:spPr>
          <a:xfrm>
            <a:off x="1212676" y="1844040"/>
            <a:ext cx="10058400" cy="4328160"/>
          </a:xfrm>
        </p:spPr>
        <p:txBody>
          <a:bodyPr>
            <a:normAutofit/>
          </a:bodyPr>
          <a:lstStyle/>
          <a:p>
            <a:pPr marL="0" indent="0">
              <a:buNone/>
            </a:pPr>
            <a:r>
              <a:rPr lang="en-US" sz="2400" b="1" dirty="0">
                <a:solidFill>
                  <a:schemeClr val="accent3"/>
                </a:solidFill>
                <a:latin typeface="+mj-lt"/>
              </a:rPr>
              <a:t>Psychological Testing</a:t>
            </a:r>
          </a:p>
          <a:p>
            <a:pPr lvl="1">
              <a:buFont typeface="Arial" panose="020B0604020202020204" pitchFamily="34" charset="0"/>
              <a:buChar char="•"/>
            </a:pPr>
            <a:r>
              <a:rPr lang="en-US" sz="2000" dirty="0">
                <a:latin typeface="+mj-lt"/>
              </a:rPr>
              <a:t>Any provider may request psychological </a:t>
            </a:r>
            <a:r>
              <a:rPr lang="en-US" sz="2000" dirty="0"/>
              <a:t>t</a:t>
            </a:r>
            <a:r>
              <a:rPr lang="en-US" sz="2000" dirty="0">
                <a:latin typeface="+mj-lt"/>
              </a:rPr>
              <a:t>esting for beneficiaries </a:t>
            </a:r>
            <a:r>
              <a:rPr lang="en-US" sz="2000" dirty="0"/>
              <a:t>by contacting</a:t>
            </a:r>
            <a:r>
              <a:rPr lang="en-US" sz="2000" dirty="0">
                <a:latin typeface="+mj-lt"/>
              </a:rPr>
              <a:t> ACCESS</a:t>
            </a:r>
            <a:endParaRPr lang="en-US" sz="2200" dirty="0">
              <a:solidFill>
                <a:srgbClr val="C00000"/>
              </a:solidFill>
              <a:latin typeface="+mj-lt"/>
            </a:endParaRPr>
          </a:p>
          <a:p>
            <a:pPr marL="0" indent="0">
              <a:buNone/>
            </a:pPr>
            <a:r>
              <a:rPr lang="en-US" sz="2400" b="1" dirty="0">
                <a:solidFill>
                  <a:schemeClr val="accent3"/>
                </a:solidFill>
                <a:latin typeface="+mj-lt"/>
              </a:rPr>
              <a:t>Children and Family Services and Customized Services </a:t>
            </a:r>
          </a:p>
          <a:p>
            <a:pPr lvl="1">
              <a:buFont typeface="Arial" panose="020B0604020202020204" pitchFamily="34" charset="0"/>
              <a:buChar char="•"/>
            </a:pPr>
            <a:r>
              <a:rPr lang="en-US" sz="2000" dirty="0">
                <a:latin typeface="+mj-lt"/>
              </a:rPr>
              <a:t>Child Welfare Worker (CWW) initiates referral to ACCESS</a:t>
            </a:r>
          </a:p>
          <a:p>
            <a:pPr lvl="1">
              <a:buFont typeface="Arial" panose="020B0604020202020204" pitchFamily="34" charset="0"/>
              <a:buChar char="•"/>
            </a:pPr>
            <a:r>
              <a:rPr lang="en-US" sz="2000" dirty="0">
                <a:latin typeface="+mj-lt"/>
              </a:rPr>
              <a:t>For Customized Services, CWW must obtain supervisor approval</a:t>
            </a:r>
          </a:p>
          <a:p>
            <a:pPr lvl="1">
              <a:buFont typeface="Arial" panose="020B0604020202020204" pitchFamily="34" charset="0"/>
              <a:buChar char="•"/>
            </a:pPr>
            <a:r>
              <a:rPr lang="en-US" sz="2000" dirty="0">
                <a:latin typeface="+mj-lt"/>
              </a:rPr>
              <a:t>Providers must submit progress reports or treatment summaries to assigned CWW once every six months or upon request. </a:t>
            </a:r>
            <a:r>
              <a:rPr lang="en-US" sz="2000" dirty="0"/>
              <a:t>U</a:t>
            </a:r>
            <a:r>
              <a:rPr lang="en-US" sz="2000" dirty="0">
                <a:latin typeface="+mj-lt"/>
              </a:rPr>
              <a:t>se approved code for claiming this activity.</a:t>
            </a:r>
            <a:endParaRPr lang="en-US" sz="2400" dirty="0">
              <a:latin typeface="+mj-lt"/>
            </a:endParaRPr>
          </a:p>
          <a:p>
            <a:pPr marL="0">
              <a:buNone/>
            </a:pPr>
            <a:r>
              <a:rPr lang="en-US" sz="2400" b="1" dirty="0">
                <a:solidFill>
                  <a:schemeClr val="accent3"/>
                </a:solidFill>
                <a:latin typeface="+mj-lt"/>
              </a:rPr>
              <a:t>Probation and CalWorks recipients</a:t>
            </a:r>
          </a:p>
          <a:p>
            <a:pPr lvl="1">
              <a:buFont typeface="Arial" panose="020B0604020202020204" pitchFamily="34" charset="0"/>
              <a:buChar char="•"/>
            </a:pPr>
            <a:r>
              <a:rPr lang="en-US" sz="2000" dirty="0">
                <a:latin typeface="+mj-lt"/>
              </a:rPr>
              <a:t>All </a:t>
            </a:r>
            <a:r>
              <a:rPr lang="en-US" sz="2000" dirty="0"/>
              <a:t>referrals </a:t>
            </a:r>
            <a:r>
              <a:rPr lang="en-US" sz="2000" dirty="0">
                <a:latin typeface="+mj-lt"/>
              </a:rPr>
              <a:t>come through ACCESS and use assigned CalWorks codes.</a:t>
            </a:r>
          </a:p>
          <a:p>
            <a:pPr lvl="1"/>
            <a:endParaRPr lang="en-US" sz="2000" dirty="0"/>
          </a:p>
          <a:p>
            <a:pPr marL="201168" lvl="1" indent="0">
              <a:buNone/>
            </a:pPr>
            <a:endParaRPr lang="en-US" sz="2000" dirty="0"/>
          </a:p>
        </p:txBody>
      </p:sp>
      <p:sp>
        <p:nvSpPr>
          <p:cNvPr id="3" name="Footer Placeholder 2"/>
          <p:cNvSpPr>
            <a:spLocks noGrp="1"/>
          </p:cNvSpPr>
          <p:nvPr>
            <p:ph type="ftr" sz="quarter" idx="11"/>
          </p:nvPr>
        </p:nvSpPr>
        <p:spPr/>
        <p:txBody>
          <a:bodyPr/>
          <a:lstStyle/>
          <a:p>
            <a:r>
              <a:rPr lang="en-US" dirty="0"/>
              <a:t>MHP FFS - Version 06.24.20</a:t>
            </a:r>
          </a:p>
        </p:txBody>
      </p:sp>
      <p:sp>
        <p:nvSpPr>
          <p:cNvPr id="4" name="Slide Number Placeholder 3"/>
          <p:cNvSpPr>
            <a:spLocks noGrp="1"/>
          </p:cNvSpPr>
          <p:nvPr>
            <p:ph type="sldNum" sz="quarter" idx="12"/>
          </p:nvPr>
        </p:nvSpPr>
        <p:spPr/>
        <p:txBody>
          <a:bodyPr/>
          <a:lstStyle/>
          <a:p>
            <a:fld id="{700861E1-0C85-490F-A709-222B40EEEBBE}" type="slidenum">
              <a:rPr lang="en-US" smtClean="0"/>
              <a:t>33</a:t>
            </a:fld>
            <a:endParaRPr lang="en-US" dirty="0"/>
          </a:p>
        </p:txBody>
      </p:sp>
      <p:sp>
        <p:nvSpPr>
          <p:cNvPr id="5" name="Date Placeholder 4">
            <a:extLst>
              <a:ext uri="{FF2B5EF4-FFF2-40B4-BE49-F238E27FC236}">
                <a16:creationId xmlns:a16="http://schemas.microsoft.com/office/drawing/2014/main" id="{222D84D7-6591-4120-8524-3320F660B222}"/>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6421270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Mild-moderate impairment</a:t>
            </a:r>
          </a:p>
        </p:txBody>
      </p:sp>
      <p:sp>
        <p:nvSpPr>
          <p:cNvPr id="3" name="Content Placeholder 2"/>
          <p:cNvSpPr>
            <a:spLocks noGrp="1"/>
          </p:cNvSpPr>
          <p:nvPr>
            <p:ph idx="1"/>
          </p:nvPr>
        </p:nvSpPr>
        <p:spPr>
          <a:xfrm>
            <a:off x="1097280" y="2041171"/>
            <a:ext cx="10058400" cy="3621350"/>
          </a:xfrm>
        </p:spPr>
        <p:txBody>
          <a:bodyPr>
            <a:normAutofit/>
          </a:bodyPr>
          <a:lstStyle/>
          <a:p>
            <a:r>
              <a:rPr lang="en-US" dirty="0"/>
              <a:t>If a Provider is interested in continuing to work with a beneficiary whose condition improves to mild-to-moderate impairment, it is recommended that the Provider become a Beacon and/or Anthem Blue Cross provider.  If you choose not to join their panel, you could request a single case agreement to serve a particular client in need for continuity of care.  If this is not successful, you will need to refer out to their provider panel.</a:t>
            </a:r>
          </a:p>
          <a:p>
            <a:endParaRPr lang="en-US" dirty="0"/>
          </a:p>
          <a:p>
            <a:r>
              <a:rPr lang="en-US" dirty="0"/>
              <a:t>Beacon Health Options (855) 856-0577</a:t>
            </a:r>
          </a:p>
          <a:p>
            <a:r>
              <a:rPr lang="en-US" dirty="0"/>
              <a:t>Anthem Blue Cross (888) 831-2246</a:t>
            </a:r>
          </a:p>
          <a:p>
            <a:r>
              <a:rPr lang="en-US" dirty="0"/>
              <a:t>Kaiser Permanente (510) 752-1075</a:t>
            </a:r>
          </a:p>
        </p:txBody>
      </p:sp>
      <p:sp>
        <p:nvSpPr>
          <p:cNvPr id="4" name="Footer Placeholder 3"/>
          <p:cNvSpPr>
            <a:spLocks noGrp="1"/>
          </p:cNvSpPr>
          <p:nvPr>
            <p:ph type="ftr" sz="quarter" idx="11"/>
          </p:nvPr>
        </p:nvSpPr>
        <p:spPr/>
        <p:txBody>
          <a:bodyPr/>
          <a:lstStyle/>
          <a:p>
            <a:r>
              <a:rPr lang="en-US" dirty="0"/>
              <a:t>MHP FFS - Version 06.24.20</a:t>
            </a:r>
          </a:p>
        </p:txBody>
      </p:sp>
      <p:sp>
        <p:nvSpPr>
          <p:cNvPr id="5" name="Slide Number Placeholder 4"/>
          <p:cNvSpPr>
            <a:spLocks noGrp="1"/>
          </p:cNvSpPr>
          <p:nvPr>
            <p:ph type="sldNum" sz="quarter" idx="12"/>
          </p:nvPr>
        </p:nvSpPr>
        <p:spPr/>
        <p:txBody>
          <a:bodyPr/>
          <a:lstStyle/>
          <a:p>
            <a:fld id="{700861E1-0C85-490F-A709-222B40EEEBBE}" type="slidenum">
              <a:rPr lang="en-US" smtClean="0"/>
              <a:pPr/>
              <a:t>34</a:t>
            </a:fld>
            <a:endParaRPr lang="en-US" dirty="0"/>
          </a:p>
        </p:txBody>
      </p:sp>
      <p:pic>
        <p:nvPicPr>
          <p:cNvPr id="1026" name="Picture 2" descr="Image result for kaiser permanen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4961021"/>
            <a:ext cx="2628900" cy="7095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beacon health strategi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69510" y="3780359"/>
            <a:ext cx="2519769" cy="20574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anthem blue cro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1116" y="3158334"/>
            <a:ext cx="3146425" cy="2097617"/>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5">
            <a:extLst>
              <a:ext uri="{FF2B5EF4-FFF2-40B4-BE49-F238E27FC236}">
                <a16:creationId xmlns:a16="http://schemas.microsoft.com/office/drawing/2014/main" id="{0363D3D1-1F1A-47A7-8C55-A3E4D03EB1D8}"/>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38508683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MHP FFS - Version 06.24.20</a:t>
            </a:r>
          </a:p>
        </p:txBody>
      </p:sp>
      <p:sp>
        <p:nvSpPr>
          <p:cNvPr id="5" name="Slide Number Placeholder 4"/>
          <p:cNvSpPr>
            <a:spLocks noGrp="1"/>
          </p:cNvSpPr>
          <p:nvPr>
            <p:ph type="sldNum" sz="quarter" idx="12"/>
          </p:nvPr>
        </p:nvSpPr>
        <p:spPr/>
        <p:txBody>
          <a:bodyPr/>
          <a:lstStyle/>
          <a:p>
            <a:fld id="{700861E1-0C85-490F-A709-222B40EEEBBE}" type="slidenum">
              <a:rPr lang="en-US" smtClean="0"/>
              <a:t>35</a:t>
            </a:fld>
            <a:endParaRPr lang="en-US" dirty="0"/>
          </a:p>
        </p:txBody>
      </p:sp>
      <p:sp>
        <p:nvSpPr>
          <p:cNvPr id="7" name="Title 6"/>
          <p:cNvSpPr>
            <a:spLocks noGrp="1"/>
          </p:cNvSpPr>
          <p:nvPr>
            <p:ph type="ctrTitle"/>
          </p:nvPr>
        </p:nvSpPr>
        <p:spPr>
          <a:solidFill>
            <a:schemeClr val="bg1">
              <a:lumMod val="95000"/>
            </a:schemeClr>
          </a:solidFill>
        </p:spPr>
        <p:txBody>
          <a:bodyPr/>
          <a:lstStyle/>
          <a:p>
            <a:r>
              <a:rPr lang="en-US" dirty="0"/>
              <a:t>Audits</a:t>
            </a:r>
          </a:p>
        </p:txBody>
      </p:sp>
      <p:sp>
        <p:nvSpPr>
          <p:cNvPr id="2" name="Date Placeholder 1">
            <a:extLst>
              <a:ext uri="{FF2B5EF4-FFF2-40B4-BE49-F238E27FC236}">
                <a16:creationId xmlns:a16="http://schemas.microsoft.com/office/drawing/2014/main" id="{B0BBC4A1-B4E8-4904-9C8F-83743B18A470}"/>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26934774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974560"/>
            <a:ext cx="9658755" cy="758952"/>
          </a:xfrm>
        </p:spPr>
        <p:txBody>
          <a:bodyPr>
            <a:normAutofit/>
          </a:bodyPr>
          <a:lstStyle/>
          <a:p>
            <a:r>
              <a:rPr lang="en-US" dirty="0"/>
              <a:t>Auditing of Charts</a:t>
            </a:r>
          </a:p>
        </p:txBody>
      </p:sp>
      <p:sp>
        <p:nvSpPr>
          <p:cNvPr id="8" name="Content Placeholder 7"/>
          <p:cNvSpPr>
            <a:spLocks noGrp="1"/>
          </p:cNvSpPr>
          <p:nvPr>
            <p:ph idx="1"/>
          </p:nvPr>
        </p:nvSpPr>
        <p:spPr>
          <a:xfrm>
            <a:off x="1142999" y="1765596"/>
            <a:ext cx="9983787" cy="4023360"/>
          </a:xfrm>
        </p:spPr>
        <p:txBody>
          <a:bodyPr>
            <a:noAutofit/>
          </a:bodyPr>
          <a:lstStyle/>
          <a:p>
            <a:r>
              <a:rPr lang="en-US" sz="2800" dirty="0"/>
              <a:t>To assure compliance with documentation and treatment planning requirements, ACBH will occasionally request treatment documentation for claims review.</a:t>
            </a:r>
          </a:p>
          <a:p>
            <a:endParaRPr lang="en-US" sz="2800" dirty="0">
              <a:latin typeface="+mj-lt"/>
            </a:endParaRPr>
          </a:p>
          <a:p>
            <a:r>
              <a:rPr lang="en-US" sz="2800" dirty="0"/>
              <a:t>When ACBH contacts you please submit the requested documents promptly.</a:t>
            </a:r>
            <a:endParaRPr lang="en-US" sz="2400" dirty="0">
              <a:latin typeface="+mj-lt"/>
            </a:endParaRPr>
          </a:p>
        </p:txBody>
      </p:sp>
      <p:sp>
        <p:nvSpPr>
          <p:cNvPr id="7" name="Footer Placeholder 6"/>
          <p:cNvSpPr>
            <a:spLocks noGrp="1"/>
          </p:cNvSpPr>
          <p:nvPr>
            <p:ph type="ftr" sz="quarter" idx="11"/>
          </p:nvPr>
        </p:nvSpPr>
        <p:spPr/>
        <p:txBody>
          <a:bodyPr/>
          <a:lstStyle/>
          <a:p>
            <a:r>
              <a:rPr lang="en-US" dirty="0"/>
              <a:t>MHP FFS - Version 06.24.20</a:t>
            </a:r>
          </a:p>
        </p:txBody>
      </p:sp>
      <p:sp>
        <p:nvSpPr>
          <p:cNvPr id="4" name="Slide Number Placeholder 3"/>
          <p:cNvSpPr>
            <a:spLocks noGrp="1"/>
          </p:cNvSpPr>
          <p:nvPr>
            <p:ph type="sldNum" sz="quarter" idx="12"/>
          </p:nvPr>
        </p:nvSpPr>
        <p:spPr/>
        <p:txBody>
          <a:bodyPr/>
          <a:lstStyle/>
          <a:p>
            <a:fld id="{700861E1-0C85-490F-A709-222B40EEEBBE}" type="slidenum">
              <a:rPr lang="en-US" smtClean="0"/>
              <a:t>36</a:t>
            </a:fld>
            <a:endParaRPr lang="en-US" dirty="0"/>
          </a:p>
        </p:txBody>
      </p:sp>
      <p:sp>
        <p:nvSpPr>
          <p:cNvPr id="3" name="Date Placeholder 2">
            <a:extLst>
              <a:ext uri="{FF2B5EF4-FFF2-40B4-BE49-F238E27FC236}">
                <a16:creationId xmlns:a16="http://schemas.microsoft.com/office/drawing/2014/main" id="{675F55F9-313C-4F8D-81D4-1A302A7D1A68}"/>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8061082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p:spPr>
        <p:txBody>
          <a:bodyPr/>
          <a:lstStyle/>
          <a:p>
            <a:r>
              <a:rPr lang="en-US" dirty="0"/>
              <a:t>Assessment </a:t>
            </a:r>
          </a:p>
        </p:txBody>
      </p:sp>
      <p:sp>
        <p:nvSpPr>
          <p:cNvPr id="3" name="Text Placeholder 2"/>
          <p:cNvSpPr>
            <a:spLocks noGrp="1"/>
          </p:cNvSpPr>
          <p:nvPr>
            <p:ph type="body" idx="1"/>
          </p:nvPr>
        </p:nvSpPr>
        <p:spPr/>
        <p:txBody>
          <a:bodyPr/>
          <a:lstStyle/>
          <a:p>
            <a:r>
              <a:rPr lang="en-US" dirty="0"/>
              <a:t> </a:t>
            </a:r>
          </a:p>
        </p:txBody>
      </p:sp>
      <p:sp>
        <p:nvSpPr>
          <p:cNvPr id="4" name="Footer Placeholder 3"/>
          <p:cNvSpPr>
            <a:spLocks noGrp="1"/>
          </p:cNvSpPr>
          <p:nvPr>
            <p:ph type="ftr" sz="quarter" idx="11"/>
          </p:nvPr>
        </p:nvSpPr>
        <p:spPr/>
        <p:txBody>
          <a:bodyPr/>
          <a:lstStyle/>
          <a:p>
            <a:r>
              <a:rPr lang="en-US" dirty="0"/>
              <a:t>MHP FFS - Version 06.24.20</a:t>
            </a:r>
          </a:p>
        </p:txBody>
      </p:sp>
      <p:sp>
        <p:nvSpPr>
          <p:cNvPr id="5" name="Slide Number Placeholder 4"/>
          <p:cNvSpPr>
            <a:spLocks noGrp="1"/>
          </p:cNvSpPr>
          <p:nvPr>
            <p:ph type="sldNum" sz="quarter" idx="12"/>
          </p:nvPr>
        </p:nvSpPr>
        <p:spPr/>
        <p:txBody>
          <a:bodyPr/>
          <a:lstStyle/>
          <a:p>
            <a:fld id="{700861E1-0C85-490F-A709-222B40EEEBBE}" type="slidenum">
              <a:rPr lang="en-US" smtClean="0"/>
              <a:t>37</a:t>
            </a:fld>
            <a:endParaRPr lang="en-US" dirty="0"/>
          </a:p>
        </p:txBody>
      </p:sp>
      <p:sp>
        <p:nvSpPr>
          <p:cNvPr id="6" name="Date Placeholder 5">
            <a:extLst>
              <a:ext uri="{FF2B5EF4-FFF2-40B4-BE49-F238E27FC236}">
                <a16:creationId xmlns:a16="http://schemas.microsoft.com/office/drawing/2014/main" id="{293920E3-DAB3-4575-98BE-20A905AC0EC7}"/>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14971569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81294"/>
            <a:ext cx="10058400" cy="1450757"/>
          </a:xfrm>
        </p:spPr>
        <p:txBody>
          <a:bodyPr>
            <a:normAutofit/>
          </a:bodyPr>
          <a:lstStyle/>
          <a:p>
            <a:r>
              <a:rPr lang="en-US" dirty="0"/>
              <a:t>Brief Screening Tool (BST)</a:t>
            </a:r>
          </a:p>
        </p:txBody>
      </p:sp>
      <p:sp>
        <p:nvSpPr>
          <p:cNvPr id="3" name="Content Placeholder 2"/>
          <p:cNvSpPr>
            <a:spLocks noGrp="1"/>
          </p:cNvSpPr>
          <p:nvPr>
            <p:ph idx="1"/>
          </p:nvPr>
        </p:nvSpPr>
        <p:spPr>
          <a:xfrm>
            <a:off x="1216165" y="1740568"/>
            <a:ext cx="10008350" cy="4584032"/>
          </a:xfrm>
        </p:spPr>
        <p:txBody>
          <a:bodyPr>
            <a:normAutofit/>
          </a:bodyPr>
          <a:lstStyle/>
          <a:p>
            <a:pPr marL="0" indent="0">
              <a:buNone/>
            </a:pPr>
            <a:r>
              <a:rPr lang="en-US" sz="2400" dirty="0">
                <a:latin typeface="+mj-lt"/>
              </a:rPr>
              <a:t>The Brief Screening Tool must be administered in order to determine eligibility for SMHS</a:t>
            </a:r>
            <a:endParaRPr lang="en-US" sz="2400" u="sng" dirty="0">
              <a:latin typeface="+mj-lt"/>
            </a:endParaRPr>
          </a:p>
          <a:p>
            <a:pPr lvl="1">
              <a:buFont typeface="Arial" panose="020B0604020202020204" pitchFamily="34" charset="0"/>
              <a:buChar char="•"/>
            </a:pPr>
            <a:r>
              <a:rPr lang="en-US" sz="2000" dirty="0">
                <a:latin typeface="+mj-lt"/>
              </a:rPr>
              <a:t>This must be done </a:t>
            </a:r>
            <a:r>
              <a:rPr lang="en-US" sz="2000" u="sng" dirty="0">
                <a:latin typeface="+mj-lt"/>
              </a:rPr>
              <a:t>before</a:t>
            </a:r>
            <a:r>
              <a:rPr lang="en-US" sz="2000" dirty="0">
                <a:latin typeface="+mj-lt"/>
              </a:rPr>
              <a:t> any services can be claimed and with every request for continued services</a:t>
            </a:r>
          </a:p>
          <a:p>
            <a:pPr lvl="1">
              <a:buFont typeface="Arial" panose="020B0604020202020204" pitchFamily="34" charset="0"/>
              <a:buChar char="•"/>
            </a:pPr>
            <a:r>
              <a:rPr lang="en-US" sz="2000" dirty="0">
                <a:latin typeface="+mj-lt"/>
              </a:rPr>
              <a:t>For Individual and Group Providers the Brief Screening Tool must be administered by a Licensed LPHA.  </a:t>
            </a:r>
          </a:p>
          <a:p>
            <a:pPr lvl="2">
              <a:buFont typeface="Arial" panose="020B0604020202020204" pitchFamily="34" charset="0"/>
              <a:buChar char="•"/>
            </a:pPr>
            <a:r>
              <a:rPr lang="en-US" sz="1800" dirty="0">
                <a:latin typeface="+mj-lt"/>
              </a:rPr>
              <a:t>For Organizations a Waivered/Registered LPHA with a </a:t>
            </a:r>
            <a:r>
              <a:rPr lang="en-US" sz="1800" dirty="0">
                <a:solidFill>
                  <a:schemeClr val="tx1"/>
                </a:solidFill>
                <a:latin typeface="+mj-lt"/>
              </a:rPr>
              <a:t>Licensed LPHA co-signature may also complete the BST.</a:t>
            </a:r>
          </a:p>
          <a:p>
            <a:pPr lvl="1">
              <a:buFont typeface="Arial" panose="020B0604020202020204" pitchFamily="34" charset="0"/>
              <a:buChar char="•"/>
            </a:pPr>
            <a:r>
              <a:rPr lang="en-US" sz="2000" dirty="0">
                <a:solidFill>
                  <a:schemeClr val="tx1"/>
                </a:solidFill>
              </a:rPr>
              <a:t>C</a:t>
            </a:r>
            <a:r>
              <a:rPr lang="en-US" sz="2000" dirty="0">
                <a:solidFill>
                  <a:schemeClr val="tx1"/>
                </a:solidFill>
                <a:latin typeface="+mj-lt"/>
              </a:rPr>
              <a:t>ompletion of Request for Continued Services is </a:t>
            </a:r>
            <a:r>
              <a:rPr lang="en-US" sz="2000" u="sng" dirty="0">
                <a:solidFill>
                  <a:schemeClr val="tx1"/>
                </a:solidFill>
                <a:latin typeface="+mj-lt"/>
              </a:rPr>
              <a:t>not billable</a:t>
            </a:r>
            <a:r>
              <a:rPr lang="en-US" sz="2000" dirty="0">
                <a:solidFill>
                  <a:schemeClr val="tx1"/>
                </a:solidFill>
                <a:latin typeface="+mj-lt"/>
              </a:rPr>
              <a:t>. An informational/non-billable progress note should be completed. </a:t>
            </a:r>
          </a:p>
          <a:p>
            <a:pPr lvl="1">
              <a:buFont typeface="Arial" panose="020B0604020202020204" pitchFamily="34" charset="0"/>
              <a:buChar char="•"/>
            </a:pPr>
            <a:r>
              <a:rPr lang="en-US" sz="2000" dirty="0">
                <a:solidFill>
                  <a:schemeClr val="tx1"/>
                </a:solidFill>
                <a:latin typeface="+mj-lt"/>
              </a:rPr>
              <a:t>Client must continue to meet criteria for Moderate – Severe to be eligible for Specialty Mental Health Services. </a:t>
            </a:r>
          </a:p>
          <a:p>
            <a:pPr marL="594360" lvl="2" indent="0">
              <a:buNone/>
            </a:pPr>
            <a:endParaRPr lang="en-US" sz="1200" dirty="0">
              <a:latin typeface="+mj-lt"/>
            </a:endParaRPr>
          </a:p>
          <a:p>
            <a:pPr marL="585216" lvl="1" indent="0">
              <a:buNone/>
            </a:pPr>
            <a:endParaRPr lang="en-US" b="1" i="1" u="sng" dirty="0">
              <a:latin typeface="+mj-lt"/>
              <a:cs typeface="Aharoni" panose="02010803020104030203" pitchFamily="2" charset="-79"/>
            </a:endParaRPr>
          </a:p>
        </p:txBody>
      </p:sp>
      <p:sp>
        <p:nvSpPr>
          <p:cNvPr id="4" name="Footer Placeholder 3"/>
          <p:cNvSpPr>
            <a:spLocks noGrp="1"/>
          </p:cNvSpPr>
          <p:nvPr>
            <p:ph type="ftr" sz="quarter" idx="11"/>
          </p:nvPr>
        </p:nvSpPr>
        <p:spPr/>
        <p:txBody>
          <a:bodyPr/>
          <a:lstStyle/>
          <a:p>
            <a:r>
              <a:rPr lang="en-US" dirty="0"/>
              <a:t>MHP FFS - Version 06.24.20</a:t>
            </a:r>
          </a:p>
        </p:txBody>
      </p:sp>
      <p:sp>
        <p:nvSpPr>
          <p:cNvPr id="6" name="Slide Number Placeholder 5"/>
          <p:cNvSpPr>
            <a:spLocks noGrp="1"/>
          </p:cNvSpPr>
          <p:nvPr>
            <p:ph type="sldNum" sz="quarter" idx="12"/>
          </p:nvPr>
        </p:nvSpPr>
        <p:spPr/>
        <p:txBody>
          <a:bodyPr/>
          <a:lstStyle/>
          <a:p>
            <a:fld id="{700861E1-0C85-490F-A709-222B40EEEBBE}" type="slidenum">
              <a:rPr lang="en-US" smtClean="0"/>
              <a:t>38</a:t>
            </a:fld>
            <a:endParaRPr lang="en-US" dirty="0"/>
          </a:p>
        </p:txBody>
      </p:sp>
      <p:sp>
        <p:nvSpPr>
          <p:cNvPr id="5" name="Date Placeholder 4">
            <a:extLst>
              <a:ext uri="{FF2B5EF4-FFF2-40B4-BE49-F238E27FC236}">
                <a16:creationId xmlns:a16="http://schemas.microsoft.com/office/drawing/2014/main" id="{1975646E-FFA0-4D21-9419-21C07E590569}"/>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34927533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MHP FFS - Version 06.24.20</a:t>
            </a:r>
          </a:p>
        </p:txBody>
      </p:sp>
      <p:sp>
        <p:nvSpPr>
          <p:cNvPr id="6" name="Slide Number Placeholder 5"/>
          <p:cNvSpPr>
            <a:spLocks noGrp="1"/>
          </p:cNvSpPr>
          <p:nvPr>
            <p:ph type="sldNum" sz="quarter" idx="12"/>
          </p:nvPr>
        </p:nvSpPr>
        <p:spPr/>
        <p:txBody>
          <a:bodyPr/>
          <a:lstStyle/>
          <a:p>
            <a:fld id="{700861E1-0C85-490F-A709-222B40EEEBBE}" type="slidenum">
              <a:rPr lang="en-US" smtClean="0"/>
              <a:t>39</a:t>
            </a:fld>
            <a:endParaRPr lang="en-US" dirty="0"/>
          </a:p>
        </p:txBody>
      </p:sp>
      <p:sp>
        <p:nvSpPr>
          <p:cNvPr id="3" name="Content Placeholder 2"/>
          <p:cNvSpPr>
            <a:spLocks noGrp="1"/>
          </p:cNvSpPr>
          <p:nvPr>
            <p:ph idx="4294967295"/>
          </p:nvPr>
        </p:nvSpPr>
        <p:spPr>
          <a:xfrm>
            <a:off x="1097280" y="1752600"/>
            <a:ext cx="6370319" cy="4495800"/>
          </a:xfrm>
        </p:spPr>
        <p:txBody>
          <a:bodyPr>
            <a:normAutofit lnSpcReduction="10000"/>
          </a:bodyPr>
          <a:lstStyle/>
          <a:p>
            <a:pPr marL="0" indent="0">
              <a:lnSpc>
                <a:spcPct val="100000"/>
              </a:lnSpc>
              <a:spcAft>
                <a:spcPts val="1200"/>
              </a:spcAft>
              <a:buNone/>
            </a:pPr>
            <a:r>
              <a:rPr lang="en-US" sz="2400" dirty="0">
                <a:solidFill>
                  <a:schemeClr val="tx1"/>
                </a:solidFill>
                <a:latin typeface="+mj-lt"/>
              </a:rPr>
              <a:t>ACBH Informing Materials (IM) must be </a:t>
            </a:r>
            <a:r>
              <a:rPr lang="en-US" sz="2400" dirty="0">
                <a:solidFill>
                  <a:schemeClr val="tx1"/>
                </a:solidFill>
              </a:rPr>
              <a:t>reviewed with and </a:t>
            </a:r>
            <a:r>
              <a:rPr lang="en-US" sz="2400" dirty="0">
                <a:solidFill>
                  <a:schemeClr val="tx1"/>
                </a:solidFill>
                <a:latin typeface="+mj-lt"/>
              </a:rPr>
              <a:t>signed by the beneficiary</a:t>
            </a:r>
            <a:r>
              <a:rPr lang="en-US" sz="2400" dirty="0">
                <a:solidFill>
                  <a:schemeClr val="tx1"/>
                </a:solidFill>
              </a:rPr>
              <a:t> in their preferred threshold language</a:t>
            </a:r>
            <a:endParaRPr lang="en-US" sz="2400" dirty="0">
              <a:solidFill>
                <a:schemeClr val="tx1"/>
              </a:solidFill>
              <a:latin typeface="+mj-lt"/>
            </a:endParaRPr>
          </a:p>
          <a:p>
            <a:pPr lvl="1">
              <a:buFont typeface="Arial" panose="020B0604020202020204" pitchFamily="34" charset="0"/>
              <a:buChar char="•"/>
            </a:pPr>
            <a:r>
              <a:rPr lang="en-US" sz="2200" u="sng" dirty="0">
                <a:solidFill>
                  <a:schemeClr val="tx1"/>
                </a:solidFill>
                <a:latin typeface="+mj-lt"/>
              </a:rPr>
              <a:t>Before</a:t>
            </a:r>
            <a:r>
              <a:rPr lang="en-US" sz="2200" dirty="0">
                <a:solidFill>
                  <a:schemeClr val="tx1"/>
                </a:solidFill>
                <a:latin typeface="+mj-lt"/>
              </a:rPr>
              <a:t> services are provided </a:t>
            </a:r>
          </a:p>
          <a:p>
            <a:pPr lvl="1">
              <a:buFont typeface="Arial" panose="020B0604020202020204" pitchFamily="34" charset="0"/>
              <a:buChar char="•"/>
            </a:pPr>
            <a:r>
              <a:rPr lang="en-US" sz="2200" dirty="0">
                <a:solidFill>
                  <a:schemeClr val="tx1"/>
                </a:solidFill>
              </a:rPr>
              <a:t>If unable to cover IM in </a:t>
            </a:r>
            <a:r>
              <a:rPr lang="en-US" sz="2200" dirty="0">
                <a:solidFill>
                  <a:schemeClr val="tx1"/>
                </a:solidFill>
                <a:latin typeface="+mj-lt"/>
              </a:rPr>
              <a:t>30 days after the referral letter date contact </a:t>
            </a:r>
            <a:r>
              <a:rPr lang="en-US" sz="2200" dirty="0">
                <a:latin typeface="+mj-lt"/>
              </a:rPr>
              <a:t>Quality Assurance.</a:t>
            </a:r>
          </a:p>
          <a:p>
            <a:pPr lvl="1">
              <a:buFont typeface="Arial" panose="020B0604020202020204" pitchFamily="34" charset="0"/>
              <a:buChar char="•"/>
            </a:pPr>
            <a:r>
              <a:rPr lang="en-US" sz="2200" dirty="0">
                <a:solidFill>
                  <a:schemeClr val="tx1"/>
                </a:solidFill>
                <a:latin typeface="+mj-lt"/>
              </a:rPr>
              <a:t>Annually </a:t>
            </a:r>
          </a:p>
          <a:p>
            <a:pPr lvl="1">
              <a:buFont typeface="Arial" panose="020B0604020202020204" pitchFamily="34" charset="0"/>
              <a:buChar char="•"/>
            </a:pPr>
            <a:r>
              <a:rPr lang="en-US" sz="2200" dirty="0">
                <a:solidFill>
                  <a:schemeClr val="tx1"/>
                </a:solidFill>
                <a:latin typeface="+mj-lt"/>
              </a:rPr>
              <a:t>All areas must be addressed</a:t>
            </a:r>
          </a:p>
          <a:p>
            <a:pPr lvl="1">
              <a:buFont typeface="Arial" panose="020B0604020202020204" pitchFamily="34" charset="0"/>
              <a:buChar char="•"/>
            </a:pPr>
            <a:r>
              <a:rPr lang="en-US" sz="2200" dirty="0">
                <a:solidFill>
                  <a:schemeClr val="tx1"/>
                </a:solidFill>
                <a:latin typeface="+mj-lt"/>
              </a:rPr>
              <a:t>This service is claimed as part of the MH Assessment process.</a:t>
            </a:r>
          </a:p>
          <a:p>
            <a:pPr lvl="1">
              <a:buFont typeface="Arial" panose="020B0604020202020204" pitchFamily="34" charset="0"/>
              <a:buChar char="•"/>
            </a:pPr>
            <a:r>
              <a:rPr lang="en-US" sz="2200" dirty="0">
                <a:solidFill>
                  <a:schemeClr val="tx1"/>
                </a:solidFill>
              </a:rPr>
              <a:t>Need to have all languages of informing materials in the lobby. </a:t>
            </a:r>
            <a:endParaRPr lang="en-US" sz="2200" dirty="0">
              <a:solidFill>
                <a:schemeClr val="tx1"/>
              </a:solidFill>
              <a:latin typeface="+mj-lt"/>
            </a:endParaRPr>
          </a:p>
          <a:p>
            <a:pPr marL="870966" lvl="1" indent="-285750">
              <a:buFont typeface="Arial" panose="020B0604020202020204" pitchFamily="34" charset="0"/>
              <a:buChar char="•"/>
            </a:pPr>
            <a:endParaRPr lang="en-US" sz="2000" b="1" i="1" u="sng" dirty="0">
              <a:latin typeface="+mj-lt"/>
              <a:cs typeface="Aharoni" panose="02010803020104030203" pitchFamily="2" charset="-79"/>
            </a:endParaRPr>
          </a:p>
        </p:txBody>
      </p:sp>
      <p:sp>
        <p:nvSpPr>
          <p:cNvPr id="7" name="Title 1"/>
          <p:cNvSpPr>
            <a:spLocks noGrp="1"/>
          </p:cNvSpPr>
          <p:nvPr>
            <p:ph type="title"/>
          </p:nvPr>
        </p:nvSpPr>
        <p:spPr>
          <a:xfrm>
            <a:off x="1066800" y="281294"/>
            <a:ext cx="10058400" cy="1450757"/>
          </a:xfrm>
        </p:spPr>
        <p:txBody>
          <a:bodyPr>
            <a:normAutofit/>
          </a:bodyPr>
          <a:lstStyle/>
          <a:p>
            <a:r>
              <a:rPr lang="en-US" sz="4400" dirty="0"/>
              <a:t>Informing Materials </a:t>
            </a: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2128" y="1923383"/>
            <a:ext cx="2914760" cy="4105296"/>
          </a:xfrm>
          <a:prstGeom prst="rect">
            <a:avLst/>
          </a:prstGeom>
          <a:ln>
            <a:solidFill>
              <a:schemeClr val="tx1"/>
            </a:solidFill>
          </a:ln>
        </p:spPr>
      </p:pic>
      <p:sp>
        <p:nvSpPr>
          <p:cNvPr id="5" name="Date Placeholder 4">
            <a:extLst>
              <a:ext uri="{FF2B5EF4-FFF2-40B4-BE49-F238E27FC236}">
                <a16:creationId xmlns:a16="http://schemas.microsoft.com/office/drawing/2014/main" id="{7E55EC57-776F-409E-9F7E-47FEE0DB28C5}"/>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3807263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86607"/>
            <a:ext cx="5638800" cy="1450757"/>
          </a:xfrm>
        </p:spPr>
        <p:txBody>
          <a:bodyPr anchor="ctr">
            <a:normAutofit/>
          </a:bodyPr>
          <a:lstStyle/>
          <a:p>
            <a:r>
              <a:rPr lang="en-US" dirty="0"/>
              <a:t>Fee For Service Providers</a:t>
            </a:r>
            <a:br>
              <a:rPr lang="en-US" dirty="0"/>
            </a:br>
            <a:endParaRPr lang="en-US" dirty="0"/>
          </a:p>
        </p:txBody>
      </p:sp>
      <p:sp>
        <p:nvSpPr>
          <p:cNvPr id="4" name="Footer Placeholder 3"/>
          <p:cNvSpPr>
            <a:spLocks noGrp="1"/>
          </p:cNvSpPr>
          <p:nvPr>
            <p:ph type="ftr" sz="quarter" idx="11"/>
          </p:nvPr>
        </p:nvSpPr>
        <p:spPr/>
        <p:txBody>
          <a:bodyPr/>
          <a:lstStyle/>
          <a:p>
            <a:r>
              <a:rPr lang="en-US" dirty="0"/>
              <a:t>MHP FFS - Version 06.24.20</a:t>
            </a:r>
          </a:p>
        </p:txBody>
      </p:sp>
      <p:sp>
        <p:nvSpPr>
          <p:cNvPr id="5" name="Slide Number Placeholder 4"/>
          <p:cNvSpPr>
            <a:spLocks noGrp="1"/>
          </p:cNvSpPr>
          <p:nvPr>
            <p:ph type="sldNum" sz="quarter" idx="12"/>
          </p:nvPr>
        </p:nvSpPr>
        <p:spPr/>
        <p:txBody>
          <a:bodyPr/>
          <a:lstStyle/>
          <a:p>
            <a:fld id="{700861E1-0C85-490F-A709-222B40EEEBBE}" type="slidenum">
              <a:rPr lang="en-US" smtClean="0"/>
              <a:pPr/>
              <a:t>4</a:t>
            </a:fld>
            <a:endParaRPr lang="en-US" dirty="0"/>
          </a:p>
        </p:txBody>
      </p:sp>
      <p:sp>
        <p:nvSpPr>
          <p:cNvPr id="3" name="Content Placeholder 2"/>
          <p:cNvSpPr>
            <a:spLocks noGrp="1"/>
          </p:cNvSpPr>
          <p:nvPr>
            <p:ph idx="1"/>
          </p:nvPr>
        </p:nvSpPr>
        <p:spPr>
          <a:xfrm>
            <a:off x="1219200" y="1845734"/>
            <a:ext cx="9936480" cy="4402666"/>
          </a:xfrm>
        </p:spPr>
        <p:txBody>
          <a:bodyPr>
            <a:normAutofit/>
          </a:bodyPr>
          <a:lstStyle/>
          <a:p>
            <a:pPr marL="0" indent="0">
              <a:lnSpc>
                <a:spcPct val="110000"/>
              </a:lnSpc>
              <a:spcBef>
                <a:spcPts val="0"/>
              </a:spcBef>
              <a:spcAft>
                <a:spcPts val="0"/>
              </a:spcAft>
              <a:buNone/>
            </a:pPr>
            <a:r>
              <a:rPr lang="en-US" sz="2400" dirty="0">
                <a:latin typeface="+mj-lt"/>
              </a:rPr>
              <a:t>This training is for mental health providers contracted by Alameda County who </a:t>
            </a:r>
            <a:r>
              <a:rPr lang="en-US" sz="2400" i="1" dirty="0">
                <a:latin typeface="+mj-lt"/>
              </a:rPr>
              <a:t>claim via paper form CMS 1500.</a:t>
            </a:r>
          </a:p>
          <a:p>
            <a:pPr marL="0" indent="0">
              <a:lnSpc>
                <a:spcPct val="110000"/>
              </a:lnSpc>
              <a:spcBef>
                <a:spcPts val="0"/>
              </a:spcBef>
              <a:spcAft>
                <a:spcPts val="0"/>
              </a:spcAft>
              <a:buNone/>
            </a:pPr>
            <a:endParaRPr lang="en-US" sz="2400" i="1" dirty="0">
              <a:latin typeface="+mj-lt"/>
            </a:endParaRPr>
          </a:p>
          <a:p>
            <a:pPr marL="0" indent="0">
              <a:lnSpc>
                <a:spcPct val="100000"/>
              </a:lnSpc>
              <a:spcBef>
                <a:spcPts val="0"/>
              </a:spcBef>
              <a:spcAft>
                <a:spcPts val="0"/>
              </a:spcAft>
              <a:buNone/>
            </a:pPr>
            <a:r>
              <a:rPr lang="en-US" sz="2400" dirty="0">
                <a:latin typeface="+mj-lt"/>
              </a:rPr>
              <a:t>These providers are individual therapists, groups of therapists, </a:t>
            </a:r>
          </a:p>
          <a:p>
            <a:pPr marL="0" indent="0">
              <a:lnSpc>
                <a:spcPct val="100000"/>
              </a:lnSpc>
              <a:spcBef>
                <a:spcPts val="0"/>
              </a:spcBef>
              <a:spcAft>
                <a:spcPts val="0"/>
              </a:spcAft>
              <a:buNone/>
            </a:pPr>
            <a:r>
              <a:rPr lang="en-US" sz="2400" dirty="0">
                <a:latin typeface="+mj-lt"/>
              </a:rPr>
              <a:t>and Organizations (Non-Master Contract Organizations).</a:t>
            </a:r>
          </a:p>
          <a:p>
            <a:pPr marL="0" indent="0">
              <a:lnSpc>
                <a:spcPct val="100000"/>
              </a:lnSpc>
              <a:spcBef>
                <a:spcPts val="0"/>
              </a:spcBef>
              <a:spcAft>
                <a:spcPts val="0"/>
              </a:spcAft>
              <a:buNone/>
            </a:pPr>
            <a:endParaRPr lang="en-US" sz="2400" dirty="0">
              <a:latin typeface="+mj-lt"/>
            </a:endParaRPr>
          </a:p>
          <a:p>
            <a:pPr marL="0" indent="0">
              <a:lnSpc>
                <a:spcPct val="100000"/>
              </a:lnSpc>
              <a:spcBef>
                <a:spcPts val="0"/>
              </a:spcBef>
              <a:spcAft>
                <a:spcPts val="0"/>
              </a:spcAft>
              <a:buNone/>
            </a:pPr>
            <a:r>
              <a:rPr lang="en-US" sz="2400" dirty="0">
                <a:latin typeface="+mj-lt"/>
              </a:rPr>
              <a:t>There are some documentation related differences between </a:t>
            </a:r>
          </a:p>
          <a:p>
            <a:pPr marL="0" indent="0">
              <a:lnSpc>
                <a:spcPct val="100000"/>
              </a:lnSpc>
              <a:spcBef>
                <a:spcPts val="0"/>
              </a:spcBef>
              <a:spcAft>
                <a:spcPts val="0"/>
              </a:spcAft>
              <a:buNone/>
            </a:pPr>
            <a:r>
              <a:rPr lang="en-US" sz="2400" dirty="0">
                <a:latin typeface="+mj-lt"/>
              </a:rPr>
              <a:t>these providers that will be described in this training.</a:t>
            </a:r>
          </a:p>
        </p:txBody>
      </p:sp>
      <p:pic>
        <p:nvPicPr>
          <p:cNvPr id="6" name="Picture 2" descr="Image result for mental health therapy symbo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8834" y="2971800"/>
            <a:ext cx="1843649" cy="1843649"/>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6">
            <a:extLst>
              <a:ext uri="{FF2B5EF4-FFF2-40B4-BE49-F238E27FC236}">
                <a16:creationId xmlns:a16="http://schemas.microsoft.com/office/drawing/2014/main" id="{DFA9C12A-5243-471E-81AC-07798B9D0B55}"/>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41109958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MHP FFS - Version 06.24.20</a:t>
            </a:r>
          </a:p>
        </p:txBody>
      </p:sp>
      <p:sp>
        <p:nvSpPr>
          <p:cNvPr id="4" name="Slide Number Placeholder 3"/>
          <p:cNvSpPr>
            <a:spLocks noGrp="1"/>
          </p:cNvSpPr>
          <p:nvPr>
            <p:ph type="sldNum" sz="quarter" idx="12"/>
          </p:nvPr>
        </p:nvSpPr>
        <p:spPr/>
        <p:txBody>
          <a:bodyPr/>
          <a:lstStyle/>
          <a:p>
            <a:fld id="{700861E1-0C85-490F-A709-222B40EEEBBE}" type="slidenum">
              <a:rPr lang="en-US" smtClean="0"/>
              <a:t>40</a:t>
            </a:fld>
            <a:endParaRPr lang="en-US" dirty="0"/>
          </a:p>
        </p:txBody>
      </p:sp>
      <p:sp>
        <p:nvSpPr>
          <p:cNvPr id="9" name="Rectangle 8"/>
          <p:cNvSpPr/>
          <p:nvPr/>
        </p:nvSpPr>
        <p:spPr>
          <a:xfrm>
            <a:off x="1219199" y="1985240"/>
            <a:ext cx="5699417" cy="3631763"/>
          </a:xfrm>
          <a:prstGeom prst="rect">
            <a:avLst/>
          </a:prstGeom>
        </p:spPr>
        <p:txBody>
          <a:bodyPr wrap="square">
            <a:spAutoFit/>
          </a:bodyPr>
          <a:lstStyle/>
          <a:p>
            <a:r>
              <a:rPr lang="en-US" dirty="0">
                <a:latin typeface="+mj-lt"/>
              </a:rPr>
              <a:t>Forms are located on Provider Website &gt; Quality Assurance &gt; Informing Materials </a:t>
            </a:r>
          </a:p>
          <a:p>
            <a:r>
              <a:rPr lang="en-US" sz="1600" dirty="0">
                <a:latin typeface="+mj-lt"/>
                <a:hlinkClick r:id="rId2"/>
              </a:rPr>
              <a:t>http://www.acbhcs.org/providers/QA/General/informing.htm</a:t>
            </a:r>
            <a:endParaRPr lang="en-US" sz="1600" dirty="0">
              <a:latin typeface="+mj-lt"/>
            </a:endParaRPr>
          </a:p>
          <a:p>
            <a:endParaRPr lang="en-US" sz="1600" dirty="0">
              <a:latin typeface="+mj-lt"/>
            </a:endParaRPr>
          </a:p>
          <a:p>
            <a:r>
              <a:rPr lang="en-US" dirty="0">
                <a:latin typeface="+mj-lt"/>
              </a:rPr>
              <a:t>The beneficiary </a:t>
            </a:r>
            <a:r>
              <a:rPr lang="en-US" u="sng" dirty="0">
                <a:latin typeface="+mj-lt"/>
              </a:rPr>
              <a:t>must</a:t>
            </a:r>
            <a:r>
              <a:rPr lang="en-US" dirty="0">
                <a:latin typeface="+mj-lt"/>
              </a:rPr>
              <a:t> check all of these boxes, indicating that these materials were discussed.</a:t>
            </a:r>
          </a:p>
          <a:p>
            <a:endParaRPr lang="en-US" dirty="0">
              <a:latin typeface="+mj-lt"/>
            </a:endParaRPr>
          </a:p>
          <a:p>
            <a:r>
              <a:rPr lang="en-US" dirty="0">
                <a:latin typeface="+mj-lt"/>
              </a:rPr>
              <a:t>Retain this signature page in the client record and give the beneficiary the rest of the Informing Materials packet.</a:t>
            </a:r>
          </a:p>
          <a:p>
            <a:endParaRPr lang="en-US" dirty="0">
              <a:latin typeface="+mj-lt"/>
            </a:endParaRPr>
          </a:p>
          <a:p>
            <a:endParaRPr lang="en-US" dirty="0">
              <a:latin typeface="+mj-lt"/>
            </a:endParaRPr>
          </a:p>
          <a:p>
            <a:endParaRPr lang="en-US" dirty="0">
              <a:latin typeface="+mj-lt"/>
            </a:endParaRPr>
          </a:p>
          <a:p>
            <a:r>
              <a:rPr lang="en-US" dirty="0">
                <a:latin typeface="+mj-lt"/>
              </a:rPr>
              <a:t>The beneficiary then signs and dates here</a:t>
            </a:r>
          </a:p>
        </p:txBody>
      </p:sp>
      <p:sp>
        <p:nvSpPr>
          <p:cNvPr id="10" name="Title 1"/>
          <p:cNvSpPr>
            <a:spLocks noGrp="1"/>
          </p:cNvSpPr>
          <p:nvPr>
            <p:ph type="title"/>
          </p:nvPr>
        </p:nvSpPr>
        <p:spPr>
          <a:xfrm>
            <a:off x="1066800" y="281294"/>
            <a:ext cx="10058400" cy="1450757"/>
          </a:xfrm>
        </p:spPr>
        <p:txBody>
          <a:bodyPr>
            <a:normAutofit/>
          </a:bodyPr>
          <a:lstStyle/>
          <a:p>
            <a:r>
              <a:rPr lang="en-US" sz="4400" dirty="0"/>
              <a:t>Pre-Assessment – Informing Materials</a:t>
            </a: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1016" y="1808022"/>
            <a:ext cx="3292184" cy="4389578"/>
          </a:xfrm>
          <a:prstGeom prst="rect">
            <a:avLst/>
          </a:prstGeom>
          <a:ln>
            <a:solidFill>
              <a:schemeClr val="tx1"/>
            </a:solidFill>
          </a:ln>
        </p:spPr>
      </p:pic>
      <p:cxnSp>
        <p:nvCxnSpPr>
          <p:cNvPr id="8" name="Straight Arrow Connector 7"/>
          <p:cNvCxnSpPr/>
          <p:nvPr/>
        </p:nvCxnSpPr>
        <p:spPr>
          <a:xfrm flipV="1">
            <a:off x="5181600" y="4267200"/>
            <a:ext cx="2819400" cy="109426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686300" y="3505200"/>
            <a:ext cx="2384716"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7162800" y="3080084"/>
            <a:ext cx="3048000" cy="100931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a:extLst>
              <a:ext uri="{FF2B5EF4-FFF2-40B4-BE49-F238E27FC236}">
                <a16:creationId xmlns:a16="http://schemas.microsoft.com/office/drawing/2014/main" id="{DCEF107C-BA30-43D9-AF35-0EBF6D065046}"/>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33591400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6018" y="1943674"/>
            <a:ext cx="10063942" cy="4263390"/>
          </a:xfrm>
        </p:spPr>
        <p:txBody>
          <a:bodyPr>
            <a:normAutofit/>
          </a:bodyPr>
          <a:lstStyle/>
          <a:p>
            <a:pPr lvl="1">
              <a:buFont typeface="Arial" panose="020B0604020202020204" pitchFamily="34" charset="0"/>
              <a:buChar char="•"/>
            </a:pPr>
            <a:r>
              <a:rPr lang="en-US" sz="2300" dirty="0">
                <a:solidFill>
                  <a:schemeClr val="tx1"/>
                </a:solidFill>
                <a:latin typeface="+mj-lt"/>
              </a:rPr>
              <a:t>Must be signed by client</a:t>
            </a:r>
          </a:p>
          <a:p>
            <a:pPr lvl="1">
              <a:buFont typeface="Arial" panose="020B0604020202020204" pitchFamily="34" charset="0"/>
              <a:buChar char="•"/>
            </a:pPr>
            <a:r>
              <a:rPr lang="en-US" sz="2300" dirty="0">
                <a:latin typeface="+mj-lt"/>
              </a:rPr>
              <a:t>Not required for other Health Care Services Providers for treatment purposes—but recommended</a:t>
            </a:r>
          </a:p>
          <a:p>
            <a:pPr lvl="1">
              <a:buFont typeface="Arial" panose="020B0604020202020204" pitchFamily="34" charset="0"/>
              <a:buChar char="•"/>
            </a:pPr>
            <a:r>
              <a:rPr lang="en-US" sz="2300" dirty="0">
                <a:solidFill>
                  <a:schemeClr val="tx1"/>
                </a:solidFill>
                <a:latin typeface="+mj-lt"/>
              </a:rPr>
              <a:t>Not required to simply facilitate treatment referral to other </a:t>
            </a:r>
            <a:r>
              <a:rPr lang="en-US" sz="2300" dirty="0">
                <a:latin typeface="+mj-lt"/>
              </a:rPr>
              <a:t>Health Care</a:t>
            </a:r>
            <a:r>
              <a:rPr lang="en-US" sz="2300" dirty="0">
                <a:solidFill>
                  <a:srgbClr val="FF0000"/>
                </a:solidFill>
                <a:latin typeface="+mj-lt"/>
              </a:rPr>
              <a:t> </a:t>
            </a:r>
            <a:r>
              <a:rPr lang="en-US" sz="2300" dirty="0">
                <a:solidFill>
                  <a:schemeClr val="tx1"/>
                </a:solidFill>
                <a:latin typeface="+mj-lt"/>
              </a:rPr>
              <a:t>Providers—but highly recommended</a:t>
            </a:r>
          </a:p>
          <a:p>
            <a:pPr lvl="1">
              <a:buFont typeface="Arial" panose="020B0604020202020204" pitchFamily="34" charset="0"/>
              <a:buChar char="•"/>
            </a:pPr>
            <a:r>
              <a:rPr lang="en-US" sz="2300" dirty="0">
                <a:solidFill>
                  <a:schemeClr val="tx1"/>
                </a:solidFill>
              </a:rPr>
              <a:t>Releases are valid for as long as the client indicates, if no date indicated, default is 12 months.</a:t>
            </a:r>
          </a:p>
          <a:p>
            <a:pPr lvl="1">
              <a:buFont typeface="Arial" panose="020B0604020202020204" pitchFamily="34" charset="0"/>
              <a:buChar char="•"/>
            </a:pPr>
            <a:r>
              <a:rPr lang="en-US" sz="2300" dirty="0">
                <a:solidFill>
                  <a:schemeClr val="tx1"/>
                </a:solidFill>
              </a:rPr>
              <a:t>An actual date is recommended rather than an event such as “until the end of treatment.”</a:t>
            </a:r>
          </a:p>
        </p:txBody>
      </p:sp>
      <p:sp>
        <p:nvSpPr>
          <p:cNvPr id="4" name="Footer Placeholder 3"/>
          <p:cNvSpPr>
            <a:spLocks noGrp="1"/>
          </p:cNvSpPr>
          <p:nvPr>
            <p:ph type="ftr" sz="quarter" idx="11"/>
          </p:nvPr>
        </p:nvSpPr>
        <p:spPr/>
        <p:txBody>
          <a:bodyPr/>
          <a:lstStyle/>
          <a:p>
            <a:r>
              <a:rPr lang="en-US" dirty="0"/>
              <a:t>MHP FFS - Version 06.24.20</a:t>
            </a:r>
          </a:p>
        </p:txBody>
      </p:sp>
      <p:sp>
        <p:nvSpPr>
          <p:cNvPr id="6" name="Slide Number Placeholder 5"/>
          <p:cNvSpPr>
            <a:spLocks noGrp="1"/>
          </p:cNvSpPr>
          <p:nvPr>
            <p:ph type="sldNum" sz="quarter" idx="12"/>
          </p:nvPr>
        </p:nvSpPr>
        <p:spPr/>
        <p:txBody>
          <a:bodyPr/>
          <a:lstStyle/>
          <a:p>
            <a:fld id="{700861E1-0C85-490F-A709-222B40EEEBBE}" type="slidenum">
              <a:rPr lang="en-US" smtClean="0"/>
              <a:t>41</a:t>
            </a:fld>
            <a:endParaRPr lang="en-US" dirty="0"/>
          </a:p>
        </p:txBody>
      </p:sp>
      <p:sp>
        <p:nvSpPr>
          <p:cNvPr id="8" name="Title 1"/>
          <p:cNvSpPr>
            <a:spLocks noGrp="1"/>
          </p:cNvSpPr>
          <p:nvPr>
            <p:ph type="title"/>
          </p:nvPr>
        </p:nvSpPr>
        <p:spPr>
          <a:xfrm>
            <a:off x="1066800" y="281294"/>
            <a:ext cx="10058400" cy="1450757"/>
          </a:xfrm>
        </p:spPr>
        <p:txBody>
          <a:bodyPr>
            <a:normAutofit/>
          </a:bodyPr>
          <a:lstStyle/>
          <a:p>
            <a:r>
              <a:rPr lang="en-US" sz="4400" dirty="0"/>
              <a:t>Pre-Assessment – Releases of Information</a:t>
            </a:r>
          </a:p>
        </p:txBody>
      </p:sp>
      <p:sp>
        <p:nvSpPr>
          <p:cNvPr id="2" name="Date Placeholder 1">
            <a:extLst>
              <a:ext uri="{FF2B5EF4-FFF2-40B4-BE49-F238E27FC236}">
                <a16:creationId xmlns:a16="http://schemas.microsoft.com/office/drawing/2014/main" id="{990D0DFB-AB32-4518-A9D5-2B894F453628}"/>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32046682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p:spPr>
        <p:txBody>
          <a:bodyPr/>
          <a:lstStyle/>
          <a:p>
            <a:r>
              <a:rPr lang="en-US" dirty="0">
                <a:solidFill>
                  <a:schemeClr val="tx1"/>
                </a:solidFill>
              </a:rPr>
              <a:t>Medical Necessity</a:t>
            </a:r>
          </a:p>
        </p:txBody>
      </p:sp>
      <p:sp>
        <p:nvSpPr>
          <p:cNvPr id="3" name="Text Placeholder 2"/>
          <p:cNvSpPr>
            <a:spLocks noGrp="1"/>
          </p:cNvSpPr>
          <p:nvPr>
            <p:ph type="body"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MHP FFS - Version 06.24.20</a:t>
            </a:r>
          </a:p>
        </p:txBody>
      </p:sp>
      <p:sp>
        <p:nvSpPr>
          <p:cNvPr id="5" name="Slide Number Placeholder 4"/>
          <p:cNvSpPr>
            <a:spLocks noGrp="1"/>
          </p:cNvSpPr>
          <p:nvPr>
            <p:ph type="sldNum" sz="quarter" idx="12"/>
          </p:nvPr>
        </p:nvSpPr>
        <p:spPr/>
        <p:txBody>
          <a:bodyPr/>
          <a:lstStyle/>
          <a:p>
            <a:fld id="{700861E1-0C85-490F-A709-222B40EEEBBE}" type="slidenum">
              <a:rPr lang="en-US" smtClean="0"/>
              <a:t>42</a:t>
            </a:fld>
            <a:endParaRPr lang="en-US" dirty="0"/>
          </a:p>
        </p:txBody>
      </p:sp>
      <p:sp>
        <p:nvSpPr>
          <p:cNvPr id="6" name="Date Placeholder 5">
            <a:extLst>
              <a:ext uri="{FF2B5EF4-FFF2-40B4-BE49-F238E27FC236}">
                <a16:creationId xmlns:a16="http://schemas.microsoft.com/office/drawing/2014/main" id="{AB3EBA40-8F80-42BF-9BDB-D453DF0088B4}"/>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37069923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083" y="284462"/>
            <a:ext cx="10058400" cy="1450757"/>
          </a:xfrm>
        </p:spPr>
        <p:txBody>
          <a:bodyPr>
            <a:normAutofit/>
          </a:bodyPr>
          <a:lstStyle/>
          <a:p>
            <a:r>
              <a:rPr lang="en-US" sz="4400" dirty="0">
                <a:solidFill>
                  <a:srgbClr val="FFCC00"/>
                </a:solidFill>
              </a:rPr>
              <a:t>The Golden Thread</a:t>
            </a:r>
          </a:p>
        </p:txBody>
      </p:sp>
      <p:sp>
        <p:nvSpPr>
          <p:cNvPr id="4" name="Footer Placeholder 3"/>
          <p:cNvSpPr>
            <a:spLocks noGrp="1"/>
          </p:cNvSpPr>
          <p:nvPr>
            <p:ph type="ftr" sz="quarter" idx="11"/>
          </p:nvPr>
        </p:nvSpPr>
        <p:spPr/>
        <p:txBody>
          <a:bodyPr/>
          <a:lstStyle/>
          <a:p>
            <a:r>
              <a:rPr lang="en-US" dirty="0"/>
              <a:t>MHP FFS - Version 06.24.20</a:t>
            </a:r>
          </a:p>
        </p:txBody>
      </p:sp>
      <p:sp>
        <p:nvSpPr>
          <p:cNvPr id="6" name="Slide Number Placeholder 5"/>
          <p:cNvSpPr>
            <a:spLocks noGrp="1"/>
          </p:cNvSpPr>
          <p:nvPr>
            <p:ph type="sldNum" sz="quarter" idx="12"/>
          </p:nvPr>
        </p:nvSpPr>
        <p:spPr/>
        <p:txBody>
          <a:bodyPr/>
          <a:lstStyle/>
          <a:p>
            <a:fld id="{700861E1-0C85-490F-A709-222B40EEEBBE}" type="slidenum">
              <a:rPr lang="en-US" smtClean="0"/>
              <a:t>43</a:t>
            </a:fld>
            <a:endParaRPr lang="en-US" dirty="0"/>
          </a:p>
        </p:txBody>
      </p:sp>
      <p:sp>
        <p:nvSpPr>
          <p:cNvPr id="3" name="Content Placeholder 2"/>
          <p:cNvSpPr>
            <a:spLocks noGrp="1"/>
          </p:cNvSpPr>
          <p:nvPr>
            <p:ph idx="4294967295"/>
          </p:nvPr>
        </p:nvSpPr>
        <p:spPr>
          <a:xfrm>
            <a:off x="1154083" y="1854359"/>
            <a:ext cx="10058400" cy="4394041"/>
          </a:xfrm>
        </p:spPr>
        <p:txBody>
          <a:bodyPr>
            <a:normAutofit/>
          </a:bodyPr>
          <a:lstStyle/>
          <a:p>
            <a:pPr marL="274320" lvl="1" indent="0">
              <a:buNone/>
            </a:pPr>
            <a:r>
              <a:rPr lang="en-US" sz="2400" dirty="0">
                <a:solidFill>
                  <a:schemeClr val="tx1"/>
                </a:solidFill>
                <a:latin typeface="+mj-lt"/>
              </a:rPr>
              <a:t>The “Golden Thread” is the sequence of documentation that supports the demonstration of </a:t>
            </a:r>
            <a:r>
              <a:rPr lang="en-US" sz="2400" u="sng" dirty="0">
                <a:solidFill>
                  <a:schemeClr val="tx1"/>
                </a:solidFill>
                <a:latin typeface="+mj-lt"/>
              </a:rPr>
              <a:t>ongoing medical necessity </a:t>
            </a:r>
            <a:r>
              <a:rPr lang="en-US" sz="2400" dirty="0">
                <a:solidFill>
                  <a:schemeClr val="tx1"/>
                </a:solidFill>
                <a:latin typeface="+mj-lt"/>
              </a:rPr>
              <a:t>and ensures all provided services are reimbursable.</a:t>
            </a:r>
          </a:p>
          <a:p>
            <a:pPr marL="274320" lvl="1" indent="0">
              <a:buNone/>
            </a:pPr>
            <a:endParaRPr lang="en-US" dirty="0">
              <a:solidFill>
                <a:schemeClr val="tx1"/>
              </a:solidFill>
              <a:latin typeface="+mj-lt"/>
            </a:endParaRPr>
          </a:p>
          <a:p>
            <a:pPr marL="274320" lvl="1" indent="0">
              <a:buNone/>
            </a:pPr>
            <a:r>
              <a:rPr lang="en-US" sz="2400" dirty="0">
                <a:solidFill>
                  <a:schemeClr val="tx1"/>
                </a:solidFill>
                <a:latin typeface="+mj-lt"/>
              </a:rPr>
              <a:t>The sequence of documentation on which medical necessity requirements converge is:</a:t>
            </a:r>
          </a:p>
          <a:p>
            <a:pPr marL="1035050" lvl="4" indent="-285750">
              <a:buFont typeface="Wingdings" pitchFamily="2" charset="2"/>
              <a:buChar char="Ø"/>
            </a:pPr>
            <a:r>
              <a:rPr lang="en-US" sz="2400" dirty="0">
                <a:solidFill>
                  <a:schemeClr val="tx1"/>
                </a:solidFill>
                <a:latin typeface="+mj-lt"/>
              </a:rPr>
              <a:t>The Assessment</a:t>
            </a:r>
          </a:p>
          <a:p>
            <a:pPr marL="1035050" lvl="4" indent="-285750">
              <a:buFont typeface="Wingdings" pitchFamily="2" charset="2"/>
              <a:buChar char="Ø"/>
            </a:pPr>
            <a:r>
              <a:rPr lang="en-US" sz="2400" dirty="0">
                <a:solidFill>
                  <a:schemeClr val="tx1"/>
                </a:solidFill>
                <a:latin typeface="+mj-lt"/>
              </a:rPr>
              <a:t>The Client Plan</a:t>
            </a:r>
          </a:p>
          <a:p>
            <a:pPr marL="1035050" lvl="4" indent="-285750">
              <a:buFont typeface="Wingdings" pitchFamily="2" charset="2"/>
              <a:buChar char="Ø"/>
            </a:pPr>
            <a:r>
              <a:rPr lang="en-US" sz="2400" dirty="0">
                <a:solidFill>
                  <a:schemeClr val="tx1"/>
                </a:solidFill>
                <a:latin typeface="+mj-lt"/>
              </a:rPr>
              <a:t>The Progress Note</a:t>
            </a:r>
          </a:p>
          <a:p>
            <a:endParaRPr lang="en-US" u="sng" dirty="0">
              <a:solidFill>
                <a:schemeClr val="tx1"/>
              </a:solidFill>
              <a:latin typeface="+mj-lt"/>
            </a:endParaRPr>
          </a:p>
        </p:txBody>
      </p:sp>
      <p:pic>
        <p:nvPicPr>
          <p:cNvPr id="1026" name="Picture 2" descr="Image result for thread go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7800" y="3886200"/>
            <a:ext cx="2677983" cy="2008488"/>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a:extLst>
              <a:ext uri="{FF2B5EF4-FFF2-40B4-BE49-F238E27FC236}">
                <a16:creationId xmlns:a16="http://schemas.microsoft.com/office/drawing/2014/main" id="{57AE6222-1A7C-47A7-A33F-03E83FB6EE64}"/>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25195714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MHP FFS - Version 06.24.20</a:t>
            </a:r>
          </a:p>
        </p:txBody>
      </p:sp>
      <p:sp>
        <p:nvSpPr>
          <p:cNvPr id="9" name="Slide Number Placeholder 8"/>
          <p:cNvSpPr>
            <a:spLocks noGrp="1"/>
          </p:cNvSpPr>
          <p:nvPr>
            <p:ph type="sldNum" sz="quarter" idx="12"/>
          </p:nvPr>
        </p:nvSpPr>
        <p:spPr/>
        <p:txBody>
          <a:bodyPr/>
          <a:lstStyle/>
          <a:p>
            <a:fld id="{700861E1-0C85-490F-A709-222B40EEEBBE}" type="slidenum">
              <a:rPr lang="en-US" smtClean="0"/>
              <a:t>44</a:t>
            </a:fld>
            <a:endParaRPr lang="en-US" dirty="0"/>
          </a:p>
        </p:txBody>
      </p:sp>
      <p:sp>
        <p:nvSpPr>
          <p:cNvPr id="3" name="Content Placeholder 2"/>
          <p:cNvSpPr>
            <a:spLocks noGrp="1"/>
          </p:cNvSpPr>
          <p:nvPr>
            <p:ph idx="4294967295"/>
          </p:nvPr>
        </p:nvSpPr>
        <p:spPr>
          <a:xfrm>
            <a:off x="1097280" y="1892783"/>
            <a:ext cx="9993283" cy="4419600"/>
          </a:xfrm>
        </p:spPr>
        <p:txBody>
          <a:bodyPr>
            <a:normAutofit/>
          </a:bodyPr>
          <a:lstStyle/>
          <a:p>
            <a:pPr marL="396875" indent="-268288">
              <a:buFont typeface="Arial" panose="020B0604020202020204" pitchFamily="34" charset="0"/>
              <a:buChar char="•"/>
            </a:pPr>
            <a:r>
              <a:rPr lang="en-US" sz="2800" dirty="0">
                <a:latin typeface="+mj-lt"/>
                <a:cs typeface="Aharoni" panose="02010803020104030203" pitchFamily="2" charset="-79"/>
              </a:rPr>
              <a:t>DSM-5 diagnosis must be current (not historical)</a:t>
            </a:r>
          </a:p>
          <a:p>
            <a:pPr marL="396875" indent="-268288">
              <a:buFont typeface="Arial" panose="020B0604020202020204" pitchFamily="34" charset="0"/>
              <a:buChar char="•"/>
            </a:pPr>
            <a:r>
              <a:rPr lang="en-US" sz="2800" dirty="0">
                <a:latin typeface="+mj-lt"/>
                <a:cs typeface="Aharoni" panose="02010803020104030203" pitchFamily="2" charset="-79"/>
              </a:rPr>
              <a:t>For </a:t>
            </a:r>
            <a:r>
              <a:rPr lang="en-US" sz="2800" dirty="0">
                <a:cs typeface="Aharoni" panose="02010803020104030203" pitchFamily="2" charset="-79"/>
              </a:rPr>
              <a:t>Individual and Group Providers the diagnosis m</a:t>
            </a:r>
            <a:r>
              <a:rPr lang="en-US" sz="2800" dirty="0">
                <a:latin typeface="+mj-lt"/>
                <a:cs typeface="Aharoni" panose="02010803020104030203" pitchFamily="2" charset="-79"/>
              </a:rPr>
              <a:t>ust be established by Licensed LPHA</a:t>
            </a:r>
          </a:p>
          <a:p>
            <a:pPr marL="762635" lvl="3" indent="-268288">
              <a:buFont typeface="Arial" panose="020B0604020202020204" pitchFamily="34" charset="0"/>
              <a:buChar char="•"/>
            </a:pPr>
            <a:r>
              <a:rPr lang="en-US" sz="2400" dirty="0">
                <a:latin typeface="+mj-lt"/>
                <a:cs typeface="Aharoni" panose="02010803020104030203" pitchFamily="2" charset="-79"/>
              </a:rPr>
              <a:t>See scope of practice grid for approved list of LPHAs</a:t>
            </a:r>
          </a:p>
          <a:p>
            <a:pPr marL="396875" indent="-268288">
              <a:buFont typeface="Arial" panose="020B0604020202020204" pitchFamily="34" charset="0"/>
              <a:buChar char="•"/>
            </a:pPr>
            <a:r>
              <a:rPr lang="en-US" sz="2800" dirty="0">
                <a:latin typeface="+mj-lt"/>
                <a:cs typeface="Aharoni" panose="02010803020104030203" pitchFamily="2" charset="-79"/>
              </a:rPr>
              <a:t>For Organizations, if established by Waivered/Registered LPHA, the </a:t>
            </a:r>
            <a:r>
              <a:rPr lang="en-US" sz="2800" dirty="0">
                <a:cs typeface="Aharoni" panose="02010803020104030203" pitchFamily="2" charset="-79"/>
              </a:rPr>
              <a:t>di</a:t>
            </a:r>
            <a:r>
              <a:rPr lang="en-US" sz="2800" dirty="0">
                <a:latin typeface="+mj-lt"/>
                <a:cs typeface="Aharoni" panose="02010803020104030203" pitchFamily="2" charset="-79"/>
              </a:rPr>
              <a:t>agnosis </a:t>
            </a:r>
            <a:r>
              <a:rPr lang="en-US" sz="2800" u="sng" dirty="0">
                <a:latin typeface="+mj-lt"/>
                <a:cs typeface="Aharoni" panose="02010803020104030203" pitchFamily="2" charset="-79"/>
              </a:rPr>
              <a:t>must</a:t>
            </a:r>
            <a:r>
              <a:rPr lang="en-US" sz="2800" dirty="0">
                <a:latin typeface="+mj-lt"/>
                <a:cs typeface="Aharoni" panose="02010803020104030203" pitchFamily="2" charset="-79"/>
              </a:rPr>
              <a:t> be co-signed by a Licensed LPHA. </a:t>
            </a:r>
          </a:p>
          <a:p>
            <a:pPr marL="762635" lvl="4" indent="-268288">
              <a:buFont typeface="Arial" panose="020B0604020202020204" pitchFamily="34" charset="0"/>
              <a:buChar char="•"/>
            </a:pPr>
            <a:r>
              <a:rPr lang="en-US" sz="2400" dirty="0">
                <a:latin typeface="+mj-lt"/>
                <a:cs typeface="Aharoni" panose="02010803020104030203" pitchFamily="2" charset="-79"/>
              </a:rPr>
              <a:t>If required co-signature is missing, then multiple claims would be disallowed until compliant.</a:t>
            </a:r>
            <a:endParaRPr lang="en-US" sz="2400" u="sng" dirty="0">
              <a:latin typeface="+mj-lt"/>
            </a:endParaRPr>
          </a:p>
        </p:txBody>
      </p:sp>
      <p:sp>
        <p:nvSpPr>
          <p:cNvPr id="7" name="Title 4"/>
          <p:cNvSpPr>
            <a:spLocks noGrp="1"/>
          </p:cNvSpPr>
          <p:nvPr>
            <p:ph type="title"/>
          </p:nvPr>
        </p:nvSpPr>
        <p:spPr>
          <a:xfrm>
            <a:off x="1097280" y="276728"/>
            <a:ext cx="10058400" cy="1450757"/>
          </a:xfrm>
        </p:spPr>
        <p:txBody>
          <a:bodyPr>
            <a:normAutofit/>
          </a:bodyPr>
          <a:lstStyle/>
          <a:p>
            <a:r>
              <a:rPr lang="en-US" dirty="0"/>
              <a:t>Part 1 – Included Diagnosis </a:t>
            </a:r>
          </a:p>
        </p:txBody>
      </p:sp>
      <p:sp>
        <p:nvSpPr>
          <p:cNvPr id="2" name="Date Placeholder 1">
            <a:extLst>
              <a:ext uri="{FF2B5EF4-FFF2-40B4-BE49-F238E27FC236}">
                <a16:creationId xmlns:a16="http://schemas.microsoft.com/office/drawing/2014/main" id="{695C8F7B-20A8-4A31-A8C9-EB948C32DE56}"/>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11787305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97280" y="276728"/>
            <a:ext cx="10058400" cy="1450757"/>
          </a:xfrm>
        </p:spPr>
        <p:txBody>
          <a:bodyPr>
            <a:normAutofit/>
          </a:bodyPr>
          <a:lstStyle/>
          <a:p>
            <a:r>
              <a:rPr lang="en-US" dirty="0"/>
              <a:t>Part 1 – Included Diagnosis </a:t>
            </a:r>
          </a:p>
        </p:txBody>
      </p:sp>
      <p:sp>
        <p:nvSpPr>
          <p:cNvPr id="3" name="Content Placeholder 2"/>
          <p:cNvSpPr>
            <a:spLocks noGrp="1"/>
          </p:cNvSpPr>
          <p:nvPr>
            <p:ph idx="1"/>
          </p:nvPr>
        </p:nvSpPr>
        <p:spPr>
          <a:xfrm>
            <a:off x="1219200" y="1828800"/>
            <a:ext cx="9993283" cy="3992564"/>
          </a:xfrm>
        </p:spPr>
        <p:txBody>
          <a:bodyPr>
            <a:noAutofit/>
          </a:bodyPr>
          <a:lstStyle/>
          <a:p>
            <a:pPr>
              <a:buFont typeface="Arial" panose="020B0604020202020204" pitchFamily="34" charset="0"/>
              <a:buChar char="•"/>
            </a:pPr>
            <a:r>
              <a:rPr lang="en-US" sz="3200" b="1" dirty="0">
                <a:latin typeface="+mj-lt"/>
              </a:rPr>
              <a:t> See Lists &amp; Crosswalk – </a:t>
            </a:r>
            <a:r>
              <a:rPr lang="en-US" sz="3200" dirty="0">
                <a:latin typeface="+mj-lt"/>
                <a:hlinkClick r:id="rId3"/>
              </a:rPr>
              <a:t>http://www.acbhcs.org/providers/QA/audit.htm</a:t>
            </a:r>
            <a:endParaRPr lang="en-US" sz="3200" dirty="0">
              <a:latin typeface="+mj-lt"/>
            </a:endParaRPr>
          </a:p>
          <a:p>
            <a:pPr lvl="1">
              <a:buFont typeface="Arial" panose="020B0604020202020204" pitchFamily="34" charset="0"/>
              <a:buChar char="•"/>
            </a:pPr>
            <a:r>
              <a:rPr lang="en-US" sz="2800" dirty="0">
                <a:latin typeface="+mj-lt"/>
              </a:rPr>
              <a:t>MH Outpatient M/C Included Dx List</a:t>
            </a:r>
            <a:r>
              <a:rPr lang="en-US" sz="2800" dirty="0"/>
              <a:t>—</a:t>
            </a:r>
            <a:r>
              <a:rPr lang="en-US" sz="2800" dirty="0">
                <a:latin typeface="+mj-lt"/>
              </a:rPr>
              <a:t>Alpha</a:t>
            </a:r>
          </a:p>
          <a:p>
            <a:pPr lvl="1">
              <a:buFont typeface="Arial" panose="020B0604020202020204" pitchFamily="34" charset="0"/>
              <a:buChar char="•"/>
            </a:pPr>
            <a:r>
              <a:rPr lang="en-US" sz="2800" dirty="0">
                <a:latin typeface="+mj-lt"/>
              </a:rPr>
              <a:t>MH Outpatient M/C Included Dx List—Numeric</a:t>
            </a:r>
          </a:p>
          <a:p>
            <a:pPr lvl="1">
              <a:buFont typeface="Arial" panose="020B0604020202020204" pitchFamily="34" charset="0"/>
              <a:buChar char="•"/>
            </a:pPr>
            <a:r>
              <a:rPr lang="en-US" sz="2800" dirty="0">
                <a:latin typeface="+mj-lt"/>
              </a:rPr>
              <a:t>MH M/C Included Dx Crosswalk: DSM-IV to DSM-5</a:t>
            </a:r>
          </a:p>
          <a:p>
            <a:pPr lvl="1">
              <a:buFont typeface="Arial" panose="020B0604020202020204" pitchFamily="34" charset="0"/>
              <a:buChar char="•"/>
            </a:pPr>
            <a:r>
              <a:rPr lang="en-US" sz="2800" dirty="0">
                <a:latin typeface="+mj-lt"/>
              </a:rPr>
              <a:t>General Medical Codes List</a:t>
            </a:r>
          </a:p>
          <a:p>
            <a:pPr lvl="1">
              <a:buFont typeface="Arial" panose="020B0604020202020204" pitchFamily="34" charset="0"/>
              <a:buChar char="•"/>
            </a:pPr>
            <a:r>
              <a:rPr lang="en-US" sz="2800" dirty="0">
                <a:latin typeface="+mj-lt"/>
              </a:rPr>
              <a:t>Psychosocial Conditions List (may use any present in DSM-5).</a:t>
            </a:r>
          </a:p>
          <a:p>
            <a:pPr marL="292608" lvl="1" indent="0">
              <a:buNone/>
            </a:pPr>
            <a:endParaRPr lang="en-US" u="sng" dirty="0">
              <a:latin typeface="+mj-lt"/>
            </a:endParaRPr>
          </a:p>
        </p:txBody>
      </p:sp>
      <p:sp>
        <p:nvSpPr>
          <p:cNvPr id="4" name="Footer Placeholder 3"/>
          <p:cNvSpPr>
            <a:spLocks noGrp="1"/>
          </p:cNvSpPr>
          <p:nvPr>
            <p:ph type="ftr" sz="quarter" idx="11"/>
          </p:nvPr>
        </p:nvSpPr>
        <p:spPr/>
        <p:txBody>
          <a:bodyPr/>
          <a:lstStyle/>
          <a:p>
            <a:r>
              <a:rPr lang="en-US" dirty="0"/>
              <a:t>MHP FFS - Version 06.24.20</a:t>
            </a:r>
          </a:p>
        </p:txBody>
      </p:sp>
      <p:sp>
        <p:nvSpPr>
          <p:cNvPr id="6" name="Slide Number Placeholder 5"/>
          <p:cNvSpPr>
            <a:spLocks noGrp="1"/>
          </p:cNvSpPr>
          <p:nvPr>
            <p:ph type="sldNum" sz="quarter" idx="12"/>
          </p:nvPr>
        </p:nvSpPr>
        <p:spPr/>
        <p:txBody>
          <a:bodyPr/>
          <a:lstStyle/>
          <a:p>
            <a:fld id="{700861E1-0C85-490F-A709-222B40EEEBBE}" type="slidenum">
              <a:rPr lang="en-US" smtClean="0"/>
              <a:t>45</a:t>
            </a:fld>
            <a:endParaRPr lang="en-US" dirty="0"/>
          </a:p>
        </p:txBody>
      </p:sp>
      <p:sp>
        <p:nvSpPr>
          <p:cNvPr id="2" name="Date Placeholder 1">
            <a:extLst>
              <a:ext uri="{FF2B5EF4-FFF2-40B4-BE49-F238E27FC236}">
                <a16:creationId xmlns:a16="http://schemas.microsoft.com/office/drawing/2014/main" id="{255A4231-665B-4593-A422-F64D711483AF}"/>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29892854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1981200"/>
            <a:ext cx="10115203" cy="4191000"/>
          </a:xfrm>
        </p:spPr>
        <p:txBody>
          <a:bodyPr>
            <a:normAutofit/>
          </a:bodyPr>
          <a:lstStyle/>
          <a:p>
            <a:pPr marL="349250" lvl="1" indent="-349250">
              <a:buClrTx/>
              <a:buNone/>
            </a:pPr>
            <a:r>
              <a:rPr lang="en-US" sz="3200" dirty="0">
                <a:solidFill>
                  <a:schemeClr val="tx1"/>
                </a:solidFill>
              </a:rPr>
              <a:t>A Qualifying Impairment (meets </a:t>
            </a:r>
            <a:r>
              <a:rPr lang="en-US" sz="3200" u="sng" dirty="0">
                <a:solidFill>
                  <a:schemeClr val="tx1"/>
                </a:solidFill>
              </a:rPr>
              <a:t>one</a:t>
            </a:r>
            <a:r>
              <a:rPr lang="en-US" sz="3200" dirty="0">
                <a:solidFill>
                  <a:schemeClr val="tx1"/>
                </a:solidFill>
              </a:rPr>
              <a:t> of the following):</a:t>
            </a:r>
          </a:p>
          <a:p>
            <a:pPr marL="577850" lvl="2" indent="-457200">
              <a:buClrTx/>
              <a:buFont typeface="+mj-lt"/>
              <a:buAutoNum type="alphaLcParenR"/>
            </a:pPr>
            <a:r>
              <a:rPr lang="en-US" sz="2400" dirty="0">
                <a:solidFill>
                  <a:schemeClr val="tx1"/>
                </a:solidFill>
              </a:rPr>
              <a:t>A </a:t>
            </a:r>
            <a:r>
              <a:rPr lang="en-US" sz="2400" i="1" dirty="0">
                <a:solidFill>
                  <a:schemeClr val="tx1"/>
                </a:solidFill>
              </a:rPr>
              <a:t>significant impairment </a:t>
            </a:r>
            <a:r>
              <a:rPr lang="en-US" sz="2400" dirty="0">
                <a:solidFill>
                  <a:schemeClr val="tx1"/>
                </a:solidFill>
              </a:rPr>
              <a:t>in an important area of life functioning</a:t>
            </a:r>
          </a:p>
          <a:p>
            <a:pPr marL="577850" lvl="2" indent="-457200">
              <a:buClrTx/>
              <a:buFont typeface="+mj-lt"/>
              <a:buAutoNum type="alphaLcParenR"/>
            </a:pPr>
            <a:r>
              <a:rPr lang="en-US" sz="2400" dirty="0">
                <a:solidFill>
                  <a:schemeClr val="tx1"/>
                </a:solidFill>
              </a:rPr>
              <a:t>A reasonable </a:t>
            </a:r>
            <a:r>
              <a:rPr lang="en-US" sz="2400" i="1" dirty="0">
                <a:solidFill>
                  <a:schemeClr val="tx1"/>
                </a:solidFill>
              </a:rPr>
              <a:t>probability of significant deterioration </a:t>
            </a:r>
            <a:r>
              <a:rPr lang="en-US" sz="2400" dirty="0">
                <a:solidFill>
                  <a:schemeClr val="tx1"/>
                </a:solidFill>
              </a:rPr>
              <a:t>in an important area of life functioning (without treatment)</a:t>
            </a:r>
          </a:p>
          <a:p>
            <a:pPr marL="577850" lvl="2" indent="-457200">
              <a:buClrTx/>
              <a:buFont typeface="+mj-lt"/>
              <a:buAutoNum type="alphaLcParenR"/>
            </a:pPr>
            <a:r>
              <a:rPr lang="en-US" sz="2400" dirty="0">
                <a:solidFill>
                  <a:schemeClr val="tx1"/>
                </a:solidFill>
              </a:rPr>
              <a:t>For EPSDT (children &lt; 21 yrs): a reasonable </a:t>
            </a:r>
            <a:r>
              <a:rPr lang="en-US" sz="2400" i="1" dirty="0">
                <a:solidFill>
                  <a:schemeClr val="tx1"/>
                </a:solidFill>
              </a:rPr>
              <a:t>probability that a child will not progress developmentally as individually appropriate</a:t>
            </a:r>
          </a:p>
          <a:p>
            <a:pPr marL="577850" lvl="2" indent="-457200">
              <a:buClrTx/>
              <a:buFont typeface="+mj-lt"/>
              <a:buAutoNum type="alphaLcParenR"/>
            </a:pPr>
            <a:endParaRPr lang="en-US" sz="2400" i="1" dirty="0">
              <a:solidFill>
                <a:schemeClr val="tx1"/>
              </a:solidFill>
            </a:endParaRPr>
          </a:p>
          <a:p>
            <a:pPr marL="120650" lvl="2" indent="0">
              <a:buClrTx/>
              <a:buNone/>
            </a:pPr>
            <a:r>
              <a:rPr lang="en-US" sz="2400" i="1" dirty="0"/>
              <a:t>Indicate the most severe one on the MH Assessment (listed A-B in order of descending severity).  Ex. 1: If A &amp; B—then indicate A; </a:t>
            </a:r>
          </a:p>
          <a:p>
            <a:pPr marL="120650" lvl="2" indent="0">
              <a:buClrTx/>
              <a:buNone/>
            </a:pPr>
            <a:r>
              <a:rPr lang="en-US" sz="2400" i="1" dirty="0"/>
              <a:t>Ex. 2: If B &amp; C—then indicate B.</a:t>
            </a:r>
          </a:p>
        </p:txBody>
      </p:sp>
      <p:sp>
        <p:nvSpPr>
          <p:cNvPr id="4" name="Footer Placeholder 3"/>
          <p:cNvSpPr>
            <a:spLocks noGrp="1"/>
          </p:cNvSpPr>
          <p:nvPr>
            <p:ph type="ftr" sz="quarter" idx="11"/>
          </p:nvPr>
        </p:nvSpPr>
        <p:spPr/>
        <p:txBody>
          <a:bodyPr/>
          <a:lstStyle/>
          <a:p>
            <a:r>
              <a:rPr lang="en-US" dirty="0"/>
              <a:t>MHP FFS - Version 06.24.20</a:t>
            </a:r>
          </a:p>
        </p:txBody>
      </p:sp>
      <p:sp>
        <p:nvSpPr>
          <p:cNvPr id="6" name="Slide Number Placeholder 5"/>
          <p:cNvSpPr>
            <a:spLocks noGrp="1"/>
          </p:cNvSpPr>
          <p:nvPr>
            <p:ph type="sldNum" sz="quarter" idx="12"/>
          </p:nvPr>
        </p:nvSpPr>
        <p:spPr/>
        <p:txBody>
          <a:bodyPr/>
          <a:lstStyle/>
          <a:p>
            <a:fld id="{700861E1-0C85-490F-A709-222B40EEEBBE}" type="slidenum">
              <a:rPr lang="en-US" smtClean="0"/>
              <a:t>46</a:t>
            </a:fld>
            <a:endParaRPr lang="en-US" dirty="0"/>
          </a:p>
        </p:txBody>
      </p:sp>
      <p:sp>
        <p:nvSpPr>
          <p:cNvPr id="7" name="Title 5"/>
          <p:cNvSpPr>
            <a:spLocks noGrp="1"/>
          </p:cNvSpPr>
          <p:nvPr>
            <p:ph type="title"/>
          </p:nvPr>
        </p:nvSpPr>
        <p:spPr>
          <a:xfrm>
            <a:off x="1097280" y="276728"/>
            <a:ext cx="10058400" cy="1450757"/>
          </a:xfrm>
        </p:spPr>
        <p:txBody>
          <a:bodyPr>
            <a:normAutofit/>
          </a:bodyPr>
          <a:lstStyle/>
          <a:p>
            <a:r>
              <a:rPr lang="en-US" dirty="0"/>
              <a:t>Part 2 – Qualifying Impairment </a:t>
            </a:r>
          </a:p>
        </p:txBody>
      </p:sp>
      <p:sp>
        <p:nvSpPr>
          <p:cNvPr id="2" name="Date Placeholder 1">
            <a:extLst>
              <a:ext uri="{FF2B5EF4-FFF2-40B4-BE49-F238E27FC236}">
                <a16:creationId xmlns:a16="http://schemas.microsoft.com/office/drawing/2014/main" id="{2F9E648F-0556-4057-AC07-B9378BCD7EDF}"/>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371057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anim calcmode="lin" valueType="num">
                                      <p:cBhvr>
                                        <p:cTn id="3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97280" y="276728"/>
            <a:ext cx="10058400" cy="1450757"/>
          </a:xfrm>
        </p:spPr>
        <p:txBody>
          <a:bodyPr>
            <a:normAutofit/>
          </a:bodyPr>
          <a:lstStyle/>
          <a:p>
            <a:r>
              <a:rPr lang="en-US" dirty="0"/>
              <a:t>Part 2 – Qualifying Impairment </a:t>
            </a:r>
          </a:p>
        </p:txBody>
      </p:sp>
      <p:sp>
        <p:nvSpPr>
          <p:cNvPr id="3" name="Content Placeholder 2"/>
          <p:cNvSpPr>
            <a:spLocks noGrp="1"/>
          </p:cNvSpPr>
          <p:nvPr>
            <p:ph idx="1"/>
          </p:nvPr>
        </p:nvSpPr>
        <p:spPr>
          <a:xfrm>
            <a:off x="1120140" y="1905000"/>
            <a:ext cx="10012680" cy="5257800"/>
          </a:xfrm>
        </p:spPr>
        <p:txBody>
          <a:bodyPr>
            <a:normAutofit/>
          </a:bodyPr>
          <a:lstStyle/>
          <a:p>
            <a:pPr marL="0" lvl="2" indent="0">
              <a:buNone/>
            </a:pPr>
            <a:r>
              <a:rPr lang="en-US" sz="2800" dirty="0">
                <a:solidFill>
                  <a:schemeClr val="tx1"/>
                </a:solidFill>
                <a:latin typeface="+mj-lt"/>
              </a:rPr>
              <a:t>If the client has had recent (within the last 3 months of indication) HI/SI (no plans or means required), or other high risk conditions:</a:t>
            </a:r>
          </a:p>
          <a:p>
            <a:pPr marL="0" lvl="2" indent="0">
              <a:buNone/>
            </a:pPr>
            <a:endParaRPr lang="en-US" sz="2800" dirty="0">
              <a:solidFill>
                <a:schemeClr val="tx1"/>
              </a:solidFill>
              <a:latin typeface="+mj-lt"/>
            </a:endParaRPr>
          </a:p>
          <a:p>
            <a:pPr marL="0" lvl="2" indent="0">
              <a:buNone/>
            </a:pPr>
            <a:r>
              <a:rPr lang="en-US" sz="2800" dirty="0">
                <a:solidFill>
                  <a:schemeClr val="tx1"/>
                </a:solidFill>
                <a:latin typeface="+mj-lt"/>
              </a:rPr>
              <a:t>A comprehensive Risk Assessment and a formalized, and written Safety Plan – must be created for treatment purposes.  </a:t>
            </a:r>
          </a:p>
          <a:p>
            <a:pPr marL="0" lvl="2" indent="0">
              <a:buNone/>
            </a:pPr>
            <a:endParaRPr lang="en-US" sz="2800" dirty="0">
              <a:solidFill>
                <a:schemeClr val="tx1"/>
              </a:solidFill>
              <a:latin typeface="+mj-lt"/>
            </a:endParaRPr>
          </a:p>
          <a:p>
            <a:pPr marL="0" lvl="2" indent="0">
              <a:buNone/>
            </a:pPr>
            <a:r>
              <a:rPr lang="en-US" sz="2800" dirty="0">
                <a:solidFill>
                  <a:schemeClr val="tx1"/>
                </a:solidFill>
                <a:latin typeface="+mj-lt"/>
              </a:rPr>
              <a:t>See the BHCS Provider website for resources:</a:t>
            </a:r>
          </a:p>
          <a:p>
            <a:pPr marL="0" lvl="2" indent="0">
              <a:buNone/>
            </a:pPr>
            <a:r>
              <a:rPr lang="en-US" sz="2800" dirty="0">
                <a:hlinkClick r:id="rId2"/>
              </a:rPr>
              <a:t>http://www.acbhcs.org/providers/QA/docs/2013/TR_Suicide-Homicide_Risk_Assesment.pdf</a:t>
            </a:r>
            <a:endParaRPr lang="en-US" sz="2800" dirty="0">
              <a:solidFill>
                <a:schemeClr val="tx1"/>
              </a:solidFill>
              <a:latin typeface="+mj-lt"/>
            </a:endParaRPr>
          </a:p>
        </p:txBody>
      </p:sp>
      <p:sp>
        <p:nvSpPr>
          <p:cNvPr id="4" name="Footer Placeholder 3"/>
          <p:cNvSpPr>
            <a:spLocks noGrp="1"/>
          </p:cNvSpPr>
          <p:nvPr>
            <p:ph type="ftr" sz="quarter" idx="11"/>
          </p:nvPr>
        </p:nvSpPr>
        <p:spPr/>
        <p:txBody>
          <a:bodyPr/>
          <a:lstStyle/>
          <a:p>
            <a:r>
              <a:rPr lang="en-US" dirty="0"/>
              <a:t>MHP FFS - Version 06.24.20</a:t>
            </a:r>
          </a:p>
        </p:txBody>
      </p:sp>
      <p:sp>
        <p:nvSpPr>
          <p:cNvPr id="9" name="Slide Number Placeholder 8"/>
          <p:cNvSpPr>
            <a:spLocks noGrp="1"/>
          </p:cNvSpPr>
          <p:nvPr>
            <p:ph type="sldNum" sz="quarter" idx="12"/>
          </p:nvPr>
        </p:nvSpPr>
        <p:spPr/>
        <p:txBody>
          <a:bodyPr/>
          <a:lstStyle/>
          <a:p>
            <a:fld id="{700861E1-0C85-490F-A709-222B40EEEBBE}" type="slidenum">
              <a:rPr lang="en-US" smtClean="0"/>
              <a:t>47</a:t>
            </a:fld>
            <a:endParaRPr lang="en-US" dirty="0"/>
          </a:p>
        </p:txBody>
      </p:sp>
      <p:sp>
        <p:nvSpPr>
          <p:cNvPr id="2" name="Date Placeholder 1">
            <a:extLst>
              <a:ext uri="{FF2B5EF4-FFF2-40B4-BE49-F238E27FC236}">
                <a16:creationId xmlns:a16="http://schemas.microsoft.com/office/drawing/2014/main" id="{BDC29571-5AA5-40FA-9C74-2888B92FB382}"/>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3272863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77529" y="276728"/>
            <a:ext cx="10058400" cy="1450757"/>
          </a:xfrm>
        </p:spPr>
        <p:txBody>
          <a:bodyPr>
            <a:normAutofit/>
          </a:bodyPr>
          <a:lstStyle/>
          <a:p>
            <a:r>
              <a:rPr lang="en-US" dirty="0">
                <a:solidFill>
                  <a:schemeClr val="tx1"/>
                </a:solidFill>
              </a:rPr>
              <a:t/>
            </a:r>
            <a:br>
              <a:rPr lang="en-US" dirty="0">
                <a:solidFill>
                  <a:schemeClr val="tx1"/>
                </a:solidFill>
              </a:rPr>
            </a:br>
            <a:r>
              <a:rPr lang="en-US" dirty="0"/>
              <a:t>Part 3 – Treatment will address impairments </a:t>
            </a:r>
          </a:p>
        </p:txBody>
      </p:sp>
      <p:sp>
        <p:nvSpPr>
          <p:cNvPr id="3" name="Content Placeholder 2"/>
          <p:cNvSpPr>
            <a:spLocks noGrp="1"/>
          </p:cNvSpPr>
          <p:nvPr>
            <p:ph idx="1"/>
          </p:nvPr>
        </p:nvSpPr>
        <p:spPr>
          <a:xfrm>
            <a:off x="1177529" y="1828800"/>
            <a:ext cx="10034953" cy="4343400"/>
          </a:xfrm>
        </p:spPr>
        <p:txBody>
          <a:bodyPr>
            <a:normAutofit fontScale="85000" lnSpcReduction="20000"/>
          </a:bodyPr>
          <a:lstStyle/>
          <a:p>
            <a:r>
              <a:rPr lang="en-US" sz="3200" b="1" dirty="0">
                <a:latin typeface="+mj-lt"/>
              </a:rPr>
              <a:t>The focus of treatment are the signs/Sx's of the Included Dx’s and address the following:</a:t>
            </a:r>
          </a:p>
          <a:p>
            <a:pPr marL="0" indent="0">
              <a:buNone/>
            </a:pPr>
            <a:endParaRPr lang="en-US" sz="1400" b="1" dirty="0">
              <a:latin typeface="+mj-lt"/>
            </a:endParaRPr>
          </a:p>
          <a:p>
            <a:pPr marL="1325880" lvl="3" indent="-457200">
              <a:buClrTx/>
              <a:buFont typeface="+mj-lt"/>
              <a:buAutoNum type="alphaLcParenR"/>
            </a:pPr>
            <a:r>
              <a:rPr lang="en-US" sz="2800" dirty="0">
                <a:latin typeface="+mj-lt"/>
              </a:rPr>
              <a:t>Decrease the </a:t>
            </a:r>
            <a:r>
              <a:rPr lang="en-US" sz="2800" b="1" i="1" dirty="0">
                <a:latin typeface="+mj-lt"/>
              </a:rPr>
              <a:t>significant impairment </a:t>
            </a:r>
            <a:r>
              <a:rPr lang="en-US" sz="2800" dirty="0">
                <a:latin typeface="+mj-lt"/>
              </a:rPr>
              <a:t>in an important area of life functioning</a:t>
            </a:r>
          </a:p>
          <a:p>
            <a:pPr marL="1325880" lvl="3" indent="-457200">
              <a:buClrTx/>
              <a:buFont typeface="+mj-lt"/>
              <a:buAutoNum type="alphaLcParenR"/>
            </a:pPr>
            <a:r>
              <a:rPr lang="en-US" sz="2800" dirty="0">
                <a:latin typeface="+mj-lt"/>
              </a:rPr>
              <a:t>Prevent the </a:t>
            </a:r>
            <a:r>
              <a:rPr lang="en-US" sz="2800" b="1" i="1" dirty="0">
                <a:latin typeface="+mj-lt"/>
              </a:rPr>
              <a:t>probability of significant deterioration </a:t>
            </a:r>
            <a:r>
              <a:rPr lang="en-US" sz="2800" dirty="0">
                <a:latin typeface="+mj-lt"/>
              </a:rPr>
              <a:t>in an important area of life functioning </a:t>
            </a:r>
          </a:p>
          <a:p>
            <a:pPr marL="1325880" lvl="3" indent="-457200">
              <a:buClrTx/>
              <a:buFont typeface="+mj-lt"/>
              <a:buAutoNum type="alphaLcParenR"/>
            </a:pPr>
            <a:r>
              <a:rPr lang="en-US" sz="2800" dirty="0">
                <a:latin typeface="+mj-lt"/>
              </a:rPr>
              <a:t>(For Children - EPSDT) Will allow the child to </a:t>
            </a:r>
            <a:r>
              <a:rPr lang="en-US" sz="2800" b="1" i="1" dirty="0">
                <a:latin typeface="+mj-lt"/>
              </a:rPr>
              <a:t>progress developmentally as individually appropriate</a:t>
            </a:r>
            <a:r>
              <a:rPr lang="en-US" sz="2800" i="1" dirty="0">
                <a:latin typeface="+mj-lt"/>
              </a:rPr>
              <a:t>.</a:t>
            </a:r>
          </a:p>
          <a:p>
            <a:pPr marL="502920" lvl="1" indent="0">
              <a:buClrTx/>
              <a:buNone/>
            </a:pPr>
            <a:endParaRPr lang="en-US" sz="3200" i="1" dirty="0">
              <a:solidFill>
                <a:srgbClr val="FF0000"/>
              </a:solidFill>
              <a:highlight>
                <a:srgbClr val="FFFF00"/>
              </a:highlight>
            </a:endParaRPr>
          </a:p>
          <a:p>
            <a:pPr marL="502920" lvl="1" indent="0">
              <a:buClrTx/>
              <a:buNone/>
            </a:pPr>
            <a:r>
              <a:rPr lang="en-US" sz="3200" i="1" dirty="0"/>
              <a:t>Indicate the most severe one on the MH Assessment (listed A-B in order of descending severity).  Ex. 1: If A &amp; B—then indicate A; </a:t>
            </a:r>
          </a:p>
          <a:p>
            <a:pPr marL="502920" lvl="1" indent="0">
              <a:buClrTx/>
              <a:buNone/>
            </a:pPr>
            <a:r>
              <a:rPr lang="en-US" sz="3200" i="1" dirty="0"/>
              <a:t>Ex. 2: If B &amp; C—then indicate B.</a:t>
            </a:r>
          </a:p>
          <a:p>
            <a:pPr marL="685800" lvl="2" indent="0">
              <a:buClrTx/>
              <a:buNone/>
            </a:pPr>
            <a:endParaRPr lang="en-US" sz="2800" i="1" dirty="0"/>
          </a:p>
          <a:p>
            <a:pPr marL="1325880" lvl="3" indent="-457200">
              <a:buClrTx/>
              <a:buFont typeface="+mj-lt"/>
              <a:buAutoNum type="alphaLcParenR"/>
            </a:pPr>
            <a:endParaRPr lang="en-US" sz="2800" i="1" dirty="0">
              <a:latin typeface="+mj-lt"/>
            </a:endParaRPr>
          </a:p>
          <a:p>
            <a:pPr marL="585216" lvl="1" indent="0">
              <a:buNone/>
            </a:pPr>
            <a:endParaRPr lang="en-US" dirty="0">
              <a:latin typeface="+mj-lt"/>
            </a:endParaRPr>
          </a:p>
        </p:txBody>
      </p:sp>
      <p:sp>
        <p:nvSpPr>
          <p:cNvPr id="4" name="Footer Placeholder 3"/>
          <p:cNvSpPr>
            <a:spLocks noGrp="1"/>
          </p:cNvSpPr>
          <p:nvPr>
            <p:ph type="ftr" sz="quarter" idx="11"/>
          </p:nvPr>
        </p:nvSpPr>
        <p:spPr/>
        <p:txBody>
          <a:bodyPr/>
          <a:lstStyle/>
          <a:p>
            <a:r>
              <a:rPr lang="en-US" dirty="0"/>
              <a:t>MHP FFS - Version 06.24.20</a:t>
            </a:r>
          </a:p>
        </p:txBody>
      </p:sp>
      <p:sp>
        <p:nvSpPr>
          <p:cNvPr id="6" name="Slide Number Placeholder 5"/>
          <p:cNvSpPr>
            <a:spLocks noGrp="1"/>
          </p:cNvSpPr>
          <p:nvPr>
            <p:ph type="sldNum" sz="quarter" idx="12"/>
          </p:nvPr>
        </p:nvSpPr>
        <p:spPr/>
        <p:txBody>
          <a:bodyPr/>
          <a:lstStyle/>
          <a:p>
            <a:fld id="{700861E1-0C85-490F-A709-222B40EEEBBE}" type="slidenum">
              <a:rPr lang="en-US" smtClean="0"/>
              <a:t>48</a:t>
            </a:fld>
            <a:endParaRPr lang="en-US" dirty="0"/>
          </a:p>
        </p:txBody>
      </p:sp>
      <p:sp>
        <p:nvSpPr>
          <p:cNvPr id="2" name="Date Placeholder 1">
            <a:extLst>
              <a:ext uri="{FF2B5EF4-FFF2-40B4-BE49-F238E27FC236}">
                <a16:creationId xmlns:a16="http://schemas.microsoft.com/office/drawing/2014/main" id="{09AA1C27-F108-45E8-999E-DDE3D32966F9}"/>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231828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000"/>
                                        <p:tgtEl>
                                          <p:spTgt spid="3">
                                            <p:txEl>
                                              <p:pRg st="6" end="6"/>
                                            </p:txEl>
                                          </p:spTgt>
                                        </p:tgtEl>
                                      </p:cBhvr>
                                    </p:animEffect>
                                    <p:anim calcmode="lin" valueType="num">
                                      <p:cBhvr>
                                        <p:cTn id="2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1000"/>
                                        <p:tgtEl>
                                          <p:spTgt spid="3">
                                            <p:txEl>
                                              <p:pRg st="7" end="7"/>
                                            </p:txEl>
                                          </p:spTgt>
                                        </p:tgtEl>
                                      </p:cBhvr>
                                    </p:animEffect>
                                    <p:anim calcmode="lin" valueType="num">
                                      <p:cBhvr>
                                        <p:cTn id="3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solidFill>
            <a:schemeClr val="bg1">
              <a:lumMod val="95000"/>
            </a:schemeClr>
          </a:solidFill>
        </p:spPr>
        <p:txBody>
          <a:bodyPr/>
          <a:lstStyle/>
          <a:p>
            <a:r>
              <a:rPr lang="en-US" dirty="0"/>
              <a:t>Assessment </a:t>
            </a:r>
          </a:p>
        </p:txBody>
      </p:sp>
      <p:sp>
        <p:nvSpPr>
          <p:cNvPr id="7" name="Text Placeholder 6"/>
          <p:cNvSpPr>
            <a:spLocks noGrp="1"/>
          </p:cNvSpPr>
          <p:nvPr>
            <p:ph type="body"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MHP FFS - Version 06.24.20</a:t>
            </a:r>
          </a:p>
        </p:txBody>
      </p:sp>
      <p:sp>
        <p:nvSpPr>
          <p:cNvPr id="5" name="Slide Number Placeholder 4"/>
          <p:cNvSpPr>
            <a:spLocks noGrp="1"/>
          </p:cNvSpPr>
          <p:nvPr>
            <p:ph type="sldNum" sz="quarter" idx="12"/>
          </p:nvPr>
        </p:nvSpPr>
        <p:spPr/>
        <p:txBody>
          <a:bodyPr/>
          <a:lstStyle/>
          <a:p>
            <a:fld id="{700861E1-0C85-490F-A709-222B40EEEBBE}" type="slidenum">
              <a:rPr lang="en-US" smtClean="0"/>
              <a:t>49</a:t>
            </a:fld>
            <a:endParaRPr lang="en-US" dirty="0"/>
          </a:p>
        </p:txBody>
      </p:sp>
      <p:sp>
        <p:nvSpPr>
          <p:cNvPr id="2" name="Date Placeholder 1">
            <a:extLst>
              <a:ext uri="{FF2B5EF4-FFF2-40B4-BE49-F238E27FC236}">
                <a16:creationId xmlns:a16="http://schemas.microsoft.com/office/drawing/2014/main" id="{D1CE36CC-0A9D-4999-AAE7-BB07C08477A5}"/>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3290293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z="1200" dirty="0"/>
              <a:t>MHP FFS - Version 06.24.20</a:t>
            </a:r>
          </a:p>
        </p:txBody>
      </p:sp>
      <p:sp>
        <p:nvSpPr>
          <p:cNvPr id="7" name="Slide Number Placeholder 6"/>
          <p:cNvSpPr>
            <a:spLocks noGrp="1"/>
          </p:cNvSpPr>
          <p:nvPr>
            <p:ph type="sldNum" sz="quarter" idx="12"/>
          </p:nvPr>
        </p:nvSpPr>
        <p:spPr/>
        <p:txBody>
          <a:bodyPr/>
          <a:lstStyle/>
          <a:p>
            <a:fld id="{700861E1-0C85-490F-A709-222B40EEEBBE}" type="slidenum">
              <a:rPr lang="en-US" sz="2800" b="1" smtClean="0"/>
              <a:t>5</a:t>
            </a:fld>
            <a:endParaRPr lang="en-US" sz="2800" b="1" dirty="0"/>
          </a:p>
        </p:txBody>
      </p:sp>
      <p:sp>
        <p:nvSpPr>
          <p:cNvPr id="2" name="Title 1"/>
          <p:cNvSpPr>
            <a:spLocks noGrp="1"/>
          </p:cNvSpPr>
          <p:nvPr>
            <p:ph type="title" idx="4294967295"/>
          </p:nvPr>
        </p:nvSpPr>
        <p:spPr>
          <a:xfrm>
            <a:off x="0" y="0"/>
            <a:ext cx="12192000" cy="639763"/>
          </a:xfrm>
        </p:spPr>
        <p:txBody>
          <a:bodyPr>
            <a:noAutofit/>
          </a:bodyPr>
          <a:lstStyle/>
          <a:p>
            <a:pPr algn="ctr"/>
            <a:r>
              <a:rPr lang="en-US" sz="2800" dirty="0"/>
              <a:t/>
            </a:r>
            <a:br>
              <a:rPr lang="en-US" sz="2800" dirty="0"/>
            </a:br>
            <a:r>
              <a:rPr lang="en-US" sz="2800" dirty="0"/>
              <a:t/>
            </a:r>
            <a:br>
              <a:rPr lang="en-US" sz="2800" dirty="0"/>
            </a:br>
            <a:r>
              <a:rPr lang="en-US" sz="2800" dirty="0"/>
              <a:t/>
            </a:r>
            <a:br>
              <a:rPr lang="en-US" sz="2800" dirty="0"/>
            </a:br>
            <a:r>
              <a:rPr lang="en-US" sz="2800" dirty="0"/>
              <a:t>Agenda 6/24/20 9:00 am – 4:00 pm</a:t>
            </a:r>
          </a:p>
        </p:txBody>
      </p:sp>
      <p:graphicFrame>
        <p:nvGraphicFramePr>
          <p:cNvPr id="6" name="Table 5"/>
          <p:cNvGraphicFramePr>
            <a:graphicFrameLocks noGrp="1"/>
          </p:cNvGraphicFramePr>
          <p:nvPr>
            <p:extLst>
              <p:ext uri="{D42A27DB-BD31-4B8C-83A1-F6EECF244321}">
                <p14:modId xmlns:p14="http://schemas.microsoft.com/office/powerpoint/2010/main" val="1087371826"/>
              </p:ext>
            </p:extLst>
          </p:nvPr>
        </p:nvGraphicFramePr>
        <p:xfrm>
          <a:off x="1419419" y="778564"/>
          <a:ext cx="9353161" cy="5549534"/>
        </p:xfrm>
        <a:graphic>
          <a:graphicData uri="http://schemas.openxmlformats.org/drawingml/2006/table">
            <a:tbl>
              <a:tblPr firstRow="1" firstCol="1" bandRow="1">
                <a:tableStyleId>{5C22544A-7EE6-4342-B048-85BDC9FD1C3A}</a:tableStyleId>
              </a:tblPr>
              <a:tblGrid>
                <a:gridCol w="2654926">
                  <a:extLst>
                    <a:ext uri="{9D8B030D-6E8A-4147-A177-3AD203B41FA5}">
                      <a16:colId xmlns:a16="http://schemas.microsoft.com/office/drawing/2014/main" val="20000"/>
                    </a:ext>
                  </a:extLst>
                </a:gridCol>
                <a:gridCol w="6698235">
                  <a:extLst>
                    <a:ext uri="{9D8B030D-6E8A-4147-A177-3AD203B41FA5}">
                      <a16:colId xmlns:a16="http://schemas.microsoft.com/office/drawing/2014/main" val="20001"/>
                    </a:ext>
                  </a:extLst>
                </a:gridCol>
              </a:tblGrid>
              <a:tr h="298541">
                <a:tc>
                  <a:txBody>
                    <a:bodyPr/>
                    <a:lstStyle/>
                    <a:p>
                      <a:pPr marL="0" marR="0" algn="ctr">
                        <a:spcBef>
                          <a:spcPts val="0"/>
                        </a:spcBef>
                        <a:spcAft>
                          <a:spcPts val="0"/>
                        </a:spcAft>
                        <a:tabLst>
                          <a:tab pos="2743200" algn="ctr"/>
                          <a:tab pos="5486400" algn="r"/>
                        </a:tabLst>
                      </a:pPr>
                      <a:r>
                        <a:rPr lang="en-US" sz="1600" dirty="0">
                          <a:effectLst/>
                          <a:latin typeface="Calibri Light" panose="020F0302020204030204" pitchFamily="34" charset="0"/>
                          <a:ea typeface="Times New Roman"/>
                        </a:rPr>
                        <a:t>TIME</a:t>
                      </a:r>
                    </a:p>
                  </a:txBody>
                  <a:tcPr marL="68580" marR="68580" marT="0" marB="0"/>
                </a:tc>
                <a:tc>
                  <a:txBody>
                    <a:bodyPr/>
                    <a:lstStyle/>
                    <a:p>
                      <a:pPr marL="0" marR="0" algn="ctr">
                        <a:spcBef>
                          <a:spcPts val="0"/>
                        </a:spcBef>
                        <a:spcAft>
                          <a:spcPts val="0"/>
                        </a:spcAft>
                        <a:tabLst>
                          <a:tab pos="2743200" algn="ctr"/>
                          <a:tab pos="5486400" algn="r"/>
                        </a:tabLst>
                      </a:pPr>
                      <a:r>
                        <a:rPr lang="en-US" sz="1600" dirty="0">
                          <a:effectLst/>
                          <a:latin typeface="Calibri Light" panose="020F0302020204030204" pitchFamily="34" charset="0"/>
                          <a:ea typeface="Times New Roman"/>
                        </a:rPr>
                        <a:t>TOPIC</a:t>
                      </a:r>
                    </a:p>
                  </a:txBody>
                  <a:tcPr marL="68580" marR="68580" marT="0" marB="0"/>
                </a:tc>
                <a:extLst>
                  <a:ext uri="{0D108BD9-81ED-4DB2-BD59-A6C34878D82A}">
                    <a16:rowId xmlns:a16="http://schemas.microsoft.com/office/drawing/2014/main" val="10000"/>
                  </a:ext>
                </a:extLst>
              </a:tr>
              <a:tr h="424513">
                <a:tc>
                  <a:txBody>
                    <a:bodyPr/>
                    <a:lstStyle/>
                    <a:p>
                      <a:r>
                        <a:rPr lang="en-US" sz="2000" dirty="0">
                          <a:latin typeface="Calibri Light" panose="020F0302020204030204" pitchFamily="34" charset="0"/>
                        </a:rPr>
                        <a:t>9:00am</a:t>
                      </a:r>
                      <a:r>
                        <a:rPr lang="en-US" sz="2000" baseline="0" dirty="0">
                          <a:latin typeface="Calibri Light" panose="020F0302020204030204" pitchFamily="34" charset="0"/>
                        </a:rPr>
                        <a:t>  – 9:30am </a:t>
                      </a:r>
                      <a:endParaRPr lang="en-US" sz="2000" dirty="0">
                        <a:latin typeface="Calibri Light" panose="020F0302020204030204" pitchFamily="34" charset="0"/>
                      </a:endParaRPr>
                    </a:p>
                  </a:txBody>
                  <a:tcPr marL="68580" marR="68580" marT="0" marB="0"/>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743200" algn="ctr"/>
                          <a:tab pos="5486400" algn="r"/>
                        </a:tabLst>
                        <a:defRPr/>
                      </a:pPr>
                      <a:r>
                        <a:rPr lang="en-US" sz="1600" dirty="0">
                          <a:effectLst/>
                          <a:latin typeface="Calibri Light" panose="020F0302020204030204" pitchFamily="34" charset="0"/>
                        </a:rPr>
                        <a:t>Introductions,</a:t>
                      </a:r>
                      <a:r>
                        <a:rPr lang="en-US" sz="1600" baseline="0" dirty="0">
                          <a:effectLst/>
                          <a:latin typeface="Calibri Light" panose="020F0302020204030204" pitchFamily="34" charset="0"/>
                        </a:rPr>
                        <a:t> Logistics</a:t>
                      </a:r>
                      <a:r>
                        <a:rPr lang="en-US" sz="1600" dirty="0">
                          <a:effectLst/>
                          <a:latin typeface="Calibri Light" panose="020F0302020204030204" pitchFamily="34" charset="0"/>
                        </a:rPr>
                        <a:t>, Training</a:t>
                      </a:r>
                      <a:r>
                        <a:rPr lang="en-US" sz="1600" baseline="0" dirty="0">
                          <a:effectLst/>
                          <a:latin typeface="Calibri Light" panose="020F0302020204030204" pitchFamily="34" charset="0"/>
                        </a:rPr>
                        <a:t> Objectives, News &amp; Updates</a:t>
                      </a:r>
                      <a:endParaRPr lang="en-US" sz="1600" dirty="0">
                        <a:effectLst/>
                        <a:latin typeface="Calibri Light" panose="020F0302020204030204" pitchFamily="34" charset="0"/>
                      </a:endParaRPr>
                    </a:p>
                  </a:txBody>
                  <a:tcPr marL="68580" marR="68580" marT="0" marB="0"/>
                </a:tc>
                <a:extLst>
                  <a:ext uri="{0D108BD9-81ED-4DB2-BD59-A6C34878D82A}">
                    <a16:rowId xmlns:a16="http://schemas.microsoft.com/office/drawing/2014/main" val="10001"/>
                  </a:ext>
                </a:extLst>
              </a:tr>
              <a:tr h="589248">
                <a:tc>
                  <a:txBody>
                    <a:bodyPr/>
                    <a:lstStyle/>
                    <a:p>
                      <a:pPr marL="0" marR="0">
                        <a:spcBef>
                          <a:spcPts val="0"/>
                        </a:spcBef>
                        <a:spcAft>
                          <a:spcPts val="0"/>
                        </a:spcAft>
                        <a:tabLst>
                          <a:tab pos="2743200" algn="ctr"/>
                          <a:tab pos="5486400" algn="r"/>
                        </a:tabLst>
                      </a:pPr>
                      <a:r>
                        <a:rPr lang="en-US" sz="2000" dirty="0">
                          <a:solidFill>
                            <a:schemeClr val="bg1"/>
                          </a:solidFill>
                          <a:effectLst/>
                          <a:latin typeface="Calibri Light" panose="020F0302020204030204" pitchFamily="34" charset="0"/>
                          <a:ea typeface="Times New Roman"/>
                        </a:rPr>
                        <a:t>9:30</a:t>
                      </a:r>
                      <a:r>
                        <a:rPr lang="en-US" sz="2000" baseline="0" dirty="0">
                          <a:solidFill>
                            <a:schemeClr val="bg1"/>
                          </a:solidFill>
                          <a:effectLst/>
                          <a:latin typeface="Calibri Light" panose="020F0302020204030204" pitchFamily="34" charset="0"/>
                          <a:ea typeface="Times New Roman"/>
                        </a:rPr>
                        <a:t> am – 10:30 am </a:t>
                      </a:r>
                      <a:endParaRPr lang="en-US" sz="2000" dirty="0">
                        <a:solidFill>
                          <a:schemeClr val="bg1"/>
                        </a:solidFill>
                        <a:effectLst/>
                        <a:latin typeface="Calibri Light" panose="020F0302020204030204" pitchFamily="34" charset="0"/>
                        <a:ea typeface="Times New Roman"/>
                      </a:endParaRPr>
                    </a:p>
                  </a:txBody>
                  <a:tcPr marL="68580" marR="68580" marT="0" marB="0"/>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743200" algn="ctr"/>
                          <a:tab pos="5486400" algn="r"/>
                        </a:tabLst>
                        <a:defRPr/>
                      </a:pPr>
                      <a:r>
                        <a:rPr lang="en-US" sz="1600" dirty="0">
                          <a:effectLst/>
                          <a:latin typeface="Calibri Light" panose="020F0302020204030204" pitchFamily="34" charset="0"/>
                        </a:rPr>
                        <a:t>Initial Timelines</a:t>
                      </a:r>
                      <a:r>
                        <a:rPr lang="en-US" sz="1600" baseline="0" dirty="0">
                          <a:effectLst/>
                          <a:latin typeface="Calibri Light" panose="020F0302020204030204" pitchFamily="34" charset="0"/>
                        </a:rPr>
                        <a:t> and Processes </a:t>
                      </a:r>
                      <a:endParaRPr lang="en-US" sz="1600" dirty="0">
                        <a:effectLst/>
                        <a:latin typeface="Calibri Light" panose="020F03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743200" algn="ctr"/>
                          <a:tab pos="5486400" algn="r"/>
                        </a:tabLst>
                        <a:defRPr/>
                      </a:pPr>
                      <a:r>
                        <a:rPr lang="en-US" sz="1600" dirty="0">
                          <a:effectLst/>
                          <a:latin typeface="Calibri Light" panose="020F0302020204030204" pitchFamily="34" charset="0"/>
                        </a:rPr>
                        <a:t>6 month and 1 year Timelines</a:t>
                      </a:r>
                      <a:r>
                        <a:rPr lang="en-US" sz="1600" baseline="0" dirty="0">
                          <a:effectLst/>
                          <a:latin typeface="Calibri Light" panose="020F0302020204030204" pitchFamily="34" charset="0"/>
                        </a:rPr>
                        <a:t> and Processes </a:t>
                      </a:r>
                      <a:endParaRPr lang="en-US" sz="1600" dirty="0">
                        <a:effectLst/>
                        <a:latin typeface="Calibri Light" panose="020F0302020204030204" pitchFamily="34" charset="0"/>
                      </a:endParaRPr>
                    </a:p>
                  </a:txBody>
                  <a:tcPr marL="68580" marR="68580" marT="0" marB="0"/>
                </a:tc>
                <a:extLst>
                  <a:ext uri="{0D108BD9-81ED-4DB2-BD59-A6C34878D82A}">
                    <a16:rowId xmlns:a16="http://schemas.microsoft.com/office/drawing/2014/main" val="10002"/>
                  </a:ext>
                </a:extLst>
              </a:tr>
              <a:tr h="298180">
                <a:tc>
                  <a:txBody>
                    <a:bodyPr/>
                    <a:lstStyle/>
                    <a:p>
                      <a:pPr marL="0" marR="0">
                        <a:spcBef>
                          <a:spcPts val="0"/>
                        </a:spcBef>
                        <a:spcAft>
                          <a:spcPts val="0"/>
                        </a:spcAft>
                        <a:tabLst>
                          <a:tab pos="2743200" algn="ctr"/>
                          <a:tab pos="5486400" algn="r"/>
                        </a:tabLst>
                      </a:pPr>
                      <a:r>
                        <a:rPr lang="en-US" sz="2000" dirty="0">
                          <a:solidFill>
                            <a:schemeClr val="bg1"/>
                          </a:solidFill>
                          <a:effectLst/>
                          <a:latin typeface="Calibri Light" panose="020F0302020204030204" pitchFamily="34" charset="0"/>
                        </a:rPr>
                        <a:t>10:30 am – 10:45 am</a:t>
                      </a:r>
                      <a:endParaRPr lang="en-US" sz="2000" dirty="0">
                        <a:solidFill>
                          <a:schemeClr val="bg1"/>
                        </a:solidFill>
                        <a:effectLst/>
                        <a:latin typeface="Calibri Light" panose="020F0302020204030204" pitchFamily="34" charset="0"/>
                        <a:ea typeface="Times New Roman"/>
                      </a:endParaRPr>
                    </a:p>
                  </a:txBody>
                  <a:tcPr marL="68580" marR="68580" marT="0" marB="0"/>
                </a:tc>
                <a:tc>
                  <a:txBody>
                    <a:bodyPr/>
                    <a:lstStyle/>
                    <a:p>
                      <a:pPr marL="0" marR="0">
                        <a:spcBef>
                          <a:spcPts val="0"/>
                        </a:spcBef>
                        <a:spcAft>
                          <a:spcPts val="0"/>
                        </a:spcAft>
                        <a:tabLst>
                          <a:tab pos="2743200" algn="ctr"/>
                          <a:tab pos="5486400" algn="r"/>
                        </a:tabLst>
                      </a:pPr>
                      <a:r>
                        <a:rPr lang="en-US" sz="1600" dirty="0">
                          <a:effectLst/>
                          <a:latin typeface="Calibri Light" panose="020F0302020204030204" pitchFamily="34" charset="0"/>
                        </a:rPr>
                        <a:t>Break</a:t>
                      </a:r>
                      <a:endParaRPr lang="en-US" sz="1600" dirty="0">
                        <a:effectLst/>
                        <a:latin typeface="Calibri Light" panose="020F0302020204030204" pitchFamily="34" charset="0"/>
                        <a:ea typeface="Times New Roman"/>
                      </a:endParaRPr>
                    </a:p>
                  </a:txBody>
                  <a:tcPr marL="68580" marR="68580" marT="0" marB="0"/>
                </a:tc>
                <a:extLst>
                  <a:ext uri="{0D108BD9-81ED-4DB2-BD59-A6C34878D82A}">
                    <a16:rowId xmlns:a16="http://schemas.microsoft.com/office/drawing/2014/main" val="10003"/>
                  </a:ext>
                </a:extLst>
              </a:tr>
              <a:tr h="1669808">
                <a:tc>
                  <a:txBody>
                    <a:bodyPr/>
                    <a:lstStyle/>
                    <a:p>
                      <a:pPr marL="0" marR="0">
                        <a:spcBef>
                          <a:spcPts val="0"/>
                        </a:spcBef>
                        <a:spcAft>
                          <a:spcPts val="0"/>
                        </a:spcAft>
                        <a:tabLst>
                          <a:tab pos="2743200" algn="ctr"/>
                          <a:tab pos="5486400" algn="r"/>
                        </a:tabLst>
                      </a:pPr>
                      <a:r>
                        <a:rPr lang="en-US" sz="2000" dirty="0">
                          <a:solidFill>
                            <a:schemeClr val="bg1"/>
                          </a:solidFill>
                          <a:effectLst/>
                          <a:latin typeface="Calibri Light" panose="020F0302020204030204" pitchFamily="34" charset="0"/>
                        </a:rPr>
                        <a:t>10:45 am – 12:15 pm</a:t>
                      </a:r>
                      <a:endParaRPr lang="en-US" sz="2000" dirty="0">
                        <a:solidFill>
                          <a:schemeClr val="bg1"/>
                        </a:solidFill>
                        <a:effectLst/>
                        <a:latin typeface="Calibri Light" panose="020F0302020204030204" pitchFamily="34" charset="0"/>
                        <a:ea typeface="Times New Roman"/>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743200" algn="ctr"/>
                          <a:tab pos="5486400" algn="r"/>
                        </a:tabLst>
                        <a:defRPr/>
                      </a:pPr>
                      <a:endParaRPr lang="en-US" sz="1600" dirty="0">
                        <a:effectLst/>
                        <a:latin typeface="Calibri Light" panose="020F03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743200" algn="ctr"/>
                          <a:tab pos="5486400" algn="r"/>
                        </a:tabLst>
                        <a:defRPr/>
                      </a:pPr>
                      <a:r>
                        <a:rPr lang="en-US" sz="1600" dirty="0">
                          <a:effectLst/>
                          <a:latin typeface="Calibri Light" panose="020F0302020204030204" pitchFamily="34" charset="0"/>
                        </a:rPr>
                        <a:t>Audit Highlights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743200" algn="ctr"/>
                          <a:tab pos="5486400" algn="r"/>
                        </a:tabLst>
                        <a:defRPr/>
                      </a:pPr>
                      <a:r>
                        <a:rPr lang="en-US" sz="1600" dirty="0">
                          <a:effectLst/>
                          <a:latin typeface="Calibri Light" panose="020F0302020204030204" pitchFamily="34" charset="0"/>
                        </a:rPr>
                        <a:t>Medical Necessity</a:t>
                      </a:r>
                      <a:r>
                        <a:rPr lang="en-US" sz="1600" baseline="0" dirty="0">
                          <a:effectLst/>
                          <a:latin typeface="Calibri Light" panose="020F0302020204030204"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743200" algn="ctr"/>
                          <a:tab pos="5486400" algn="r"/>
                        </a:tabLst>
                        <a:defRPr/>
                      </a:pPr>
                      <a:r>
                        <a:rPr lang="en-US" sz="1600" dirty="0">
                          <a:effectLst/>
                          <a:latin typeface="Calibri Light" panose="020F0302020204030204" pitchFamily="34" charset="0"/>
                        </a:rPr>
                        <a:t>Pre-Assessment &amp; </a:t>
                      </a:r>
                      <a:r>
                        <a:rPr lang="en-US" sz="1600" dirty="0">
                          <a:effectLst/>
                          <a:latin typeface="Calibri Light" panose="020F0302020204030204" pitchFamily="34" charset="0"/>
                          <a:ea typeface="Times New Roman"/>
                        </a:rPr>
                        <a:t>Assessment</a:t>
                      </a:r>
                      <a:r>
                        <a:rPr lang="en-US" sz="1600" dirty="0">
                          <a:effectLst/>
                          <a:latin typeface="Calibri Light" panose="020F0302020204030204" pitchFamily="34" charset="0"/>
                        </a:rPr>
                        <a:t> Requirements</a:t>
                      </a:r>
                      <a:r>
                        <a:rPr lang="en-US" sz="1600" baseline="0" dirty="0">
                          <a:effectLst/>
                          <a:latin typeface="Calibri Light" panose="020F0302020204030204" pitchFamily="34" charset="0"/>
                        </a:rPr>
                        <a:t> </a:t>
                      </a:r>
                      <a:r>
                        <a:rPr lang="en-US" sz="1600" baseline="0" dirty="0">
                          <a:effectLst/>
                          <a:latin typeface="Calibri Light" panose="020F0302020204030204" pitchFamily="34" charset="0"/>
                          <a:ea typeface="Times New Roman"/>
                        </a:rPr>
                        <a:t>Documentation Requirements (including SO/GIE data)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743200" algn="ctr"/>
                          <a:tab pos="5486400" algn="r"/>
                        </a:tabLst>
                        <a:defRPr/>
                      </a:pPr>
                      <a:r>
                        <a:rPr lang="en-US" sz="1600" dirty="0">
                          <a:effectLst/>
                          <a:latin typeface="Calibri Light" panose="020F0302020204030204" pitchFamily="34" charset="0"/>
                          <a:ea typeface="Times New Roman"/>
                        </a:rPr>
                        <a:t>Plan</a:t>
                      </a:r>
                      <a:r>
                        <a:rPr lang="en-US" sz="1600" baseline="0" dirty="0">
                          <a:effectLst/>
                          <a:latin typeface="Calibri Light" panose="020F0302020204030204" pitchFamily="34" charset="0"/>
                          <a:ea typeface="Times New Roman"/>
                        </a:rPr>
                        <a:t> Documentation Requirements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743200" algn="ctr"/>
                          <a:tab pos="5486400" algn="r"/>
                        </a:tabLst>
                        <a:defRPr/>
                      </a:pPr>
                      <a:endParaRPr lang="en-US" sz="1600" dirty="0">
                        <a:effectLst/>
                        <a:latin typeface="Calibri Light" panose="020F0302020204030204" pitchFamily="34" charset="0"/>
                        <a:ea typeface="Times New Roman"/>
                      </a:endParaRPr>
                    </a:p>
                  </a:txBody>
                  <a:tcPr marL="68580" marR="68580" marT="0" marB="0"/>
                </a:tc>
                <a:extLst>
                  <a:ext uri="{0D108BD9-81ED-4DB2-BD59-A6C34878D82A}">
                    <a16:rowId xmlns:a16="http://schemas.microsoft.com/office/drawing/2014/main" val="10004"/>
                  </a:ext>
                </a:extLst>
              </a:tr>
              <a:tr h="419084">
                <a:tc>
                  <a:txBody>
                    <a:bodyPr/>
                    <a:lstStyle/>
                    <a:p>
                      <a:pPr marL="0" marR="0">
                        <a:spcBef>
                          <a:spcPts val="0"/>
                        </a:spcBef>
                        <a:spcAft>
                          <a:spcPts val="0"/>
                        </a:spcAft>
                        <a:tabLst>
                          <a:tab pos="2743200" algn="ctr"/>
                          <a:tab pos="5486400" algn="r"/>
                        </a:tabLst>
                      </a:pPr>
                      <a:r>
                        <a:rPr lang="en-US" sz="2000" dirty="0">
                          <a:solidFill>
                            <a:schemeClr val="bg1"/>
                          </a:solidFill>
                          <a:effectLst/>
                          <a:latin typeface="Calibri Light" panose="020F0302020204030204" pitchFamily="34" charset="0"/>
                        </a:rPr>
                        <a:t>12:15 pm – 1:15 pm</a:t>
                      </a:r>
                      <a:endParaRPr lang="en-US" sz="2000" dirty="0">
                        <a:solidFill>
                          <a:schemeClr val="bg1"/>
                        </a:solidFill>
                        <a:effectLst/>
                        <a:latin typeface="Calibri Light" panose="020F0302020204030204" pitchFamily="34" charset="0"/>
                        <a:ea typeface="Times New Roman"/>
                      </a:endParaRPr>
                    </a:p>
                  </a:txBody>
                  <a:tcPr marL="68580" marR="68580" marT="0" marB="0"/>
                </a:tc>
                <a:tc>
                  <a:txBody>
                    <a:bodyPr/>
                    <a:lstStyle/>
                    <a:p>
                      <a:pPr marL="0" marR="0">
                        <a:spcBef>
                          <a:spcPts val="0"/>
                        </a:spcBef>
                        <a:spcAft>
                          <a:spcPts val="0"/>
                        </a:spcAft>
                        <a:tabLst>
                          <a:tab pos="2743200" algn="ctr"/>
                          <a:tab pos="5486400" algn="r"/>
                        </a:tabLst>
                      </a:pPr>
                      <a:r>
                        <a:rPr lang="en-US" sz="1600" dirty="0">
                          <a:effectLst/>
                          <a:latin typeface="Calibri Light" panose="020F0302020204030204" pitchFamily="34" charset="0"/>
                        </a:rPr>
                        <a:t>Lunch </a:t>
                      </a:r>
                      <a:endParaRPr lang="en-US" sz="1600" dirty="0">
                        <a:effectLst/>
                        <a:latin typeface="Calibri Light" panose="020F0302020204030204" pitchFamily="34" charset="0"/>
                        <a:ea typeface="Times New Roman"/>
                      </a:endParaRPr>
                    </a:p>
                  </a:txBody>
                  <a:tcPr marL="68580" marR="68580" marT="0" marB="0"/>
                </a:tc>
                <a:extLst>
                  <a:ext uri="{0D108BD9-81ED-4DB2-BD59-A6C34878D82A}">
                    <a16:rowId xmlns:a16="http://schemas.microsoft.com/office/drawing/2014/main" val="10005"/>
                  </a:ext>
                </a:extLst>
              </a:tr>
              <a:tr h="605010">
                <a:tc>
                  <a:txBody>
                    <a:bodyPr/>
                    <a:lstStyle/>
                    <a:p>
                      <a:pPr marL="0" marR="0">
                        <a:spcBef>
                          <a:spcPts val="0"/>
                        </a:spcBef>
                        <a:spcAft>
                          <a:spcPts val="0"/>
                        </a:spcAft>
                        <a:tabLst>
                          <a:tab pos="2743200" algn="ctr"/>
                          <a:tab pos="5486400" algn="r"/>
                        </a:tabLst>
                      </a:pPr>
                      <a:r>
                        <a:rPr lang="en-US" sz="2000" dirty="0">
                          <a:solidFill>
                            <a:schemeClr val="bg1"/>
                          </a:solidFill>
                          <a:effectLst/>
                          <a:latin typeface="Calibri Light" panose="020F0302020204030204" pitchFamily="34" charset="0"/>
                        </a:rPr>
                        <a:t>1:15 pm – 1:45 pm                         </a:t>
                      </a:r>
                      <a:endParaRPr lang="en-US" sz="2000" dirty="0">
                        <a:solidFill>
                          <a:schemeClr val="bg1"/>
                        </a:solidFill>
                        <a:effectLst/>
                        <a:latin typeface="Calibri Light" panose="020F0302020204030204" pitchFamily="34" charset="0"/>
                        <a:ea typeface="Times New Roman"/>
                      </a:endParaRPr>
                    </a:p>
                  </a:txBody>
                  <a:tcPr marL="68580" marR="68580" marT="0" marB="0"/>
                </a:tc>
                <a:tc>
                  <a:txBody>
                    <a:bodyPr/>
                    <a:lstStyle/>
                    <a:p>
                      <a:pPr marL="285750" marR="0" indent="-285750">
                        <a:spcBef>
                          <a:spcPts val="0"/>
                        </a:spcBef>
                        <a:spcAft>
                          <a:spcPts val="0"/>
                        </a:spcAft>
                        <a:buFont typeface="Arial" panose="020B0604020202020204" pitchFamily="34" charset="0"/>
                        <a:buChar char="•"/>
                        <a:tabLst>
                          <a:tab pos="2743200" algn="ctr"/>
                          <a:tab pos="5486400" algn="r"/>
                        </a:tabLst>
                      </a:pPr>
                      <a:r>
                        <a:rPr lang="en-US" sz="1600" baseline="0" dirty="0">
                          <a:effectLst/>
                          <a:latin typeface="Calibri Light" panose="020F0302020204030204" pitchFamily="34" charset="0"/>
                        </a:rPr>
                        <a:t>Plan Documentation Requirements continued</a:t>
                      </a:r>
                    </a:p>
                    <a:p>
                      <a:pPr marL="285750" marR="0" indent="-285750">
                        <a:spcBef>
                          <a:spcPts val="0"/>
                        </a:spcBef>
                        <a:spcAft>
                          <a:spcPts val="0"/>
                        </a:spcAft>
                        <a:buFont typeface="Arial" panose="020B0604020202020204" pitchFamily="34" charset="0"/>
                        <a:buChar char="•"/>
                        <a:tabLst>
                          <a:tab pos="2743200" algn="ctr"/>
                          <a:tab pos="5486400" algn="r"/>
                        </a:tabLst>
                      </a:pPr>
                      <a:r>
                        <a:rPr lang="en-US" sz="1600" baseline="0" dirty="0">
                          <a:effectLst/>
                          <a:latin typeface="Calibri Light" panose="020F0302020204030204" pitchFamily="34" charset="0"/>
                        </a:rPr>
                        <a:t>Progress Note Documentation Requirements</a:t>
                      </a:r>
                    </a:p>
                  </a:txBody>
                  <a:tcPr marL="68580" marR="68580" marT="0" marB="0"/>
                </a:tc>
                <a:extLst>
                  <a:ext uri="{0D108BD9-81ED-4DB2-BD59-A6C34878D82A}">
                    <a16:rowId xmlns:a16="http://schemas.microsoft.com/office/drawing/2014/main" val="10006"/>
                  </a:ext>
                </a:extLst>
              </a:tr>
              <a:tr h="325202">
                <a:tc>
                  <a:txBody>
                    <a:bodyPr/>
                    <a:lstStyle/>
                    <a:p>
                      <a:pPr marL="0" marR="0" indent="0" algn="l" defTabSz="914400" rtl="0" eaLnBrk="1" fontAlgn="auto" latinLnBrk="0" hangingPunct="1">
                        <a:lnSpc>
                          <a:spcPct val="100000"/>
                        </a:lnSpc>
                        <a:spcBef>
                          <a:spcPts val="0"/>
                        </a:spcBef>
                        <a:spcAft>
                          <a:spcPts val="0"/>
                        </a:spcAft>
                        <a:buClrTx/>
                        <a:buSzTx/>
                        <a:buFontTx/>
                        <a:buNone/>
                        <a:tabLst>
                          <a:tab pos="2743200" algn="ctr"/>
                          <a:tab pos="5486400" algn="r"/>
                        </a:tabLst>
                        <a:defRPr/>
                      </a:pPr>
                      <a:r>
                        <a:rPr lang="en-US" sz="2000" dirty="0">
                          <a:solidFill>
                            <a:schemeClr val="bg1"/>
                          </a:solidFill>
                          <a:effectLst/>
                          <a:latin typeface="Calibri Light" panose="020F0302020204030204" pitchFamily="34" charset="0"/>
                        </a:rPr>
                        <a:t> 1:45 pm – 2:00pm                         </a:t>
                      </a:r>
                      <a:endParaRPr lang="en-US" sz="2000" dirty="0">
                        <a:solidFill>
                          <a:schemeClr val="bg1"/>
                        </a:solidFill>
                        <a:effectLst/>
                        <a:latin typeface="Calibri Light" panose="020F0302020204030204" pitchFamily="34" charset="0"/>
                        <a:ea typeface="Times New Roman"/>
                      </a:endParaRPr>
                    </a:p>
                  </a:txBody>
                  <a:tcPr marL="68580" marR="68580" marT="0" marB="0"/>
                </a:tc>
                <a:tc>
                  <a:txBody>
                    <a:bodyPr/>
                    <a:lstStyle/>
                    <a:p>
                      <a:pPr marL="0" marR="0">
                        <a:spcBef>
                          <a:spcPts val="0"/>
                        </a:spcBef>
                        <a:spcAft>
                          <a:spcPts val="0"/>
                        </a:spcAft>
                        <a:tabLst>
                          <a:tab pos="2743200" algn="ctr"/>
                          <a:tab pos="5486400" algn="r"/>
                        </a:tabLst>
                      </a:pPr>
                      <a:r>
                        <a:rPr lang="en-US" sz="1600" dirty="0">
                          <a:effectLst/>
                          <a:latin typeface="Calibri Light" panose="020F0302020204030204" pitchFamily="34" charset="0"/>
                        </a:rPr>
                        <a:t>Break</a:t>
                      </a:r>
                      <a:endParaRPr lang="en-US" sz="1600" dirty="0">
                        <a:effectLst/>
                        <a:latin typeface="Calibri Light" panose="020F0302020204030204" pitchFamily="34" charset="0"/>
                        <a:ea typeface="Times New Roman"/>
                      </a:endParaRPr>
                    </a:p>
                  </a:txBody>
                  <a:tcPr marL="68580" marR="68580" marT="0" marB="0"/>
                </a:tc>
                <a:extLst>
                  <a:ext uri="{0D108BD9-81ED-4DB2-BD59-A6C34878D82A}">
                    <a16:rowId xmlns:a16="http://schemas.microsoft.com/office/drawing/2014/main" val="10007"/>
                  </a:ext>
                </a:extLst>
              </a:tr>
              <a:tr h="551054">
                <a:tc>
                  <a:txBody>
                    <a:bodyPr/>
                    <a:lstStyle/>
                    <a:p>
                      <a:pPr marL="0" marR="0">
                        <a:spcBef>
                          <a:spcPts val="0"/>
                        </a:spcBef>
                        <a:spcAft>
                          <a:spcPts val="0"/>
                        </a:spcAft>
                        <a:tabLst>
                          <a:tab pos="2743200" algn="ctr"/>
                          <a:tab pos="5486400" algn="r"/>
                        </a:tabLst>
                      </a:pPr>
                      <a:r>
                        <a:rPr lang="en-US" sz="2000" dirty="0">
                          <a:solidFill>
                            <a:schemeClr val="bg1"/>
                          </a:solidFill>
                          <a:effectLst/>
                          <a:latin typeface="Calibri Light" panose="020F0302020204030204" pitchFamily="34" charset="0"/>
                        </a:rPr>
                        <a:t>2:00</a:t>
                      </a:r>
                      <a:r>
                        <a:rPr lang="en-US" sz="2000" baseline="0" dirty="0">
                          <a:solidFill>
                            <a:schemeClr val="bg1"/>
                          </a:solidFill>
                          <a:effectLst/>
                          <a:latin typeface="Calibri Light" panose="020F0302020204030204" pitchFamily="34" charset="0"/>
                        </a:rPr>
                        <a:t> </a:t>
                      </a:r>
                      <a:r>
                        <a:rPr lang="en-US" sz="2000" dirty="0">
                          <a:solidFill>
                            <a:schemeClr val="bg1"/>
                          </a:solidFill>
                          <a:effectLst/>
                          <a:latin typeface="Calibri Light" panose="020F0302020204030204" pitchFamily="34" charset="0"/>
                        </a:rPr>
                        <a:t>pm – 3:00 pm</a:t>
                      </a:r>
                      <a:endParaRPr lang="en-US" sz="2000" dirty="0">
                        <a:solidFill>
                          <a:schemeClr val="bg1"/>
                        </a:solidFill>
                        <a:effectLst/>
                        <a:latin typeface="Calibri Light" panose="020F0302020204030204" pitchFamily="34" charset="0"/>
                        <a:ea typeface="Times New Roman"/>
                      </a:endParaRPr>
                    </a:p>
                  </a:txBody>
                  <a:tcPr marL="68580" marR="68580" marT="0" marB="0"/>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743200" algn="ctr"/>
                          <a:tab pos="5486400" algn="r"/>
                        </a:tabLst>
                        <a:defRPr/>
                      </a:pPr>
                      <a:r>
                        <a:rPr lang="en-US" sz="1600" dirty="0">
                          <a:effectLst/>
                          <a:latin typeface="Calibri Light" panose="020F0302020204030204" pitchFamily="34" charset="0"/>
                        </a:rPr>
                        <a:t>Procedure Codes Documentation </a:t>
                      </a:r>
                      <a:r>
                        <a:rPr kumimoji="0" lang="en-US" sz="1600" kern="1200" dirty="0">
                          <a:solidFill>
                            <a:schemeClr val="dk1"/>
                          </a:solidFill>
                          <a:effectLst/>
                          <a:latin typeface="Calibri Light" panose="020F0302020204030204" pitchFamily="34" charset="0"/>
                          <a:ea typeface="+mn-ea"/>
                          <a:cs typeface="+mn-cs"/>
                        </a:rPr>
                        <a:t>Requirements</a:t>
                      </a:r>
                      <a:endParaRPr lang="en-US" sz="1600" dirty="0">
                        <a:effectLst/>
                        <a:latin typeface="Calibri Light" panose="020F0302020204030204" pitchFamily="34" charset="0"/>
                        <a:ea typeface="Times New Roman"/>
                      </a:endParaRPr>
                    </a:p>
                  </a:txBody>
                  <a:tcPr marL="68580" marR="68580" marT="0" marB="0"/>
                </a:tc>
                <a:extLst>
                  <a:ext uri="{0D108BD9-81ED-4DB2-BD59-A6C34878D82A}">
                    <a16:rowId xmlns:a16="http://schemas.microsoft.com/office/drawing/2014/main" val="10008"/>
                  </a:ext>
                </a:extLst>
              </a:tr>
              <a:tr h="325202">
                <a:tc>
                  <a:txBody>
                    <a:bodyPr/>
                    <a:lstStyle/>
                    <a:p>
                      <a:pPr marL="0" marR="0">
                        <a:spcBef>
                          <a:spcPts val="0"/>
                        </a:spcBef>
                        <a:spcAft>
                          <a:spcPts val="0"/>
                        </a:spcAft>
                        <a:tabLst>
                          <a:tab pos="2743200" algn="ctr"/>
                          <a:tab pos="5486400" algn="r"/>
                        </a:tabLst>
                      </a:pPr>
                      <a:r>
                        <a:rPr lang="en-US" sz="2000" dirty="0">
                          <a:solidFill>
                            <a:schemeClr val="bg1"/>
                          </a:solidFill>
                          <a:effectLst/>
                          <a:latin typeface="Calibri Light" panose="020F0302020204030204" pitchFamily="34" charset="0"/>
                        </a:rPr>
                        <a:t>3:00</a:t>
                      </a:r>
                      <a:r>
                        <a:rPr lang="en-US" sz="2000" baseline="0" dirty="0">
                          <a:solidFill>
                            <a:schemeClr val="bg1"/>
                          </a:solidFill>
                          <a:effectLst/>
                          <a:latin typeface="Calibri Light" panose="020F0302020204030204" pitchFamily="34" charset="0"/>
                        </a:rPr>
                        <a:t> </a:t>
                      </a:r>
                      <a:r>
                        <a:rPr lang="en-US" sz="2000" dirty="0">
                          <a:solidFill>
                            <a:schemeClr val="bg1"/>
                          </a:solidFill>
                          <a:effectLst/>
                          <a:latin typeface="Calibri Light" panose="020F0302020204030204" pitchFamily="34" charset="0"/>
                        </a:rPr>
                        <a:t>pm – 4:00 pm                          </a:t>
                      </a:r>
                      <a:endParaRPr lang="en-US" sz="2000" dirty="0">
                        <a:solidFill>
                          <a:schemeClr val="bg1"/>
                        </a:solidFill>
                        <a:effectLst/>
                        <a:latin typeface="Calibri Light" panose="020F0302020204030204" pitchFamily="34" charset="0"/>
                        <a:ea typeface="Times New Roman"/>
                      </a:endParaRPr>
                    </a:p>
                  </a:txBody>
                  <a:tcPr marL="68580" marR="68580" marT="0" marB="0"/>
                </a:tc>
                <a:tc>
                  <a:txBody>
                    <a:bodyPr/>
                    <a:lstStyle/>
                    <a:p>
                      <a:pPr marL="342900" marR="0" indent="-342900">
                        <a:spcBef>
                          <a:spcPts val="0"/>
                        </a:spcBef>
                        <a:spcAft>
                          <a:spcPts val="0"/>
                        </a:spcAft>
                        <a:buFont typeface="Arial" panose="020B0604020202020204" pitchFamily="34" charset="0"/>
                        <a:buChar char="•"/>
                        <a:tabLst>
                          <a:tab pos="2743200" algn="ctr"/>
                          <a:tab pos="5486400" algn="r"/>
                        </a:tabLst>
                      </a:pPr>
                      <a:r>
                        <a:rPr lang="en-US" sz="1600" dirty="0">
                          <a:effectLst/>
                          <a:latin typeface="Calibri Light" panose="020F0302020204030204" pitchFamily="34" charset="0"/>
                        </a:rPr>
                        <a:t>Questions, Post Test, &amp; Course Evaluation</a:t>
                      </a:r>
                      <a:endParaRPr lang="en-US" sz="1600" dirty="0">
                        <a:effectLst/>
                        <a:latin typeface="Calibri Light" panose="020F0302020204030204" pitchFamily="34" charset="0"/>
                        <a:ea typeface="Times New Roman"/>
                      </a:endParaRPr>
                    </a:p>
                  </a:txBody>
                  <a:tcPr marL="68580" marR="68580" marT="0" marB="0"/>
                </a:tc>
                <a:extLst>
                  <a:ext uri="{0D108BD9-81ED-4DB2-BD59-A6C34878D82A}">
                    <a16:rowId xmlns:a16="http://schemas.microsoft.com/office/drawing/2014/main" val="10009"/>
                  </a:ext>
                </a:extLst>
              </a:tr>
            </a:tbl>
          </a:graphicData>
        </a:graphic>
      </p:graphicFrame>
      <p:sp>
        <p:nvSpPr>
          <p:cNvPr id="3" name="Date Placeholder 2">
            <a:extLst>
              <a:ext uri="{FF2B5EF4-FFF2-40B4-BE49-F238E27FC236}">
                <a16:creationId xmlns:a16="http://schemas.microsoft.com/office/drawing/2014/main" id="{5ED4B834-5606-4790-99CC-E7329798BEC0}"/>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22693040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76728"/>
            <a:ext cx="10058400" cy="1450757"/>
          </a:xfrm>
        </p:spPr>
        <p:txBody>
          <a:bodyPr>
            <a:normAutofit/>
          </a:bodyPr>
          <a:lstStyle/>
          <a:p>
            <a:r>
              <a:rPr lang="en-US" sz="4400" dirty="0"/>
              <a:t>Who can create and complete an Assessment? </a:t>
            </a:r>
          </a:p>
        </p:txBody>
      </p:sp>
      <p:sp>
        <p:nvSpPr>
          <p:cNvPr id="10" name="Content Placeholder 2"/>
          <p:cNvSpPr>
            <a:spLocks noGrp="1"/>
          </p:cNvSpPr>
          <p:nvPr>
            <p:ph sz="half" idx="2"/>
          </p:nvPr>
        </p:nvSpPr>
        <p:spPr>
          <a:xfrm>
            <a:off x="1154083" y="1867572"/>
            <a:ext cx="10058400" cy="3378200"/>
          </a:xfrm>
          <a:noFill/>
          <a:ln>
            <a:solidFill>
              <a:srgbClr val="9FE6FF"/>
            </a:solidFill>
          </a:ln>
        </p:spPr>
        <p:txBody>
          <a:bodyPr>
            <a:normAutofit/>
          </a:bodyPr>
          <a:lstStyle/>
          <a:p>
            <a:pPr marL="349250" indent="-349250">
              <a:buFont typeface="Arial" panose="020B0604020202020204" pitchFamily="34" charset="0"/>
              <a:buChar char="•"/>
            </a:pPr>
            <a:r>
              <a:rPr lang="en-US" sz="2400" dirty="0"/>
              <a:t>For Individual and Group providers, Assessment must be completed by a Licensed LPHA.</a:t>
            </a:r>
          </a:p>
          <a:p>
            <a:pPr marL="349250" indent="-349250">
              <a:lnSpc>
                <a:spcPct val="100000"/>
              </a:lnSpc>
              <a:spcAft>
                <a:spcPts val="0"/>
              </a:spcAft>
              <a:buFont typeface="Arial" panose="020B0604020202020204" pitchFamily="34" charset="0"/>
              <a:buChar char="•"/>
            </a:pPr>
            <a:r>
              <a:rPr lang="en-US" sz="2400" dirty="0"/>
              <a:t>Non-Master Contract Organization claiming through a CMS 1500 paper form: </a:t>
            </a:r>
          </a:p>
          <a:p>
            <a:pPr marL="349250" indent="0">
              <a:lnSpc>
                <a:spcPct val="100000"/>
              </a:lnSpc>
              <a:spcBef>
                <a:spcPts val="0"/>
              </a:spcBef>
              <a:spcAft>
                <a:spcPts val="0"/>
              </a:spcAft>
              <a:buNone/>
            </a:pPr>
            <a:r>
              <a:rPr lang="en-US" sz="2400" dirty="0"/>
              <a:t>Licensed LPHAs </a:t>
            </a:r>
            <a:r>
              <a:rPr lang="en-US" sz="2400" i="1" u="sng" dirty="0"/>
              <a:t>OR</a:t>
            </a:r>
            <a:r>
              <a:rPr lang="en-US" sz="2400" dirty="0"/>
              <a:t> Waivered/Registered therapists with Licensed LPHA co-signature.</a:t>
            </a:r>
          </a:p>
        </p:txBody>
      </p:sp>
      <p:sp>
        <p:nvSpPr>
          <p:cNvPr id="5" name="Footer Placeholder 4"/>
          <p:cNvSpPr>
            <a:spLocks noGrp="1"/>
          </p:cNvSpPr>
          <p:nvPr>
            <p:ph type="ftr" sz="quarter" idx="11"/>
          </p:nvPr>
        </p:nvSpPr>
        <p:spPr/>
        <p:txBody>
          <a:bodyPr/>
          <a:lstStyle/>
          <a:p>
            <a:r>
              <a:rPr lang="en-US" dirty="0"/>
              <a:t>MHP FFS - Version 06.24.20</a:t>
            </a:r>
          </a:p>
        </p:txBody>
      </p:sp>
      <p:sp>
        <p:nvSpPr>
          <p:cNvPr id="6" name="Slide Number Placeholder 5"/>
          <p:cNvSpPr>
            <a:spLocks noGrp="1"/>
          </p:cNvSpPr>
          <p:nvPr>
            <p:ph type="sldNum" sz="quarter" idx="12"/>
          </p:nvPr>
        </p:nvSpPr>
        <p:spPr/>
        <p:txBody>
          <a:bodyPr/>
          <a:lstStyle/>
          <a:p>
            <a:fld id="{700861E1-0C85-490F-A709-222B40EEEBBE}" type="slidenum">
              <a:rPr lang="en-US" smtClean="0"/>
              <a:t>50</a:t>
            </a:fld>
            <a:endParaRPr lang="en-US" dirty="0"/>
          </a:p>
        </p:txBody>
      </p:sp>
      <p:sp>
        <p:nvSpPr>
          <p:cNvPr id="3" name="Date Placeholder 2">
            <a:extLst>
              <a:ext uri="{FF2B5EF4-FFF2-40B4-BE49-F238E27FC236}">
                <a16:creationId xmlns:a16="http://schemas.microsoft.com/office/drawing/2014/main" id="{4535758D-1DC6-4156-B09E-ABA156DE5C9A}"/>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9416503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97280" y="276728"/>
            <a:ext cx="10058400" cy="1450757"/>
          </a:xfrm>
        </p:spPr>
        <p:txBody>
          <a:bodyPr>
            <a:normAutofit/>
          </a:bodyPr>
          <a:lstStyle/>
          <a:p>
            <a:r>
              <a:rPr lang="en-US" sz="4400" dirty="0"/>
              <a:t>Assessment Templates</a:t>
            </a:r>
          </a:p>
        </p:txBody>
      </p:sp>
      <p:sp>
        <p:nvSpPr>
          <p:cNvPr id="4" name="Footer Placeholder 3"/>
          <p:cNvSpPr>
            <a:spLocks noGrp="1"/>
          </p:cNvSpPr>
          <p:nvPr>
            <p:ph type="ftr" sz="quarter" idx="11"/>
          </p:nvPr>
        </p:nvSpPr>
        <p:spPr/>
        <p:txBody>
          <a:bodyPr/>
          <a:lstStyle/>
          <a:p>
            <a:r>
              <a:rPr lang="en-US" dirty="0"/>
              <a:t>MHP FFS - Version 06.24.20</a:t>
            </a:r>
          </a:p>
        </p:txBody>
      </p:sp>
      <p:sp>
        <p:nvSpPr>
          <p:cNvPr id="5" name="Slide Number Placeholder 4"/>
          <p:cNvSpPr>
            <a:spLocks noGrp="1"/>
          </p:cNvSpPr>
          <p:nvPr>
            <p:ph type="sldNum" sz="quarter" idx="12"/>
          </p:nvPr>
        </p:nvSpPr>
        <p:spPr/>
        <p:txBody>
          <a:bodyPr/>
          <a:lstStyle/>
          <a:p>
            <a:fld id="{700861E1-0C85-490F-A709-222B40EEEBBE}" type="slidenum">
              <a:rPr lang="en-US" smtClean="0"/>
              <a:t>51</a:t>
            </a:fld>
            <a:endParaRPr lang="en-US" dirty="0"/>
          </a:p>
        </p:txBody>
      </p:sp>
      <p:sp>
        <p:nvSpPr>
          <p:cNvPr id="7" name="TextBox 6"/>
          <p:cNvSpPr txBox="1"/>
          <p:nvPr/>
        </p:nvSpPr>
        <p:spPr>
          <a:xfrm>
            <a:off x="1112520" y="1981200"/>
            <a:ext cx="10058400" cy="3600986"/>
          </a:xfrm>
          <a:prstGeom prst="rect">
            <a:avLst/>
          </a:prstGeom>
          <a:noFill/>
        </p:spPr>
        <p:txBody>
          <a:bodyPr wrap="square" rtlCol="0">
            <a:spAutoFit/>
          </a:bodyPr>
          <a:lstStyle/>
          <a:p>
            <a:pPr marL="285750" indent="-285750">
              <a:buFont typeface="Arial" panose="020B0604020202020204" pitchFamily="34" charset="0"/>
              <a:buChar char="•"/>
            </a:pPr>
            <a:r>
              <a:rPr lang="en-US" sz="2400" b="1" dirty="0">
                <a:latin typeface="+mj-lt"/>
              </a:rPr>
              <a:t>MHP FFS Individual, Group and Organizations that Claim with a CMS 1500 paper form </a:t>
            </a:r>
            <a:r>
              <a:rPr lang="en-US" sz="2400" b="1" u="sng" dirty="0">
                <a:latin typeface="+mj-lt"/>
              </a:rPr>
              <a:t>must</a:t>
            </a:r>
            <a:r>
              <a:rPr lang="en-US" sz="2400" b="1" dirty="0">
                <a:latin typeface="+mj-lt"/>
              </a:rPr>
              <a:t> use Clinical Templates found on BHCS Provider Website: </a:t>
            </a:r>
            <a:r>
              <a:rPr lang="en-US" dirty="0">
                <a:latin typeface="+mj-lt"/>
              </a:rPr>
              <a:t>		</a:t>
            </a:r>
          </a:p>
          <a:p>
            <a:r>
              <a:rPr lang="en-US" dirty="0">
                <a:latin typeface="+mj-lt"/>
              </a:rPr>
              <a:t>		     </a:t>
            </a:r>
            <a:r>
              <a:rPr lang="en-US" dirty="0">
                <a:latin typeface="+mj-lt"/>
                <a:hlinkClick r:id="rId2"/>
              </a:rPr>
              <a:t>http://www.acbhcs.org/providers/Forms/ProviderNetwork.htm</a:t>
            </a:r>
            <a:endParaRPr lang="en-US" dirty="0">
              <a:latin typeface="+mj-lt"/>
            </a:endParaRPr>
          </a:p>
          <a:p>
            <a:endParaRPr lang="en-US" dirty="0">
              <a:latin typeface="+mj-lt"/>
            </a:endParaRPr>
          </a:p>
          <a:p>
            <a:endParaRPr lang="en-US" dirty="0">
              <a:latin typeface="+mj-lt"/>
            </a:endParaRPr>
          </a:p>
          <a:p>
            <a:endParaRPr lang="en-US" dirty="0">
              <a:latin typeface="+mj-lt"/>
            </a:endParaRPr>
          </a:p>
          <a:p>
            <a:endParaRPr lang="en-US" dirty="0">
              <a:latin typeface="+mj-lt"/>
            </a:endParaRPr>
          </a:p>
          <a:p>
            <a:endParaRPr lang="en-US" dirty="0">
              <a:latin typeface="+mj-lt"/>
            </a:endParaRPr>
          </a:p>
          <a:p>
            <a:endParaRPr lang="en-US" dirty="0">
              <a:latin typeface="+mj-lt"/>
            </a:endParaRPr>
          </a:p>
          <a:p>
            <a:endParaRPr lang="en-US" dirty="0">
              <a:latin typeface="+mj-lt"/>
            </a:endParaRPr>
          </a:p>
          <a:p>
            <a:endParaRPr lang="en-US" dirty="0">
              <a:latin typeface="+mj-lt"/>
            </a:endParaRPr>
          </a:p>
        </p:txBody>
      </p:sp>
      <p:pic>
        <p:nvPicPr>
          <p:cNvPr id="10" name="Picture 9"/>
          <p:cNvPicPr>
            <a:picLocks noChangeAspect="1"/>
          </p:cNvPicPr>
          <p:nvPr/>
        </p:nvPicPr>
        <p:blipFill>
          <a:blip r:embed="rId3"/>
          <a:stretch>
            <a:fillRect/>
          </a:stretch>
        </p:blipFill>
        <p:spPr>
          <a:xfrm>
            <a:off x="3226397" y="3397501"/>
            <a:ext cx="5742379" cy="2438400"/>
          </a:xfrm>
          <a:prstGeom prst="rect">
            <a:avLst/>
          </a:prstGeom>
        </p:spPr>
      </p:pic>
      <p:sp>
        <p:nvSpPr>
          <p:cNvPr id="2" name="Date Placeholder 1">
            <a:extLst>
              <a:ext uri="{FF2B5EF4-FFF2-40B4-BE49-F238E27FC236}">
                <a16:creationId xmlns:a16="http://schemas.microsoft.com/office/drawing/2014/main" id="{4D2FA62A-F78E-49CD-9FCF-C523204C3A2C}"/>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42819984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97280" y="276728"/>
            <a:ext cx="10058400" cy="1450757"/>
          </a:xfrm>
        </p:spPr>
        <p:txBody>
          <a:bodyPr>
            <a:normAutofit/>
          </a:bodyPr>
          <a:lstStyle/>
          <a:p>
            <a:r>
              <a:rPr lang="en-US" sz="4400" dirty="0"/>
              <a:t>Assessment Template – Short Form</a:t>
            </a:r>
          </a:p>
        </p:txBody>
      </p:sp>
      <p:sp>
        <p:nvSpPr>
          <p:cNvPr id="4" name="Footer Placeholder 3"/>
          <p:cNvSpPr>
            <a:spLocks noGrp="1"/>
          </p:cNvSpPr>
          <p:nvPr>
            <p:ph type="ftr" sz="quarter" idx="11"/>
          </p:nvPr>
        </p:nvSpPr>
        <p:spPr/>
        <p:txBody>
          <a:bodyPr/>
          <a:lstStyle/>
          <a:p>
            <a:r>
              <a:rPr lang="en-US" dirty="0"/>
              <a:t>MHP FFS - Version 06.24.20</a:t>
            </a:r>
          </a:p>
        </p:txBody>
      </p:sp>
      <p:sp>
        <p:nvSpPr>
          <p:cNvPr id="5" name="Slide Number Placeholder 4"/>
          <p:cNvSpPr>
            <a:spLocks noGrp="1"/>
          </p:cNvSpPr>
          <p:nvPr>
            <p:ph type="sldNum" sz="quarter" idx="12"/>
          </p:nvPr>
        </p:nvSpPr>
        <p:spPr/>
        <p:txBody>
          <a:bodyPr/>
          <a:lstStyle/>
          <a:p>
            <a:fld id="{700861E1-0C85-490F-A709-222B40EEEBBE}" type="slidenum">
              <a:rPr lang="en-US" smtClean="0"/>
              <a:t>52</a:t>
            </a:fld>
            <a:endParaRPr lang="en-US" dirty="0"/>
          </a:p>
        </p:txBody>
      </p:sp>
      <p:pic>
        <p:nvPicPr>
          <p:cNvPr id="8" name="Picture 7"/>
          <p:cNvPicPr>
            <a:picLocks noChangeAspect="1"/>
          </p:cNvPicPr>
          <p:nvPr/>
        </p:nvPicPr>
        <p:blipFill>
          <a:blip r:embed="rId2"/>
          <a:stretch>
            <a:fillRect/>
          </a:stretch>
        </p:blipFill>
        <p:spPr>
          <a:xfrm>
            <a:off x="6934201" y="1862742"/>
            <a:ext cx="4221480" cy="4452821"/>
          </a:xfrm>
          <a:prstGeom prst="rect">
            <a:avLst/>
          </a:prstGeom>
          <a:ln>
            <a:solidFill>
              <a:schemeClr val="tx1"/>
            </a:solidFill>
          </a:ln>
        </p:spPr>
      </p:pic>
      <p:sp>
        <p:nvSpPr>
          <p:cNvPr id="9" name="TextBox 8"/>
          <p:cNvSpPr txBox="1"/>
          <p:nvPr/>
        </p:nvSpPr>
        <p:spPr>
          <a:xfrm>
            <a:off x="0" y="2209800"/>
            <a:ext cx="6334990" cy="954107"/>
          </a:xfrm>
          <a:prstGeom prst="rect">
            <a:avLst/>
          </a:prstGeom>
          <a:noFill/>
        </p:spPr>
        <p:txBody>
          <a:bodyPr wrap="square" rtlCol="0">
            <a:spAutoFit/>
          </a:bodyPr>
          <a:lstStyle/>
          <a:p>
            <a:pPr algn="ctr"/>
            <a:r>
              <a:rPr lang="en-US" sz="2800" dirty="0">
                <a:solidFill>
                  <a:schemeClr val="tx1">
                    <a:lumMod val="75000"/>
                    <a:lumOff val="25000"/>
                  </a:schemeClr>
                </a:solidFill>
                <a:latin typeface="Calibri Light" panose="020F0302020204030204" pitchFamily="34" charset="0"/>
              </a:rPr>
              <a:t>May use for Short or Long Form for the </a:t>
            </a:r>
            <a:r>
              <a:rPr lang="en-US" sz="2800" u="sng" dirty="0">
                <a:solidFill>
                  <a:schemeClr val="tx1">
                    <a:lumMod val="75000"/>
                    <a:lumOff val="25000"/>
                  </a:schemeClr>
                </a:solidFill>
                <a:latin typeface="Calibri Light" panose="020F0302020204030204" pitchFamily="34" charset="0"/>
              </a:rPr>
              <a:t>Initial</a:t>
            </a:r>
            <a:r>
              <a:rPr lang="en-US" sz="2800" dirty="0">
                <a:solidFill>
                  <a:schemeClr val="tx1">
                    <a:lumMod val="75000"/>
                    <a:lumOff val="25000"/>
                  </a:schemeClr>
                </a:solidFill>
                <a:latin typeface="Calibri Light" panose="020F0302020204030204" pitchFamily="34" charset="0"/>
              </a:rPr>
              <a:t> Assessment</a:t>
            </a:r>
          </a:p>
        </p:txBody>
      </p:sp>
      <p:sp>
        <p:nvSpPr>
          <p:cNvPr id="2" name="Date Placeholder 1">
            <a:extLst>
              <a:ext uri="{FF2B5EF4-FFF2-40B4-BE49-F238E27FC236}">
                <a16:creationId xmlns:a16="http://schemas.microsoft.com/office/drawing/2014/main" id="{7136F3C6-511F-4CD3-8548-3D1B667A0DA8}"/>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18781925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MHP FFS - Version 06.24.20</a:t>
            </a:r>
          </a:p>
        </p:txBody>
      </p:sp>
      <p:sp>
        <p:nvSpPr>
          <p:cNvPr id="4" name="Slide Number Placeholder 3"/>
          <p:cNvSpPr>
            <a:spLocks noGrp="1"/>
          </p:cNvSpPr>
          <p:nvPr>
            <p:ph type="sldNum" sz="quarter" idx="12"/>
          </p:nvPr>
        </p:nvSpPr>
        <p:spPr/>
        <p:txBody>
          <a:bodyPr/>
          <a:lstStyle/>
          <a:p>
            <a:fld id="{700861E1-0C85-490F-A709-222B40EEEBBE}" type="slidenum">
              <a:rPr lang="en-US" smtClean="0"/>
              <a:t>53</a:t>
            </a:fld>
            <a:endParaRPr lang="en-US" dirty="0"/>
          </a:p>
        </p:txBody>
      </p:sp>
      <p:sp>
        <p:nvSpPr>
          <p:cNvPr id="7" name="TextBox 6"/>
          <p:cNvSpPr txBox="1"/>
          <p:nvPr/>
        </p:nvSpPr>
        <p:spPr>
          <a:xfrm>
            <a:off x="1155357" y="1876929"/>
            <a:ext cx="4659147" cy="4154984"/>
          </a:xfrm>
          <a:prstGeom prst="rect">
            <a:avLst/>
          </a:prstGeom>
          <a:noFill/>
        </p:spPr>
        <p:txBody>
          <a:bodyPr wrap="square" rtlCol="0">
            <a:spAutoFit/>
          </a:bodyPr>
          <a:lstStyle/>
          <a:p>
            <a:r>
              <a:rPr lang="en-US" sz="2400" dirty="0">
                <a:latin typeface="Calibri Light" panose="020F0302020204030204" pitchFamily="34" charset="0"/>
              </a:rPr>
              <a:t>May be used for the initial assessment, but is optional.</a:t>
            </a:r>
          </a:p>
          <a:p>
            <a:r>
              <a:rPr lang="en-US" sz="2400" dirty="0">
                <a:latin typeface="Calibri Light" panose="020F0302020204030204" pitchFamily="34" charset="0"/>
              </a:rPr>
              <a:t> </a:t>
            </a:r>
          </a:p>
          <a:p>
            <a:r>
              <a:rPr lang="en-US" sz="2400" dirty="0">
                <a:latin typeface="Calibri Light" panose="020F0302020204030204" pitchFamily="34" charset="0"/>
              </a:rPr>
              <a:t>The Assessment Long Form is </a:t>
            </a:r>
            <a:r>
              <a:rPr lang="en-US" sz="2400" u="sng" dirty="0">
                <a:latin typeface="Calibri Light" panose="020F0302020204030204" pitchFamily="34" charset="0"/>
              </a:rPr>
              <a:t>required</a:t>
            </a:r>
            <a:r>
              <a:rPr lang="en-US" sz="2400" dirty="0">
                <a:latin typeface="Calibri Light" panose="020F0302020204030204" pitchFamily="34" charset="0"/>
              </a:rPr>
              <a:t> for  12 month/Annual Assessment</a:t>
            </a:r>
          </a:p>
          <a:p>
            <a:endParaRPr lang="en-US" sz="2400" dirty="0">
              <a:latin typeface="Calibri Light" panose="020F0302020204030204" pitchFamily="34" charset="0"/>
            </a:endParaRPr>
          </a:p>
          <a:p>
            <a:r>
              <a:rPr lang="en-US" sz="2400" dirty="0">
                <a:latin typeface="Calibri Light" panose="020F0302020204030204" pitchFamily="34" charset="0"/>
              </a:rPr>
              <a:t>Both the Long and Short forms capture the same information, the long form has additional prompts for the assessor.</a:t>
            </a:r>
          </a:p>
        </p:txBody>
      </p:sp>
      <p:pic>
        <p:nvPicPr>
          <p:cNvPr id="8" name="Picture 7"/>
          <p:cNvPicPr>
            <a:picLocks noChangeAspect="1"/>
          </p:cNvPicPr>
          <p:nvPr/>
        </p:nvPicPr>
        <p:blipFill rotWithShape="1">
          <a:blip r:embed="rId2"/>
          <a:srcRect b="1348"/>
          <a:stretch/>
        </p:blipFill>
        <p:spPr>
          <a:xfrm>
            <a:off x="6858000" y="1823693"/>
            <a:ext cx="4329432" cy="4348507"/>
          </a:xfrm>
          <a:prstGeom prst="rect">
            <a:avLst/>
          </a:prstGeom>
          <a:ln>
            <a:solidFill>
              <a:schemeClr val="tx1"/>
            </a:solidFill>
          </a:ln>
        </p:spPr>
      </p:pic>
      <p:sp>
        <p:nvSpPr>
          <p:cNvPr id="9" name="Title 5"/>
          <p:cNvSpPr>
            <a:spLocks noGrp="1"/>
          </p:cNvSpPr>
          <p:nvPr>
            <p:ph type="title"/>
          </p:nvPr>
        </p:nvSpPr>
        <p:spPr>
          <a:xfrm>
            <a:off x="1097280" y="276728"/>
            <a:ext cx="10058400" cy="1450757"/>
          </a:xfrm>
        </p:spPr>
        <p:txBody>
          <a:bodyPr>
            <a:normAutofit/>
          </a:bodyPr>
          <a:lstStyle/>
          <a:p>
            <a:r>
              <a:rPr lang="en-US" sz="4400" dirty="0"/>
              <a:t>Assessment Template – Long Form</a:t>
            </a:r>
          </a:p>
        </p:txBody>
      </p:sp>
      <p:sp>
        <p:nvSpPr>
          <p:cNvPr id="2" name="Date Placeholder 1">
            <a:extLst>
              <a:ext uri="{FF2B5EF4-FFF2-40B4-BE49-F238E27FC236}">
                <a16:creationId xmlns:a16="http://schemas.microsoft.com/office/drawing/2014/main" id="{E189689E-6956-4528-8A82-BFD4FCB815B1}"/>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5626920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186167" y="280791"/>
            <a:ext cx="10058400" cy="1450757"/>
          </a:xfrm>
        </p:spPr>
        <p:txBody>
          <a:bodyPr>
            <a:normAutofit/>
          </a:bodyPr>
          <a:lstStyle/>
          <a:p>
            <a:r>
              <a:rPr lang="en-US" dirty="0"/>
              <a:t>Discussing SOGIE Sensitively </a:t>
            </a:r>
          </a:p>
        </p:txBody>
      </p:sp>
      <p:sp>
        <p:nvSpPr>
          <p:cNvPr id="5" name="Content Placeholder 4"/>
          <p:cNvSpPr>
            <a:spLocks noGrp="1"/>
          </p:cNvSpPr>
          <p:nvPr>
            <p:ph idx="1"/>
          </p:nvPr>
        </p:nvSpPr>
        <p:spPr>
          <a:xfrm>
            <a:off x="1097280" y="1845734"/>
            <a:ext cx="3550920" cy="3031066"/>
          </a:xfrm>
        </p:spPr>
        <p:txBody>
          <a:bodyPr>
            <a:normAutofit/>
          </a:bodyPr>
          <a:lstStyle/>
          <a:p>
            <a:r>
              <a:rPr lang="en-US" altLang="en-US" sz="2400" b="1" dirty="0"/>
              <a:t>What’s in a Word?</a:t>
            </a:r>
          </a:p>
          <a:p>
            <a:pPr marL="0" indent="0">
              <a:buNone/>
            </a:pPr>
            <a:endParaRPr lang="en-US" altLang="en-US" sz="1600" i="1" dirty="0"/>
          </a:p>
          <a:p>
            <a:pPr marL="0" indent="0">
              <a:buNone/>
            </a:pPr>
            <a:endParaRPr lang="en-US" altLang="en-US" sz="1600" i="1" dirty="0"/>
          </a:p>
          <a:p>
            <a:pPr marL="0" indent="0">
              <a:buNone/>
            </a:pPr>
            <a:r>
              <a:rPr lang="en-US" altLang="en-US" sz="1600" i="1" dirty="0"/>
              <a:t>Policy Focus: Why Gather Data on SO and GI in Clinical Settings; The Fenway Institute</a:t>
            </a:r>
            <a:endParaRPr lang="en-US" altLang="en-US" sz="1600" b="1" i="1" dirty="0">
              <a:hlinkClick r:id="rId2"/>
            </a:endParaRPr>
          </a:p>
          <a:p>
            <a:pPr marL="0" indent="0">
              <a:buNone/>
            </a:pPr>
            <a:r>
              <a:rPr lang="en-US" altLang="en-US" sz="1600" b="1" dirty="0">
                <a:hlinkClick r:id="rId2"/>
              </a:rPr>
              <a:t>http://www.lgbthealtheducation.org/</a:t>
            </a:r>
            <a:endParaRPr lang="en-US" altLang="en-US" sz="1600" b="1" dirty="0"/>
          </a:p>
          <a:p>
            <a:pPr marL="0" indent="0">
              <a:buNone/>
            </a:pPr>
            <a:endParaRPr lang="en-US" altLang="en-US" sz="2400" b="1" dirty="0"/>
          </a:p>
          <a:p>
            <a:pPr marL="0" indent="0">
              <a:buNone/>
            </a:pPr>
            <a:endParaRPr lang="en-US" altLang="en-US" sz="2400" b="1" dirty="0"/>
          </a:p>
          <a:p>
            <a:pPr lvl="1"/>
            <a:endParaRPr lang="en-US" dirty="0"/>
          </a:p>
        </p:txBody>
      </p:sp>
      <p:sp>
        <p:nvSpPr>
          <p:cNvPr id="3" name="Footer Placeholder 2"/>
          <p:cNvSpPr>
            <a:spLocks noGrp="1"/>
          </p:cNvSpPr>
          <p:nvPr>
            <p:ph type="ftr" sz="quarter" idx="11"/>
          </p:nvPr>
        </p:nvSpPr>
        <p:spPr/>
        <p:txBody>
          <a:bodyPr/>
          <a:lstStyle/>
          <a:p>
            <a:r>
              <a:rPr lang="en-US" dirty="0"/>
              <a:t>MHP FFS - Version 06.24.20</a:t>
            </a:r>
          </a:p>
        </p:txBody>
      </p:sp>
      <p:sp>
        <p:nvSpPr>
          <p:cNvPr id="7" name="Slide Number Placeholder 6"/>
          <p:cNvSpPr>
            <a:spLocks noGrp="1"/>
          </p:cNvSpPr>
          <p:nvPr>
            <p:ph type="sldNum" sz="quarter" idx="12"/>
          </p:nvPr>
        </p:nvSpPr>
        <p:spPr/>
        <p:txBody>
          <a:bodyPr/>
          <a:lstStyle/>
          <a:p>
            <a:fld id="{700861E1-0C85-490F-A709-222B40EEEBBE}" type="slidenum">
              <a:rPr lang="en-US" smtClean="0"/>
              <a:pPr/>
              <a:t>54</a:t>
            </a:fld>
            <a:endParaRPr lang="en-US" dirty="0"/>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743456"/>
            <a:ext cx="7499976" cy="4100553"/>
          </a:xfrm>
          <a:prstGeom prst="rect">
            <a:avLst/>
          </a:prstGeom>
        </p:spPr>
      </p:pic>
      <p:sp>
        <p:nvSpPr>
          <p:cNvPr id="2" name="Date Placeholder 1">
            <a:extLst>
              <a:ext uri="{FF2B5EF4-FFF2-40B4-BE49-F238E27FC236}">
                <a16:creationId xmlns:a16="http://schemas.microsoft.com/office/drawing/2014/main" id="{66191B93-48E1-4DE8-9FFB-A5FB11DC295A}"/>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39928279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sz="1100" dirty="0">
              <a:solidFill>
                <a:srgbClr val="000000"/>
              </a:solidFill>
              <a:latin typeface="Arial"/>
            </a:endParaRPr>
          </a:p>
          <a:p>
            <a:r>
              <a:rPr lang="en-US" dirty="0"/>
              <a:t>The Data collection will serve to identify LGBTQQI2-S populations which have historically been underserved as well as to assist the provider in providing culturally sensitive &amp; responsive services.</a:t>
            </a:r>
          </a:p>
          <a:p>
            <a:r>
              <a:rPr lang="en-US" dirty="0"/>
              <a:t>Gathering such data in clinical settings will allow providers to better understand and treat their clients, and to compare their clients’ health outcomes with national samples of LGB or LGBT people from health surveys.</a:t>
            </a:r>
          </a:p>
          <a:p>
            <a:endParaRPr lang="en-US" dirty="0"/>
          </a:p>
        </p:txBody>
      </p:sp>
      <p:sp>
        <p:nvSpPr>
          <p:cNvPr id="4" name="Footer Placeholder 3"/>
          <p:cNvSpPr>
            <a:spLocks noGrp="1"/>
          </p:cNvSpPr>
          <p:nvPr>
            <p:ph type="ftr" sz="quarter" idx="11"/>
          </p:nvPr>
        </p:nvSpPr>
        <p:spPr/>
        <p:txBody>
          <a:bodyPr/>
          <a:lstStyle/>
          <a:p>
            <a:r>
              <a:rPr lang="en-US" dirty="0"/>
              <a:t>MHP FFS - Version 06.24.20</a:t>
            </a:r>
          </a:p>
        </p:txBody>
      </p:sp>
      <p:sp>
        <p:nvSpPr>
          <p:cNvPr id="5" name="Slide Number Placeholder 4"/>
          <p:cNvSpPr>
            <a:spLocks noGrp="1"/>
          </p:cNvSpPr>
          <p:nvPr>
            <p:ph type="sldNum" sz="quarter" idx="12"/>
          </p:nvPr>
        </p:nvSpPr>
        <p:spPr/>
        <p:txBody>
          <a:bodyPr/>
          <a:lstStyle/>
          <a:p>
            <a:fld id="{700861E1-0C85-490F-A709-222B40EEEBBE}" type="slidenum">
              <a:rPr lang="en-US" smtClean="0"/>
              <a:t>55</a:t>
            </a:fld>
            <a:endParaRPr lang="en-US" dirty="0"/>
          </a:p>
        </p:txBody>
      </p:sp>
      <p:sp>
        <p:nvSpPr>
          <p:cNvPr id="7" name="Title 1"/>
          <p:cNvSpPr>
            <a:spLocks noGrp="1"/>
          </p:cNvSpPr>
          <p:nvPr>
            <p:ph type="title"/>
          </p:nvPr>
        </p:nvSpPr>
        <p:spPr>
          <a:xfrm>
            <a:off x="1186167" y="280791"/>
            <a:ext cx="10058400" cy="1450757"/>
          </a:xfrm>
        </p:spPr>
        <p:txBody>
          <a:bodyPr>
            <a:normAutofit/>
          </a:bodyPr>
          <a:lstStyle/>
          <a:p>
            <a:r>
              <a:rPr lang="en-US" dirty="0"/>
              <a:t>Discussing SOGIE Sensitively </a:t>
            </a:r>
          </a:p>
        </p:txBody>
      </p:sp>
      <p:sp>
        <p:nvSpPr>
          <p:cNvPr id="2" name="Date Placeholder 1">
            <a:extLst>
              <a:ext uri="{FF2B5EF4-FFF2-40B4-BE49-F238E27FC236}">
                <a16:creationId xmlns:a16="http://schemas.microsoft.com/office/drawing/2014/main" id="{8537EC14-C0DB-4A8A-A9CF-730DD8BA4B1C}"/>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34700577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2024587"/>
            <a:ext cx="10058400" cy="4097866"/>
          </a:xfrm>
        </p:spPr>
        <p:txBody>
          <a:bodyPr>
            <a:normAutofit/>
          </a:bodyPr>
          <a:lstStyle/>
          <a:p>
            <a:r>
              <a:rPr lang="en-US" dirty="0"/>
              <a:t>Social determinants affecting the health of LGBTQ individuals largely relate to </a:t>
            </a:r>
            <a:r>
              <a:rPr lang="en-US" b="1" dirty="0"/>
              <a:t>systemic oppression and discrimination. </a:t>
            </a:r>
          </a:p>
          <a:p>
            <a:r>
              <a:rPr lang="en-US" dirty="0"/>
              <a:t>Lesbian, gay, bisexual, and transgender (LGBT) clients have unique health needs and experience </a:t>
            </a:r>
            <a:r>
              <a:rPr lang="en-US" b="1" dirty="0"/>
              <a:t>numerous health disparities</a:t>
            </a:r>
            <a:endParaRPr lang="en-US" dirty="0"/>
          </a:p>
          <a:p>
            <a:r>
              <a:rPr lang="en-US" dirty="0"/>
              <a:t>They are an underserved population that is largely </a:t>
            </a:r>
            <a:r>
              <a:rPr lang="en-US" b="1" u="sng" dirty="0"/>
              <a:t>invisible</a:t>
            </a:r>
            <a:r>
              <a:rPr lang="en-US" b="1" dirty="0"/>
              <a:t> </a:t>
            </a:r>
            <a:r>
              <a:rPr lang="en-US" dirty="0"/>
              <a:t>in the health care system</a:t>
            </a:r>
          </a:p>
          <a:p>
            <a:r>
              <a:rPr lang="en-US" dirty="0"/>
              <a:t>Routine and standardized collection of sexual orientation and gender identity (SOGIE) information in medical and electronic health records (EHRs) will help assess </a:t>
            </a:r>
            <a:r>
              <a:rPr lang="en-US" b="1" dirty="0"/>
              <a:t>access, satisfaction with, quality of care</a:t>
            </a:r>
            <a:r>
              <a:rPr lang="en-US" dirty="0"/>
              <a:t>, </a:t>
            </a:r>
            <a:r>
              <a:rPr lang="en-US" b="1" dirty="0"/>
              <a:t>inform the delivery of appropriate health services</a:t>
            </a:r>
            <a:r>
              <a:rPr lang="en-US" dirty="0"/>
              <a:t>, and begin to </a:t>
            </a:r>
            <a:r>
              <a:rPr lang="en-US" b="1" dirty="0"/>
              <a:t>address health disparities</a:t>
            </a:r>
          </a:p>
        </p:txBody>
      </p:sp>
      <p:sp>
        <p:nvSpPr>
          <p:cNvPr id="4" name="Footer Placeholder 3"/>
          <p:cNvSpPr>
            <a:spLocks noGrp="1"/>
          </p:cNvSpPr>
          <p:nvPr>
            <p:ph type="ftr" sz="quarter" idx="11"/>
          </p:nvPr>
        </p:nvSpPr>
        <p:spPr/>
        <p:txBody>
          <a:bodyPr/>
          <a:lstStyle/>
          <a:p>
            <a:r>
              <a:rPr lang="en-US" dirty="0"/>
              <a:t>MHP FFS - Version 06.24.20</a:t>
            </a:r>
          </a:p>
        </p:txBody>
      </p:sp>
      <p:sp>
        <p:nvSpPr>
          <p:cNvPr id="5" name="Slide Number Placeholder 4"/>
          <p:cNvSpPr>
            <a:spLocks noGrp="1"/>
          </p:cNvSpPr>
          <p:nvPr>
            <p:ph type="sldNum" sz="quarter" idx="12"/>
          </p:nvPr>
        </p:nvSpPr>
        <p:spPr/>
        <p:txBody>
          <a:bodyPr/>
          <a:lstStyle/>
          <a:p>
            <a:fld id="{700861E1-0C85-490F-A709-222B40EEEBBE}" type="slidenum">
              <a:rPr lang="en-US" smtClean="0"/>
              <a:t>56</a:t>
            </a:fld>
            <a:endParaRPr lang="en-US" dirty="0"/>
          </a:p>
        </p:txBody>
      </p:sp>
      <p:sp>
        <p:nvSpPr>
          <p:cNvPr id="7" name="Title 1"/>
          <p:cNvSpPr>
            <a:spLocks noGrp="1"/>
          </p:cNvSpPr>
          <p:nvPr>
            <p:ph type="title"/>
          </p:nvPr>
        </p:nvSpPr>
        <p:spPr>
          <a:xfrm>
            <a:off x="1097280" y="276728"/>
            <a:ext cx="10058400" cy="1450757"/>
          </a:xfrm>
        </p:spPr>
        <p:txBody>
          <a:bodyPr>
            <a:normAutofit/>
          </a:bodyPr>
          <a:lstStyle/>
          <a:p>
            <a:r>
              <a:rPr lang="en-US" dirty="0"/>
              <a:t>Why are we collecting this information?</a:t>
            </a:r>
          </a:p>
        </p:txBody>
      </p:sp>
      <p:sp>
        <p:nvSpPr>
          <p:cNvPr id="2" name="Date Placeholder 1">
            <a:extLst>
              <a:ext uri="{FF2B5EF4-FFF2-40B4-BE49-F238E27FC236}">
                <a16:creationId xmlns:a16="http://schemas.microsoft.com/office/drawing/2014/main" id="{FD9E14DD-90EA-4D52-AA62-A37F6B759135}"/>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37541310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097280" y="276728"/>
            <a:ext cx="10058400" cy="1450757"/>
          </a:xfrm>
        </p:spPr>
        <p:txBody>
          <a:bodyPr>
            <a:normAutofit/>
          </a:bodyPr>
          <a:lstStyle/>
          <a:p>
            <a:r>
              <a:rPr lang="en-US" dirty="0"/>
              <a:t>Why are we collecting this information?</a:t>
            </a:r>
          </a:p>
        </p:txBody>
      </p:sp>
      <p:sp>
        <p:nvSpPr>
          <p:cNvPr id="3" name="Content Placeholder 2"/>
          <p:cNvSpPr>
            <a:spLocks noGrp="1"/>
          </p:cNvSpPr>
          <p:nvPr>
            <p:ph idx="1"/>
          </p:nvPr>
        </p:nvSpPr>
        <p:spPr>
          <a:xfrm>
            <a:off x="1097280" y="1887784"/>
            <a:ext cx="10180320" cy="4436815"/>
          </a:xfrm>
        </p:spPr>
        <p:txBody>
          <a:bodyPr>
            <a:normAutofit/>
          </a:bodyPr>
          <a:lstStyle/>
          <a:p>
            <a:pPr marL="0" indent="0">
              <a:buNone/>
              <a:defRPr/>
            </a:pPr>
            <a:r>
              <a:rPr lang="en-US" sz="1800" i="1" dirty="0"/>
              <a:t>National Resource Center for Youth Development - Fact Sheet &amp; Healthy People 2020:</a:t>
            </a:r>
          </a:p>
          <a:p>
            <a:pPr marL="0" indent="0">
              <a:spcAft>
                <a:spcPts val="600"/>
              </a:spcAft>
              <a:buFont typeface="Arial" panose="020B0604020202020204" pitchFamily="34" charset="0"/>
              <a:buNone/>
              <a:defRPr/>
            </a:pPr>
            <a:r>
              <a:rPr lang="en-US" sz="1800" b="1" dirty="0"/>
              <a:t>LGBT youth </a:t>
            </a:r>
            <a:r>
              <a:rPr lang="en-US" sz="1800" dirty="0"/>
              <a:t>are 2 to 3 times more likely to attempt suicide.</a:t>
            </a:r>
            <a:br>
              <a:rPr lang="en-US" sz="1800" dirty="0"/>
            </a:br>
            <a:r>
              <a:rPr lang="en-US" sz="1800" dirty="0"/>
              <a:t/>
            </a:r>
            <a:br>
              <a:rPr lang="en-US" sz="1800" dirty="0"/>
            </a:br>
            <a:r>
              <a:rPr lang="en-US" sz="1800" b="1" dirty="0"/>
              <a:t>LGBT youth</a:t>
            </a:r>
            <a:r>
              <a:rPr lang="en-US" sz="1800" dirty="0"/>
              <a:t> are more likely to be homeless.</a:t>
            </a:r>
            <a:br>
              <a:rPr lang="en-US" sz="1800" dirty="0"/>
            </a:br>
            <a:r>
              <a:rPr lang="en-US" sz="1800" dirty="0"/>
              <a:t/>
            </a:r>
            <a:br>
              <a:rPr lang="en-US" sz="1800" dirty="0"/>
            </a:br>
            <a:r>
              <a:rPr lang="en-US" sz="1800" b="1" dirty="0"/>
              <a:t>Transgender</a:t>
            </a:r>
            <a:r>
              <a:rPr lang="en-US" sz="1800" dirty="0"/>
              <a:t> individuals have a high prevalence of HIV/STIs, victimization, mental health issues, suicide and are less likely to have health insurance than heterosexual or LGB individuals.</a:t>
            </a:r>
          </a:p>
          <a:p>
            <a:pPr marL="576263" indent="0">
              <a:buFont typeface="Arial" panose="020B0604020202020204" pitchFamily="34" charset="0"/>
              <a:buNone/>
              <a:defRPr/>
            </a:pPr>
            <a:r>
              <a:rPr lang="en-US" sz="1800" dirty="0"/>
              <a:t>70% report being harassed at school</a:t>
            </a:r>
          </a:p>
          <a:p>
            <a:pPr marL="576263" indent="0">
              <a:buFont typeface="Arial" panose="020B0604020202020204" pitchFamily="34" charset="0"/>
              <a:buNone/>
              <a:defRPr/>
            </a:pPr>
            <a:r>
              <a:rPr lang="en-US" sz="1800" dirty="0"/>
              <a:t>90% report feeling unsafe at school</a:t>
            </a:r>
          </a:p>
          <a:p>
            <a:pPr marL="0" indent="0">
              <a:spcBef>
                <a:spcPts val="600"/>
              </a:spcBef>
              <a:buFont typeface="Arial" panose="020B0604020202020204" pitchFamily="34" charset="0"/>
              <a:buNone/>
              <a:defRPr/>
            </a:pPr>
            <a:r>
              <a:rPr lang="en-US" sz="1800" dirty="0"/>
              <a:t/>
            </a:r>
            <a:br>
              <a:rPr lang="en-US" sz="1800" dirty="0"/>
            </a:br>
            <a:r>
              <a:rPr lang="en-US" sz="1800" b="1" dirty="0"/>
              <a:t>Elderly</a:t>
            </a:r>
            <a:r>
              <a:rPr lang="en-US" sz="1800" dirty="0"/>
              <a:t> LGBT individuals face additional barriers to health because of isolation and a lack of social services and culturally competent providers.</a:t>
            </a:r>
            <a:br>
              <a:rPr lang="en-US" sz="1800" dirty="0"/>
            </a:br>
            <a:r>
              <a:rPr lang="en-US" sz="1800" dirty="0"/>
              <a:t/>
            </a:r>
            <a:br>
              <a:rPr lang="en-US" sz="1800" dirty="0"/>
            </a:br>
            <a:r>
              <a:rPr lang="en-US" sz="1800" b="1" dirty="0"/>
              <a:t>LGBT populations </a:t>
            </a:r>
            <a:r>
              <a:rPr lang="en-US" sz="1800" dirty="0"/>
              <a:t>have the highest rates of tobacco, alcohol, and other drug use.</a:t>
            </a:r>
            <a:endParaRPr lang="en-US" altLang="en-US" sz="1800" b="1" dirty="0"/>
          </a:p>
        </p:txBody>
      </p:sp>
      <p:sp>
        <p:nvSpPr>
          <p:cNvPr id="4" name="Footer Placeholder 3"/>
          <p:cNvSpPr>
            <a:spLocks noGrp="1"/>
          </p:cNvSpPr>
          <p:nvPr>
            <p:ph type="ftr" sz="quarter" idx="11"/>
          </p:nvPr>
        </p:nvSpPr>
        <p:spPr/>
        <p:txBody>
          <a:bodyPr/>
          <a:lstStyle/>
          <a:p>
            <a:r>
              <a:rPr lang="en-US" dirty="0"/>
              <a:t>MHP FFS - Version 06.24.20</a:t>
            </a:r>
          </a:p>
        </p:txBody>
      </p:sp>
      <p:sp>
        <p:nvSpPr>
          <p:cNvPr id="6" name="Slide Number Placeholder 5"/>
          <p:cNvSpPr>
            <a:spLocks noGrp="1"/>
          </p:cNvSpPr>
          <p:nvPr>
            <p:ph type="sldNum" sz="quarter" idx="12"/>
          </p:nvPr>
        </p:nvSpPr>
        <p:spPr/>
        <p:txBody>
          <a:bodyPr/>
          <a:lstStyle/>
          <a:p>
            <a:fld id="{700861E1-0C85-490F-A709-222B40EEEBBE}" type="slidenum">
              <a:rPr lang="en-US" smtClean="0"/>
              <a:pPr/>
              <a:t>57</a:t>
            </a:fld>
            <a:endParaRPr lang="en-US" dirty="0"/>
          </a:p>
        </p:txBody>
      </p:sp>
      <p:pic>
        <p:nvPicPr>
          <p:cNvPr id="1030" name="Picture 6" descr="Image result for healthy people 202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27" t="7555" r="1440" b="6972"/>
          <a:stretch/>
        </p:blipFill>
        <p:spPr bwMode="auto">
          <a:xfrm>
            <a:off x="9663203" y="1981200"/>
            <a:ext cx="1408970" cy="704485"/>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8212A6C2-8C15-4522-AD02-4587BB63B656}"/>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30058228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2666" y="1828800"/>
            <a:ext cx="9936480" cy="4449763"/>
          </a:xfrm>
        </p:spPr>
        <p:txBody>
          <a:bodyPr>
            <a:normAutofit/>
          </a:bodyPr>
          <a:lstStyle/>
          <a:p>
            <a:pPr marL="0" indent="0">
              <a:buNone/>
            </a:pPr>
            <a:r>
              <a:rPr lang="en-US" b="1" dirty="0"/>
              <a:t>Recommendations for Assessment Clinician—Confidentiality &amp; Privacy </a:t>
            </a:r>
          </a:p>
          <a:p>
            <a:pPr>
              <a:buFont typeface="Arial" panose="020B0604020202020204" pitchFamily="34" charset="0"/>
              <a:buChar char="•"/>
            </a:pPr>
            <a:r>
              <a:rPr lang="en-US" dirty="0"/>
              <a:t> LGBT clients may be hesitant to disclose information about their sexual orientation or gender identity due to fears about confidentiality and privacy.</a:t>
            </a:r>
          </a:p>
          <a:p>
            <a:pPr lvl="1">
              <a:buFont typeface="Arial" panose="020B0604020202020204" pitchFamily="34" charset="0"/>
              <a:buChar char="•"/>
            </a:pPr>
            <a:r>
              <a:rPr lang="en-US" dirty="0"/>
              <a:t>These fears may have to do with not knowing what will happen with this information</a:t>
            </a:r>
          </a:p>
          <a:p>
            <a:pPr lvl="1">
              <a:buFont typeface="Arial" panose="020B0604020202020204" pitchFamily="34" charset="0"/>
              <a:buChar char="•"/>
            </a:pPr>
            <a:r>
              <a:rPr lang="en-US" dirty="0"/>
              <a:t>Clients may be reluctant to provide such personal information to office staff in a waiting room, because it feels less private than answering the question of a provider in a private office. </a:t>
            </a:r>
          </a:p>
          <a:p>
            <a:pPr>
              <a:buFont typeface="Arial" panose="020B0604020202020204" pitchFamily="34" charset="0"/>
              <a:buChar char="•"/>
            </a:pPr>
            <a:r>
              <a:rPr lang="en-US" dirty="0"/>
              <a:t> During provider-client interaction there are several potential barriers to gathering this information. </a:t>
            </a:r>
          </a:p>
          <a:p>
            <a:pPr lvl="1">
              <a:buFont typeface="Arial" panose="020B0604020202020204" pitchFamily="34" charset="0"/>
              <a:buChar char="•"/>
            </a:pPr>
            <a:r>
              <a:rPr lang="en-US" dirty="0"/>
              <a:t>Providers may not be comfortable asking these questions, or lack knowledge on how to elicit this information. </a:t>
            </a:r>
          </a:p>
          <a:p>
            <a:pPr lvl="1">
              <a:buFont typeface="Arial" panose="020B0604020202020204" pitchFamily="34" charset="0"/>
              <a:buChar char="•"/>
            </a:pPr>
            <a:r>
              <a:rPr lang="en-US" dirty="0"/>
              <a:t>Some worry LGBT people will be reluctant to disclose due to anti-LGBT stigma and prejudice. </a:t>
            </a:r>
          </a:p>
          <a:p>
            <a:pPr lvl="1">
              <a:buFont typeface="Arial" panose="020B0604020202020204" pitchFamily="34" charset="0"/>
              <a:buChar char="•"/>
            </a:pPr>
            <a:r>
              <a:rPr lang="en-US" dirty="0"/>
              <a:t>This may be true, and as a result not all LGBT clients will disclose their sexual or gender identity. </a:t>
            </a:r>
          </a:p>
          <a:p>
            <a:pPr marL="201168" lvl="1" indent="0">
              <a:buNone/>
            </a:pPr>
            <a:endParaRPr lang="en-US" dirty="0"/>
          </a:p>
        </p:txBody>
      </p:sp>
      <p:sp>
        <p:nvSpPr>
          <p:cNvPr id="4" name="Footer Placeholder 3"/>
          <p:cNvSpPr>
            <a:spLocks noGrp="1"/>
          </p:cNvSpPr>
          <p:nvPr>
            <p:ph type="ftr" sz="quarter" idx="11"/>
          </p:nvPr>
        </p:nvSpPr>
        <p:spPr/>
        <p:txBody>
          <a:bodyPr/>
          <a:lstStyle/>
          <a:p>
            <a:r>
              <a:rPr lang="en-US" dirty="0"/>
              <a:t>MHP FFS - Version 06.24.20</a:t>
            </a:r>
          </a:p>
        </p:txBody>
      </p:sp>
      <p:sp>
        <p:nvSpPr>
          <p:cNvPr id="6" name="Slide Number Placeholder 5"/>
          <p:cNvSpPr>
            <a:spLocks noGrp="1"/>
          </p:cNvSpPr>
          <p:nvPr>
            <p:ph type="sldNum" sz="quarter" idx="12"/>
          </p:nvPr>
        </p:nvSpPr>
        <p:spPr/>
        <p:txBody>
          <a:bodyPr/>
          <a:lstStyle/>
          <a:p>
            <a:fld id="{700861E1-0C85-490F-A709-222B40EEEBBE}" type="slidenum">
              <a:rPr lang="en-US" smtClean="0"/>
              <a:pPr/>
              <a:t>58</a:t>
            </a:fld>
            <a:endParaRPr lang="en-US" dirty="0"/>
          </a:p>
        </p:txBody>
      </p:sp>
      <p:sp>
        <p:nvSpPr>
          <p:cNvPr id="7" name="Title 1"/>
          <p:cNvSpPr>
            <a:spLocks noGrp="1"/>
          </p:cNvSpPr>
          <p:nvPr>
            <p:ph type="title"/>
          </p:nvPr>
        </p:nvSpPr>
        <p:spPr>
          <a:xfrm>
            <a:off x="1143000" y="280791"/>
            <a:ext cx="10058400" cy="1450757"/>
          </a:xfrm>
        </p:spPr>
        <p:txBody>
          <a:bodyPr>
            <a:normAutofit/>
          </a:bodyPr>
          <a:lstStyle/>
          <a:p>
            <a:r>
              <a:rPr lang="en-US" dirty="0"/>
              <a:t>Discussing SOGIE Sensitively </a:t>
            </a:r>
          </a:p>
        </p:txBody>
      </p:sp>
      <p:sp>
        <p:nvSpPr>
          <p:cNvPr id="2" name="Date Placeholder 1">
            <a:extLst>
              <a:ext uri="{FF2B5EF4-FFF2-40B4-BE49-F238E27FC236}">
                <a16:creationId xmlns:a16="http://schemas.microsoft.com/office/drawing/2014/main" id="{8DCB0F0E-9BAB-4493-8A87-410AE48E1FD9}"/>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17902156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1887784"/>
            <a:ext cx="9936480" cy="4754563"/>
          </a:xfrm>
        </p:spPr>
        <p:txBody>
          <a:bodyPr>
            <a:normAutofit/>
          </a:bodyPr>
          <a:lstStyle/>
          <a:p>
            <a:pPr marL="0" indent="0">
              <a:buNone/>
            </a:pPr>
            <a:r>
              <a:rPr lang="en-US" sz="2400" dirty="0"/>
              <a:t>Questions recommended by national LGBTQ organizations include:</a:t>
            </a:r>
          </a:p>
          <a:p>
            <a:pPr marL="0" indent="0">
              <a:buNone/>
            </a:pPr>
            <a:r>
              <a:rPr lang="en-US" sz="2400" dirty="0"/>
              <a:t>Two-step sex/gender question</a:t>
            </a:r>
          </a:p>
          <a:p>
            <a:pPr lvl="1">
              <a:buFont typeface="Arial" panose="020B0604020202020204" pitchFamily="34" charset="0"/>
              <a:buChar char="•"/>
            </a:pPr>
            <a:r>
              <a:rPr lang="en-US" sz="2200" dirty="0"/>
              <a:t>What is your current gender identity: male, female, transgender, or other?  (For written—select from list.)</a:t>
            </a:r>
          </a:p>
          <a:p>
            <a:pPr lvl="1">
              <a:buFont typeface="Arial" panose="020B0604020202020204" pitchFamily="34" charset="0"/>
              <a:buChar char="•"/>
            </a:pPr>
            <a:r>
              <a:rPr lang="en-US" sz="2200" dirty="0"/>
              <a:t>What was your sex at birth: male or female? (For written—select from list.)</a:t>
            </a:r>
          </a:p>
          <a:p>
            <a:pPr marL="0" indent="0">
              <a:buNone/>
            </a:pPr>
            <a:r>
              <a:rPr lang="en-US" sz="2400" dirty="0"/>
              <a:t>And </a:t>
            </a:r>
          </a:p>
          <a:p>
            <a:pPr marL="0" indent="0">
              <a:buNone/>
            </a:pPr>
            <a:r>
              <a:rPr lang="en-US" sz="2400" dirty="0"/>
              <a:t>A sexual orientation question</a:t>
            </a:r>
          </a:p>
          <a:p>
            <a:pPr lvl="1">
              <a:buFont typeface="Arial" panose="020B0604020202020204" pitchFamily="34" charset="0"/>
              <a:buChar char="•"/>
            </a:pPr>
            <a:r>
              <a:rPr lang="en-US" sz="2200" dirty="0"/>
              <a:t>How do you identify?</a:t>
            </a:r>
          </a:p>
          <a:p>
            <a:pPr lvl="1">
              <a:buFont typeface="Arial" panose="020B0604020202020204" pitchFamily="34" charset="0"/>
              <a:buChar char="•"/>
            </a:pPr>
            <a:r>
              <a:rPr lang="en-US" sz="2200" dirty="0"/>
              <a:t>Who are you attracted to?</a:t>
            </a:r>
          </a:p>
          <a:p>
            <a:endParaRPr lang="en-US" sz="2400" dirty="0"/>
          </a:p>
        </p:txBody>
      </p:sp>
      <p:sp>
        <p:nvSpPr>
          <p:cNvPr id="4" name="Footer Placeholder 3"/>
          <p:cNvSpPr>
            <a:spLocks noGrp="1"/>
          </p:cNvSpPr>
          <p:nvPr>
            <p:ph type="ftr" sz="quarter" idx="11"/>
          </p:nvPr>
        </p:nvSpPr>
        <p:spPr/>
        <p:txBody>
          <a:bodyPr/>
          <a:lstStyle/>
          <a:p>
            <a:r>
              <a:rPr lang="en-US" dirty="0"/>
              <a:t>MHP FFS - Version 06.24.20</a:t>
            </a:r>
          </a:p>
        </p:txBody>
      </p:sp>
      <p:sp>
        <p:nvSpPr>
          <p:cNvPr id="6" name="Slide Number Placeholder 5"/>
          <p:cNvSpPr>
            <a:spLocks noGrp="1"/>
          </p:cNvSpPr>
          <p:nvPr>
            <p:ph type="sldNum" sz="quarter" idx="12"/>
          </p:nvPr>
        </p:nvSpPr>
        <p:spPr/>
        <p:txBody>
          <a:bodyPr/>
          <a:lstStyle/>
          <a:p>
            <a:fld id="{700861E1-0C85-490F-A709-222B40EEEBBE}" type="slidenum">
              <a:rPr lang="en-US" smtClean="0"/>
              <a:pPr/>
              <a:t>59</a:t>
            </a:fld>
            <a:endParaRPr lang="en-US" dirty="0"/>
          </a:p>
        </p:txBody>
      </p:sp>
      <p:sp>
        <p:nvSpPr>
          <p:cNvPr id="7" name="Title 1"/>
          <p:cNvSpPr txBox="1">
            <a:spLocks/>
          </p:cNvSpPr>
          <p:nvPr/>
        </p:nvSpPr>
        <p:spPr>
          <a:xfrm>
            <a:off x="1143000" y="277779"/>
            <a:ext cx="100584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400" dirty="0"/>
              <a:t>Discussing SOGIE Sensitively </a:t>
            </a:r>
          </a:p>
        </p:txBody>
      </p:sp>
      <p:sp>
        <p:nvSpPr>
          <p:cNvPr id="2" name="Date Placeholder 1">
            <a:extLst>
              <a:ext uri="{FF2B5EF4-FFF2-40B4-BE49-F238E27FC236}">
                <a16:creationId xmlns:a16="http://schemas.microsoft.com/office/drawing/2014/main" id="{CAD91B81-05AF-4DFE-9884-71AC8B66089B}"/>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1874268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News and Updates</a:t>
            </a:r>
          </a:p>
        </p:txBody>
      </p:sp>
      <p:sp>
        <p:nvSpPr>
          <p:cNvPr id="5" name="Subtitle 4"/>
          <p:cNvSpPr>
            <a:spLocks noGrp="1"/>
          </p:cNvSpPr>
          <p:nvPr>
            <p:ph type="subTitle" idx="1"/>
          </p:nvPr>
        </p:nvSpPr>
        <p:spPr>
          <a:xfrm>
            <a:off x="1100051" y="4455620"/>
            <a:ext cx="10058400" cy="1411779"/>
          </a:xfrm>
        </p:spPr>
        <p:txBody>
          <a:bodyPr>
            <a:normAutofit fontScale="62500" lnSpcReduction="20000"/>
          </a:bodyPr>
          <a:lstStyle/>
          <a:p>
            <a:r>
              <a:rPr lang="en-US" dirty="0"/>
              <a:t>See provider website: </a:t>
            </a:r>
            <a:r>
              <a:rPr lang="en-US" dirty="0">
                <a:hlinkClick r:id="rId2"/>
              </a:rPr>
              <a:t>http://www.acbhcs.org/providers/Main/Index.htm</a:t>
            </a:r>
            <a:endParaRPr lang="en-US" dirty="0"/>
          </a:p>
          <a:p>
            <a:r>
              <a:rPr lang="en-US" dirty="0"/>
              <a:t>qa section &amp; sign up for updates: </a:t>
            </a:r>
            <a:r>
              <a:rPr lang="en-US" dirty="0">
                <a:hlinkClick r:id="rId3"/>
              </a:rPr>
              <a:t>http://www.acbhcs.org/providers/QA/QA.htm</a:t>
            </a:r>
            <a:endParaRPr lang="en-US" dirty="0"/>
          </a:p>
          <a:p>
            <a:r>
              <a:rPr lang="en-US" dirty="0"/>
              <a:t>Audit notices, reports &amp; tools: </a:t>
            </a:r>
            <a:r>
              <a:rPr lang="en-US" dirty="0">
                <a:hlinkClick r:id="rId3"/>
              </a:rPr>
              <a:t>http://www.acbhcs.org/providers/QA/QA.htm</a:t>
            </a:r>
            <a:endParaRPr lang="en-US" dirty="0"/>
          </a:p>
          <a:p>
            <a:r>
              <a:rPr lang="en-US" dirty="0"/>
              <a:t>	</a:t>
            </a:r>
          </a:p>
        </p:txBody>
      </p:sp>
      <p:sp>
        <p:nvSpPr>
          <p:cNvPr id="2" name="Footer Placeholder 1"/>
          <p:cNvSpPr>
            <a:spLocks noGrp="1"/>
          </p:cNvSpPr>
          <p:nvPr>
            <p:ph type="ftr" sz="quarter" idx="11"/>
          </p:nvPr>
        </p:nvSpPr>
        <p:spPr/>
        <p:txBody>
          <a:bodyPr/>
          <a:lstStyle/>
          <a:p>
            <a:r>
              <a:rPr lang="en-US" dirty="0"/>
              <a:t>MHP FFS - Version 06.24.20</a:t>
            </a:r>
          </a:p>
        </p:txBody>
      </p:sp>
      <p:sp>
        <p:nvSpPr>
          <p:cNvPr id="3" name="Slide Number Placeholder 2"/>
          <p:cNvSpPr>
            <a:spLocks noGrp="1"/>
          </p:cNvSpPr>
          <p:nvPr>
            <p:ph type="sldNum" sz="quarter" idx="12"/>
          </p:nvPr>
        </p:nvSpPr>
        <p:spPr/>
        <p:txBody>
          <a:bodyPr/>
          <a:lstStyle/>
          <a:p>
            <a:fld id="{700861E1-0C85-490F-A709-222B40EEEBBE}" type="slidenum">
              <a:rPr lang="en-US" smtClean="0"/>
              <a:t>6</a:t>
            </a:fld>
            <a:endParaRPr lang="en-US" dirty="0"/>
          </a:p>
        </p:txBody>
      </p:sp>
      <p:pic>
        <p:nvPicPr>
          <p:cNvPr id="1026" name="Picture 2" descr="Image result for dog with newspaper in mou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7705"/>
            <a:ext cx="4419600" cy="2941045"/>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5">
            <a:extLst>
              <a:ext uri="{FF2B5EF4-FFF2-40B4-BE49-F238E27FC236}">
                <a16:creationId xmlns:a16="http://schemas.microsoft.com/office/drawing/2014/main" id="{B351D7DF-A1E6-44F7-A92A-71C06E48C302}"/>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30047286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1955115"/>
            <a:ext cx="9936480" cy="4525964"/>
          </a:xfrm>
        </p:spPr>
        <p:txBody>
          <a:bodyPr>
            <a:normAutofit/>
          </a:bodyPr>
          <a:lstStyle/>
          <a:p>
            <a:pPr marL="0" indent="0">
              <a:buNone/>
            </a:pPr>
            <a:r>
              <a:rPr lang="en-US" b="1" dirty="0"/>
              <a:t>Recommendations for Assessment Clinician—Language and Client Choice to Disclose:</a:t>
            </a:r>
          </a:p>
          <a:p>
            <a:pPr>
              <a:buFont typeface="Arial" panose="020B0604020202020204" pitchFamily="34" charset="0"/>
              <a:buChar char="•"/>
            </a:pPr>
            <a:r>
              <a:rPr lang="en-US" dirty="0"/>
              <a:t> Providers can also use inclusive or neutral language, such as “Do you have a partner?” instead of asking “Are you married?” which to most people still refers to heterosexual relationships</a:t>
            </a:r>
            <a:endParaRPr lang="en-US" dirty="0">
              <a:highlight>
                <a:srgbClr val="FFFF00"/>
              </a:highlight>
            </a:endParaRPr>
          </a:p>
          <a:p>
            <a:pPr>
              <a:buFont typeface="Arial" panose="020B0604020202020204" pitchFamily="34" charset="0"/>
              <a:buChar char="•"/>
            </a:pPr>
            <a:r>
              <a:rPr lang="en-US" dirty="0"/>
              <a:t> Providers should ask permission to include information about a client’s sexual orientation and gender identity in the medical record, and assure confidentiality.</a:t>
            </a:r>
          </a:p>
          <a:p>
            <a:pPr>
              <a:buFont typeface="Arial" panose="020B0604020202020204" pitchFamily="34" charset="0"/>
              <a:buChar char="•"/>
            </a:pPr>
            <a:r>
              <a:rPr lang="en-US" dirty="0"/>
              <a:t> If self-disclosure does not come up in response to general questions such as those proposed above, further questions can be embedded in the sexual history. Such a history should address sexual risk behavior as well as sexual health, sexual orientation (including identity, behavior, and attraction), and gender identity.</a:t>
            </a:r>
          </a:p>
          <a:p>
            <a:pPr lvl="1"/>
            <a:r>
              <a:rPr lang="en-US" dirty="0"/>
              <a:t>I.e. Many men may disclose they have sex with a man but not identify as LGBTQ.  </a:t>
            </a:r>
          </a:p>
          <a:p>
            <a:endParaRPr lang="en-US" dirty="0"/>
          </a:p>
        </p:txBody>
      </p:sp>
      <p:sp>
        <p:nvSpPr>
          <p:cNvPr id="4" name="Footer Placeholder 3"/>
          <p:cNvSpPr>
            <a:spLocks noGrp="1"/>
          </p:cNvSpPr>
          <p:nvPr>
            <p:ph type="ftr" sz="quarter" idx="11"/>
          </p:nvPr>
        </p:nvSpPr>
        <p:spPr/>
        <p:txBody>
          <a:bodyPr/>
          <a:lstStyle/>
          <a:p>
            <a:r>
              <a:rPr lang="en-US" dirty="0"/>
              <a:t>MHP FFS - Version 06.24.20</a:t>
            </a:r>
          </a:p>
        </p:txBody>
      </p:sp>
      <p:sp>
        <p:nvSpPr>
          <p:cNvPr id="6" name="Slide Number Placeholder 5"/>
          <p:cNvSpPr>
            <a:spLocks noGrp="1"/>
          </p:cNvSpPr>
          <p:nvPr>
            <p:ph type="sldNum" sz="quarter" idx="12"/>
          </p:nvPr>
        </p:nvSpPr>
        <p:spPr/>
        <p:txBody>
          <a:bodyPr/>
          <a:lstStyle/>
          <a:p>
            <a:fld id="{700861E1-0C85-490F-A709-222B40EEEBBE}" type="slidenum">
              <a:rPr lang="en-US" smtClean="0"/>
              <a:pPr/>
              <a:t>60</a:t>
            </a:fld>
            <a:endParaRPr lang="en-US" dirty="0"/>
          </a:p>
        </p:txBody>
      </p:sp>
      <p:sp>
        <p:nvSpPr>
          <p:cNvPr id="9" name="Title 1"/>
          <p:cNvSpPr txBox="1">
            <a:spLocks/>
          </p:cNvSpPr>
          <p:nvPr/>
        </p:nvSpPr>
        <p:spPr>
          <a:xfrm>
            <a:off x="1143000" y="280791"/>
            <a:ext cx="100584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400" dirty="0"/>
              <a:t>Discussing SOGIE Sensitively </a:t>
            </a:r>
          </a:p>
        </p:txBody>
      </p:sp>
      <p:sp>
        <p:nvSpPr>
          <p:cNvPr id="2" name="Date Placeholder 1">
            <a:extLst>
              <a:ext uri="{FF2B5EF4-FFF2-40B4-BE49-F238E27FC236}">
                <a16:creationId xmlns:a16="http://schemas.microsoft.com/office/drawing/2014/main" id="{8A782C0A-0798-4C1D-A151-854E3977C8D1}"/>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5389421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097280" y="285803"/>
            <a:ext cx="10058400" cy="1450757"/>
          </a:xfrm>
        </p:spPr>
        <p:txBody>
          <a:bodyPr>
            <a:normAutofit/>
          </a:bodyPr>
          <a:lstStyle/>
          <a:p>
            <a:r>
              <a:rPr lang="en-US" dirty="0"/>
              <a:t>Client Information &amp; SOGIE (Sexual Orientation and Gender Identity Expression)</a:t>
            </a:r>
          </a:p>
        </p:txBody>
      </p:sp>
      <p:sp>
        <p:nvSpPr>
          <p:cNvPr id="3" name="Content Placeholder 2"/>
          <p:cNvSpPr>
            <a:spLocks noGrp="1"/>
          </p:cNvSpPr>
          <p:nvPr>
            <p:ph idx="1"/>
          </p:nvPr>
        </p:nvSpPr>
        <p:spPr>
          <a:xfrm>
            <a:off x="1190624" y="1514476"/>
            <a:ext cx="9965056" cy="4678365"/>
          </a:xfrm>
        </p:spPr>
        <p:txBody>
          <a:bodyPr>
            <a:normAutofit fontScale="77500" lnSpcReduction="20000"/>
          </a:bodyPr>
          <a:lstStyle/>
          <a:p>
            <a:pPr marL="0" indent="0">
              <a:buNone/>
            </a:pPr>
            <a:endParaRPr lang="en-US" sz="1400" dirty="0">
              <a:solidFill>
                <a:srgbClr val="000000"/>
              </a:solidFill>
              <a:latin typeface="Arial"/>
            </a:endParaRPr>
          </a:p>
          <a:p>
            <a:endParaRPr lang="en-US" dirty="0"/>
          </a:p>
          <a:p>
            <a:pPr marL="0" indent="0">
              <a:buNone/>
            </a:pPr>
            <a:endParaRPr lang="en-US" u="sng" dirty="0"/>
          </a:p>
          <a:p>
            <a:pPr marL="0" indent="0">
              <a:buNone/>
            </a:pPr>
            <a:endParaRPr lang="en-US" u="sng" dirty="0"/>
          </a:p>
          <a:p>
            <a:pPr marL="0" indent="0">
              <a:buNone/>
            </a:pPr>
            <a:endParaRPr lang="en-US" u="sng" dirty="0"/>
          </a:p>
          <a:p>
            <a:endParaRPr lang="en-US" dirty="0"/>
          </a:p>
          <a:p>
            <a:endParaRPr lang="en-US" dirty="0"/>
          </a:p>
          <a:p>
            <a:endParaRPr lang="en-US" dirty="0"/>
          </a:p>
          <a:p>
            <a:pPr marL="0" indent="0">
              <a:buNone/>
            </a:pPr>
            <a:endParaRPr lang="en-US" dirty="0"/>
          </a:p>
          <a:p>
            <a:r>
              <a:rPr lang="en-US" sz="2300" dirty="0"/>
              <a:t>For Gender Identity, Sexual Orientation and “My Pronoun” </a:t>
            </a:r>
            <a:r>
              <a:rPr lang="en-US" sz="2300" i="1" u="sng" dirty="0"/>
              <a:t>select all that apply</a:t>
            </a:r>
            <a:r>
              <a:rPr lang="en-US" sz="2300" i="1" dirty="0"/>
              <a:t>.</a:t>
            </a:r>
          </a:p>
          <a:p>
            <a:r>
              <a:rPr lang="en-US" sz="2300" dirty="0"/>
              <a:t>When collecting “</a:t>
            </a:r>
            <a:r>
              <a:rPr lang="en-US" sz="2300" i="1" dirty="0"/>
              <a:t>caretaker/guardian”</a:t>
            </a:r>
            <a:r>
              <a:rPr lang="en-US" sz="2300" dirty="0"/>
              <a:t> information—use that label rather than mother/father (may be same-sex household), parent (may be extended family members), etc.  Only exception would be biological parents if genetic information is needed.</a:t>
            </a:r>
          </a:p>
          <a:p>
            <a:r>
              <a:rPr lang="en-US" sz="2300" dirty="0"/>
              <a:t>If spouse is being requested: indicate</a:t>
            </a:r>
            <a:r>
              <a:rPr lang="en-US" sz="2300" i="1" dirty="0"/>
              <a:t> “spouse or significant-other”.</a:t>
            </a:r>
          </a:p>
        </p:txBody>
      </p:sp>
      <p:sp>
        <p:nvSpPr>
          <p:cNvPr id="4" name="Footer Placeholder 3"/>
          <p:cNvSpPr>
            <a:spLocks noGrp="1"/>
          </p:cNvSpPr>
          <p:nvPr>
            <p:ph type="ftr" sz="quarter" idx="11"/>
          </p:nvPr>
        </p:nvSpPr>
        <p:spPr/>
        <p:txBody>
          <a:bodyPr/>
          <a:lstStyle/>
          <a:p>
            <a:r>
              <a:rPr lang="en-US" dirty="0"/>
              <a:t>MHP FFS - Version 06.24.20</a:t>
            </a:r>
          </a:p>
        </p:txBody>
      </p:sp>
      <p:sp>
        <p:nvSpPr>
          <p:cNvPr id="8" name="Slide Number Placeholder 7"/>
          <p:cNvSpPr>
            <a:spLocks noGrp="1"/>
          </p:cNvSpPr>
          <p:nvPr>
            <p:ph type="sldNum" sz="quarter" idx="12"/>
          </p:nvPr>
        </p:nvSpPr>
        <p:spPr/>
        <p:txBody>
          <a:bodyPr/>
          <a:lstStyle/>
          <a:p>
            <a:fld id="{700861E1-0C85-490F-A709-222B40EEEBBE}" type="slidenum">
              <a:rPr lang="en-US" smtClean="0"/>
              <a:pPr/>
              <a:t>61</a:t>
            </a:fld>
            <a:endParaRPr lang="en-US" dirty="0"/>
          </a:p>
        </p:txBody>
      </p:sp>
      <p:pic>
        <p:nvPicPr>
          <p:cNvPr id="7"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1008" t="2147" r="1033" b="2298"/>
          <a:stretch/>
        </p:blipFill>
        <p:spPr bwMode="auto">
          <a:xfrm>
            <a:off x="2514600" y="2057400"/>
            <a:ext cx="7315200" cy="23622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EFAAF368-5B3C-4BDF-963A-A230E1AA05EB}"/>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28777831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9F024-4D99-4E71-A38D-E4D7C4F7B61B}"/>
              </a:ext>
            </a:extLst>
          </p:cNvPr>
          <p:cNvSpPr>
            <a:spLocks noGrp="1"/>
          </p:cNvSpPr>
          <p:nvPr>
            <p:ph type="title"/>
          </p:nvPr>
        </p:nvSpPr>
        <p:spPr/>
        <p:txBody>
          <a:bodyPr/>
          <a:lstStyle/>
          <a:p>
            <a:pPr algn="ctr"/>
            <a:r>
              <a:rPr lang="en-US" dirty="0"/>
              <a:t>SOGIE Resources and </a:t>
            </a:r>
            <a:br>
              <a:rPr lang="en-US" dirty="0"/>
            </a:br>
            <a:r>
              <a:rPr lang="en-US" dirty="0"/>
              <a:t>Suggested Email Signature </a:t>
            </a:r>
          </a:p>
        </p:txBody>
      </p:sp>
      <p:sp>
        <p:nvSpPr>
          <p:cNvPr id="3" name="Content Placeholder 2">
            <a:extLst>
              <a:ext uri="{FF2B5EF4-FFF2-40B4-BE49-F238E27FC236}">
                <a16:creationId xmlns:a16="http://schemas.microsoft.com/office/drawing/2014/main" id="{7C10601F-001B-4E6F-90BF-7B4665813142}"/>
              </a:ext>
            </a:extLst>
          </p:cNvPr>
          <p:cNvSpPr>
            <a:spLocks noGrp="1"/>
          </p:cNvSpPr>
          <p:nvPr>
            <p:ph idx="1"/>
          </p:nvPr>
        </p:nvSpPr>
        <p:spPr/>
        <p:txBody>
          <a:bodyPr>
            <a:normAutofit/>
          </a:bodyPr>
          <a:lstStyle/>
          <a:p>
            <a:r>
              <a:rPr lang="en-US" dirty="0">
                <a:hlinkClick r:id="rId2">
                  <a:extLst>
                    <a:ext uri="{A12FA001-AC4F-418D-AE19-62706E023703}">
                      <ahyp:hlinkClr xmlns:ahyp="http://schemas.microsoft.com/office/drawing/2018/hyperlinkcolor" xmlns="" val="tx"/>
                    </a:ext>
                  </a:extLst>
                </a:hlinkClick>
              </a:rPr>
              <a:t>www.EastBayPride.com</a:t>
            </a:r>
            <a:endParaRPr lang="en-US" dirty="0"/>
          </a:p>
          <a:p>
            <a:endParaRPr lang="en-US" dirty="0"/>
          </a:p>
          <a:p>
            <a:r>
              <a:rPr lang="en-US" dirty="0"/>
              <a:t>Symbols of LGBTQQI2-S Support such as email signature line with pronouns:</a:t>
            </a:r>
          </a:p>
          <a:p>
            <a:endParaRPr lang="en-US" dirty="0"/>
          </a:p>
          <a:p>
            <a:pPr lvl="1"/>
            <a:r>
              <a:rPr lang="en-US" dirty="0"/>
              <a:t>Thank you,</a:t>
            </a:r>
          </a:p>
          <a:p>
            <a:pPr marL="201168" lvl="1" indent="0">
              <a:buNone/>
            </a:pPr>
            <a:r>
              <a:rPr lang="en-US" i="1" dirty="0"/>
              <a:t>    </a:t>
            </a:r>
            <a:r>
              <a:rPr lang="en-US" b="1" i="1" dirty="0"/>
              <a:t>Tony</a:t>
            </a:r>
            <a:endParaRPr lang="en-US" i="1" dirty="0"/>
          </a:p>
          <a:p>
            <a:pPr marL="201168" lvl="1" indent="0">
              <a:buNone/>
            </a:pPr>
            <a:r>
              <a:rPr lang="en-US" b="1" dirty="0"/>
              <a:t>    </a:t>
            </a:r>
            <a:r>
              <a:rPr lang="en-US" dirty="0"/>
              <a:t>Tony Sanders, PhD</a:t>
            </a:r>
          </a:p>
          <a:p>
            <a:pPr marL="201168" lvl="1" indent="0">
              <a:buNone/>
            </a:pPr>
            <a:r>
              <a:rPr lang="en-US" dirty="0"/>
              <a:t>    Pronouns: He/Him/His (</a:t>
            </a:r>
            <a:r>
              <a:rPr lang="en-US" u="sng" dirty="0">
                <a:hlinkClick r:id="rId3">
                  <a:extLst>
                    <a:ext uri="{A12FA001-AC4F-418D-AE19-62706E023703}">
                      <ahyp:hlinkClr xmlns:ahyp="http://schemas.microsoft.com/office/drawing/2018/hyperlinkcolor" xmlns="" val="tx"/>
                    </a:ext>
                  </a:extLst>
                </a:hlinkClick>
              </a:rPr>
              <a:t>What is this?</a:t>
            </a:r>
            <a:r>
              <a:rPr lang="en-US" dirty="0"/>
              <a:t>)  </a:t>
            </a:r>
          </a:p>
          <a:p>
            <a:pPr lvl="1"/>
            <a:endParaRPr lang="en-US" i="1" dirty="0"/>
          </a:p>
          <a:p>
            <a:pPr lvl="1"/>
            <a:r>
              <a:rPr lang="en-US" i="1" dirty="0"/>
              <a:t>“What is this” link: https://www.mypronouns.org/</a:t>
            </a:r>
          </a:p>
          <a:p>
            <a:endParaRPr lang="en-US" dirty="0">
              <a:solidFill>
                <a:srgbClr val="FF0000"/>
              </a:solidFill>
              <a:highlight>
                <a:srgbClr val="FFFF00"/>
              </a:highlight>
            </a:endParaRPr>
          </a:p>
          <a:p>
            <a:endParaRPr lang="en-US" dirty="0"/>
          </a:p>
          <a:p>
            <a:endParaRPr lang="en-US" dirty="0"/>
          </a:p>
        </p:txBody>
      </p:sp>
      <p:sp>
        <p:nvSpPr>
          <p:cNvPr id="4" name="Footer Placeholder 3">
            <a:extLst>
              <a:ext uri="{FF2B5EF4-FFF2-40B4-BE49-F238E27FC236}">
                <a16:creationId xmlns:a16="http://schemas.microsoft.com/office/drawing/2014/main" id="{F8D61B55-74FA-4983-A26E-D7D57A17D54E}"/>
              </a:ext>
            </a:extLst>
          </p:cNvPr>
          <p:cNvSpPr>
            <a:spLocks noGrp="1"/>
          </p:cNvSpPr>
          <p:nvPr>
            <p:ph type="ftr" sz="quarter" idx="11"/>
          </p:nvPr>
        </p:nvSpPr>
        <p:spPr/>
        <p:txBody>
          <a:bodyPr/>
          <a:lstStyle/>
          <a:p>
            <a:r>
              <a:rPr lang="en-US" dirty="0"/>
              <a:t>MHP FFS - Version 06.24.20</a:t>
            </a:r>
          </a:p>
        </p:txBody>
      </p:sp>
      <p:sp>
        <p:nvSpPr>
          <p:cNvPr id="5" name="Slide Number Placeholder 4">
            <a:extLst>
              <a:ext uri="{FF2B5EF4-FFF2-40B4-BE49-F238E27FC236}">
                <a16:creationId xmlns:a16="http://schemas.microsoft.com/office/drawing/2014/main" id="{C5858B77-FA5E-4F8A-8D54-E990A6030B58}"/>
              </a:ext>
            </a:extLst>
          </p:cNvPr>
          <p:cNvSpPr>
            <a:spLocks noGrp="1"/>
          </p:cNvSpPr>
          <p:nvPr>
            <p:ph type="sldNum" sz="quarter" idx="12"/>
          </p:nvPr>
        </p:nvSpPr>
        <p:spPr/>
        <p:txBody>
          <a:bodyPr/>
          <a:lstStyle/>
          <a:p>
            <a:fld id="{700861E1-0C85-490F-A709-222B40EEEBBE}" type="slidenum">
              <a:rPr lang="en-US" smtClean="0"/>
              <a:pPr/>
              <a:t>62</a:t>
            </a:fld>
            <a:endParaRPr lang="en-US" dirty="0"/>
          </a:p>
        </p:txBody>
      </p:sp>
      <p:sp>
        <p:nvSpPr>
          <p:cNvPr id="6" name="Date Placeholder 5">
            <a:extLst>
              <a:ext uri="{FF2B5EF4-FFF2-40B4-BE49-F238E27FC236}">
                <a16:creationId xmlns:a16="http://schemas.microsoft.com/office/drawing/2014/main" id="{BBF1EB97-2D9E-45C8-9656-747E5A94894C}"/>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7883078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083" y="276728"/>
            <a:ext cx="10058400" cy="1450757"/>
          </a:xfrm>
        </p:spPr>
        <p:txBody>
          <a:bodyPr>
            <a:normAutofit/>
          </a:bodyPr>
          <a:lstStyle/>
          <a:p>
            <a:r>
              <a:rPr lang="en-US" dirty="0"/>
              <a:t>Referral Source, Mental Health History</a:t>
            </a:r>
          </a:p>
        </p:txBody>
      </p:sp>
      <p:pic>
        <p:nvPicPr>
          <p:cNvPr id="6" name="Content Placeholder 5"/>
          <p:cNvPicPr>
            <a:picLocks noGrp="1" noChangeAspect="1"/>
          </p:cNvPicPr>
          <p:nvPr>
            <p:ph idx="1"/>
          </p:nvPr>
        </p:nvPicPr>
        <p:blipFill>
          <a:blip r:embed="rId2"/>
          <a:stretch>
            <a:fillRect/>
          </a:stretch>
        </p:blipFill>
        <p:spPr>
          <a:xfrm>
            <a:off x="3033065" y="1883835"/>
            <a:ext cx="6129044" cy="4419600"/>
          </a:xfrm>
          <a:prstGeom prst="rect">
            <a:avLst/>
          </a:prstGeom>
          <a:ln w="12700">
            <a:solidFill>
              <a:schemeClr val="tx1"/>
            </a:solidFill>
          </a:ln>
        </p:spPr>
      </p:pic>
      <p:sp>
        <p:nvSpPr>
          <p:cNvPr id="4" name="Footer Placeholder 3"/>
          <p:cNvSpPr>
            <a:spLocks noGrp="1"/>
          </p:cNvSpPr>
          <p:nvPr>
            <p:ph type="ftr" sz="quarter" idx="11"/>
          </p:nvPr>
        </p:nvSpPr>
        <p:spPr/>
        <p:txBody>
          <a:bodyPr/>
          <a:lstStyle/>
          <a:p>
            <a:r>
              <a:rPr lang="en-US" dirty="0"/>
              <a:t>MHP FFS - Version 06.24.20</a:t>
            </a:r>
          </a:p>
        </p:txBody>
      </p:sp>
      <p:sp>
        <p:nvSpPr>
          <p:cNvPr id="5" name="Slide Number Placeholder 4"/>
          <p:cNvSpPr>
            <a:spLocks noGrp="1"/>
          </p:cNvSpPr>
          <p:nvPr>
            <p:ph type="sldNum" sz="quarter" idx="12"/>
          </p:nvPr>
        </p:nvSpPr>
        <p:spPr/>
        <p:txBody>
          <a:bodyPr/>
          <a:lstStyle/>
          <a:p>
            <a:fld id="{700861E1-0C85-490F-A709-222B40EEEBBE}" type="slidenum">
              <a:rPr lang="en-US" smtClean="0"/>
              <a:t>63</a:t>
            </a:fld>
            <a:endParaRPr lang="en-US" dirty="0"/>
          </a:p>
        </p:txBody>
      </p:sp>
      <p:sp>
        <p:nvSpPr>
          <p:cNvPr id="3" name="Date Placeholder 2">
            <a:extLst>
              <a:ext uri="{FF2B5EF4-FFF2-40B4-BE49-F238E27FC236}">
                <a16:creationId xmlns:a16="http://schemas.microsoft.com/office/drawing/2014/main" id="{6B1DC489-4D2F-4F9A-83DD-ECE53FA4BCE2}"/>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6974685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9118" y="276728"/>
            <a:ext cx="10058400" cy="1450757"/>
          </a:xfrm>
        </p:spPr>
        <p:txBody>
          <a:bodyPr>
            <a:normAutofit/>
          </a:bodyPr>
          <a:lstStyle/>
          <a:p>
            <a:r>
              <a:rPr lang="en-US" sz="4000" dirty="0"/>
              <a:t>Mental Health History, Risk Factors (including reminder about Safety Plan)</a:t>
            </a:r>
          </a:p>
        </p:txBody>
      </p:sp>
      <p:pic>
        <p:nvPicPr>
          <p:cNvPr id="6" name="Content Placeholder 5"/>
          <p:cNvPicPr>
            <a:picLocks noGrp="1" noChangeAspect="1"/>
          </p:cNvPicPr>
          <p:nvPr>
            <p:ph idx="1"/>
          </p:nvPr>
        </p:nvPicPr>
        <p:blipFill>
          <a:blip r:embed="rId2"/>
          <a:stretch>
            <a:fillRect/>
          </a:stretch>
        </p:blipFill>
        <p:spPr>
          <a:xfrm>
            <a:off x="3570328" y="1921935"/>
            <a:ext cx="5054518" cy="4343400"/>
          </a:xfrm>
          <a:prstGeom prst="rect">
            <a:avLst/>
          </a:prstGeom>
          <a:ln w="12700">
            <a:solidFill>
              <a:schemeClr val="tx1"/>
            </a:solidFill>
          </a:ln>
        </p:spPr>
      </p:pic>
      <p:sp>
        <p:nvSpPr>
          <p:cNvPr id="4" name="Footer Placeholder 3"/>
          <p:cNvSpPr>
            <a:spLocks noGrp="1"/>
          </p:cNvSpPr>
          <p:nvPr>
            <p:ph type="ftr" sz="quarter" idx="11"/>
          </p:nvPr>
        </p:nvSpPr>
        <p:spPr/>
        <p:txBody>
          <a:bodyPr/>
          <a:lstStyle/>
          <a:p>
            <a:r>
              <a:rPr lang="en-US" dirty="0"/>
              <a:t>MHP FFS - Version 06.24.20</a:t>
            </a:r>
          </a:p>
        </p:txBody>
      </p:sp>
      <p:sp>
        <p:nvSpPr>
          <p:cNvPr id="5" name="Slide Number Placeholder 4"/>
          <p:cNvSpPr>
            <a:spLocks noGrp="1"/>
          </p:cNvSpPr>
          <p:nvPr>
            <p:ph type="sldNum" sz="quarter" idx="12"/>
          </p:nvPr>
        </p:nvSpPr>
        <p:spPr/>
        <p:txBody>
          <a:bodyPr/>
          <a:lstStyle/>
          <a:p>
            <a:fld id="{700861E1-0C85-490F-A709-222B40EEEBBE}" type="slidenum">
              <a:rPr lang="en-US" smtClean="0"/>
              <a:t>64</a:t>
            </a:fld>
            <a:endParaRPr lang="en-US" dirty="0"/>
          </a:p>
        </p:txBody>
      </p:sp>
      <p:sp>
        <p:nvSpPr>
          <p:cNvPr id="3" name="Date Placeholder 2">
            <a:extLst>
              <a:ext uri="{FF2B5EF4-FFF2-40B4-BE49-F238E27FC236}">
                <a16:creationId xmlns:a16="http://schemas.microsoft.com/office/drawing/2014/main" id="{C7BCC3EB-B469-4072-B615-B3129619E982}"/>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41198794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Assessment &amp; Safety Plan</a:t>
            </a:r>
          </a:p>
        </p:txBody>
      </p:sp>
      <p:sp>
        <p:nvSpPr>
          <p:cNvPr id="3" name="Content Placeholder 2"/>
          <p:cNvSpPr>
            <a:spLocks noGrp="1"/>
          </p:cNvSpPr>
          <p:nvPr>
            <p:ph idx="1"/>
          </p:nvPr>
        </p:nvSpPr>
        <p:spPr/>
        <p:txBody>
          <a:bodyPr>
            <a:normAutofit/>
          </a:bodyPr>
          <a:lstStyle/>
          <a:p>
            <a:pPr fontAlgn="t">
              <a:buFont typeface="Wingdings" panose="05000000000000000000" pitchFamily="2" charset="2"/>
              <a:buChar char="Ø"/>
            </a:pPr>
            <a:endParaRPr lang="en-US" dirty="0"/>
          </a:p>
          <a:p>
            <a:pPr fontAlgn="t">
              <a:buFont typeface="Wingdings" panose="05000000000000000000" pitchFamily="2" charset="2"/>
              <a:buChar char="Ø"/>
            </a:pPr>
            <a:r>
              <a:rPr lang="en-US" dirty="0"/>
              <a:t>If suicidal, homicidal </a:t>
            </a:r>
            <a:r>
              <a:rPr lang="en-US" dirty="0">
                <a:solidFill>
                  <a:schemeClr val="tx1"/>
                </a:solidFill>
              </a:rPr>
              <a:t>or other significant risk is found during the assessment and occurred within the last 90 days, both a comprehensive risk assessment and a formal written safety plan must be developed in coordination with the client.</a:t>
            </a:r>
          </a:p>
          <a:p>
            <a:pPr fontAlgn="t">
              <a:buFont typeface="Wingdings" panose="05000000000000000000" pitchFamily="2" charset="2"/>
              <a:buChar char="Ø"/>
            </a:pPr>
            <a:endParaRPr lang="en-US" dirty="0">
              <a:solidFill>
                <a:schemeClr val="tx1"/>
              </a:solidFill>
            </a:endParaRPr>
          </a:p>
          <a:p>
            <a:pPr fontAlgn="t">
              <a:buFont typeface="Wingdings" panose="05000000000000000000" pitchFamily="2" charset="2"/>
              <a:buChar char="Ø"/>
            </a:pPr>
            <a:endParaRPr lang="en-US" dirty="0">
              <a:solidFill>
                <a:schemeClr val="tx1"/>
              </a:solidFill>
            </a:endParaRPr>
          </a:p>
          <a:p>
            <a:pPr fontAlgn="t">
              <a:buFont typeface="Wingdings" panose="05000000000000000000" pitchFamily="2" charset="2"/>
              <a:buChar char="Ø"/>
            </a:pPr>
            <a:r>
              <a:rPr lang="en-US" dirty="0">
                <a:solidFill>
                  <a:schemeClr val="tx1"/>
                </a:solidFill>
              </a:rPr>
              <a:t>Beyond 90 days of suicidal, homicidal or other significant risk </a:t>
            </a:r>
            <a:r>
              <a:rPr lang="en-US" dirty="0"/>
              <a:t>ideation, if it is determined that a Comprehensive Risk Assessment and formal written Safety Plan are not indicated, document the clinical reasoning for this decision. </a:t>
            </a:r>
            <a:endParaRPr lang="en-US" sz="1600" dirty="0"/>
          </a:p>
          <a:p>
            <a:pPr fontAlgn="t">
              <a:buFont typeface="Wingdings" panose="05000000000000000000" pitchFamily="2" charset="2"/>
              <a:buChar char="Ø"/>
            </a:pPr>
            <a:endParaRPr lang="en-US" dirty="0"/>
          </a:p>
          <a:p>
            <a:pPr fontAlgn="t">
              <a:buFont typeface="Wingdings" panose="05000000000000000000" pitchFamily="2" charset="2"/>
              <a:buChar char="Ø"/>
            </a:pPr>
            <a:endParaRPr lang="en-US" sz="1600" b="1" dirty="0"/>
          </a:p>
          <a:p>
            <a:pPr fontAlgn="t"/>
            <a:endParaRPr lang="en-US" sz="1600" dirty="0"/>
          </a:p>
          <a:p>
            <a:endParaRPr lang="en-US" dirty="0"/>
          </a:p>
        </p:txBody>
      </p:sp>
      <p:sp>
        <p:nvSpPr>
          <p:cNvPr id="4" name="Footer Placeholder 3"/>
          <p:cNvSpPr>
            <a:spLocks noGrp="1"/>
          </p:cNvSpPr>
          <p:nvPr>
            <p:ph type="ftr" sz="quarter" idx="11"/>
          </p:nvPr>
        </p:nvSpPr>
        <p:spPr/>
        <p:txBody>
          <a:bodyPr/>
          <a:lstStyle/>
          <a:p>
            <a:r>
              <a:rPr lang="en-US" dirty="0"/>
              <a:t>MHP FFS - Version 06.24.20</a:t>
            </a:r>
          </a:p>
        </p:txBody>
      </p:sp>
      <p:sp>
        <p:nvSpPr>
          <p:cNvPr id="5" name="Slide Number Placeholder 4"/>
          <p:cNvSpPr>
            <a:spLocks noGrp="1"/>
          </p:cNvSpPr>
          <p:nvPr>
            <p:ph type="sldNum" sz="quarter" idx="12"/>
          </p:nvPr>
        </p:nvSpPr>
        <p:spPr/>
        <p:txBody>
          <a:bodyPr/>
          <a:lstStyle/>
          <a:p>
            <a:fld id="{700861E1-0C85-490F-A709-222B40EEEBBE}" type="slidenum">
              <a:rPr lang="en-US" smtClean="0"/>
              <a:pPr/>
              <a:t>65</a:t>
            </a:fld>
            <a:endParaRPr lang="en-US" dirty="0"/>
          </a:p>
        </p:txBody>
      </p:sp>
      <p:sp>
        <p:nvSpPr>
          <p:cNvPr id="6" name="Date Placeholder 5">
            <a:extLst>
              <a:ext uri="{FF2B5EF4-FFF2-40B4-BE49-F238E27FC236}">
                <a16:creationId xmlns:a16="http://schemas.microsoft.com/office/drawing/2014/main" id="{6EA08B8A-8389-456D-8267-50A7721B4ACF}"/>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4735805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97280" y="276728"/>
            <a:ext cx="10058400" cy="1450757"/>
          </a:xfrm>
        </p:spPr>
        <p:txBody>
          <a:bodyPr>
            <a:normAutofit/>
          </a:bodyPr>
          <a:lstStyle/>
          <a:p>
            <a:pPr fontAlgn="t"/>
            <a:r>
              <a:rPr lang="en-US" dirty="0"/>
              <a:t>Risk Assessment &amp; Safety Plan </a:t>
            </a:r>
            <a:endParaRPr lang="en-US" dirty="0">
              <a:solidFill>
                <a:srgbClr val="FF0000"/>
              </a:solidFill>
              <a:highlight>
                <a:srgbClr val="FFFF00"/>
              </a:highlight>
            </a:endParaRPr>
          </a:p>
        </p:txBody>
      </p:sp>
      <p:sp>
        <p:nvSpPr>
          <p:cNvPr id="3" name="Content Placeholder 2"/>
          <p:cNvSpPr>
            <a:spLocks noGrp="1"/>
          </p:cNvSpPr>
          <p:nvPr>
            <p:ph idx="1"/>
          </p:nvPr>
        </p:nvSpPr>
        <p:spPr>
          <a:xfrm>
            <a:off x="1143000" y="1928134"/>
            <a:ext cx="10012680" cy="4218727"/>
          </a:xfrm>
        </p:spPr>
        <p:txBody>
          <a:bodyPr>
            <a:normAutofit/>
          </a:bodyPr>
          <a:lstStyle/>
          <a:p>
            <a:pPr fontAlgn="t"/>
            <a:r>
              <a:rPr lang="en-US" sz="1400" b="1" dirty="0"/>
              <a:t>Comprehensive Risk Assessment (must be documented in Clinical Record):</a:t>
            </a:r>
            <a:endParaRPr lang="en-US" sz="1400" dirty="0"/>
          </a:p>
          <a:p>
            <a:pPr lvl="0" fontAlgn="t"/>
            <a:r>
              <a:rPr lang="en-US" sz="1400" i="1" dirty="0"/>
              <a:t>Reason for Comprehensive Assessment</a:t>
            </a:r>
            <a:endParaRPr lang="en-US" sz="1400" dirty="0"/>
          </a:p>
          <a:p>
            <a:pPr lvl="0" fontAlgn="t"/>
            <a:r>
              <a:rPr lang="en-US" sz="1400" i="1" dirty="0"/>
              <a:t>Current Episode:</a:t>
            </a:r>
            <a:r>
              <a:rPr lang="en-US" sz="1400" dirty="0"/>
              <a:t> Current Intent (Subjective Reports &amp; Objective Signs); Plans; Access to Means; and Ideation (Frequency, Intensity &amp; Duration)</a:t>
            </a:r>
          </a:p>
          <a:p>
            <a:pPr lvl="0" fontAlgn="t"/>
            <a:r>
              <a:rPr lang="en-US" sz="1400" i="1" dirty="0"/>
              <a:t>History of Risks and Attempts</a:t>
            </a:r>
            <a:r>
              <a:rPr lang="en-US" sz="1400" dirty="0"/>
              <a:t> (Self-Harm, Risk to Others, &amp; Hospitalizations related to Risk)</a:t>
            </a:r>
          </a:p>
          <a:p>
            <a:pPr lvl="0" fontAlgn="t"/>
            <a:r>
              <a:rPr lang="en-US" sz="1400" i="1" dirty="0"/>
              <a:t>Risk Factors</a:t>
            </a:r>
            <a:r>
              <a:rPr lang="en-US" sz="1400" dirty="0"/>
              <a:t> (Internal, &amp; Environmental)</a:t>
            </a:r>
          </a:p>
          <a:p>
            <a:pPr lvl="0" fontAlgn="t"/>
            <a:r>
              <a:rPr lang="en-US" sz="1400" i="1" dirty="0"/>
              <a:t>Protective Factors</a:t>
            </a:r>
            <a:r>
              <a:rPr lang="en-US" sz="1400" dirty="0"/>
              <a:t> (Internal, &amp; Environmental)</a:t>
            </a:r>
          </a:p>
          <a:p>
            <a:pPr lvl="0" fontAlgn="t"/>
            <a:r>
              <a:rPr lang="en-US" sz="1400" i="1" dirty="0"/>
              <a:t>Focused Symptom Severity</a:t>
            </a:r>
            <a:r>
              <a:rPr lang="en-US" sz="1400" dirty="0"/>
              <a:t> (Depression, Anxiety, Anger, Agitation, Insomnia, Hopelessness, Perceived Burdensomeness, Impulsivity/Self Control, Chronic Risk, Therapeutic Alliance, and Current Level)</a:t>
            </a:r>
          </a:p>
          <a:p>
            <a:pPr lvl="0" fontAlgn="t"/>
            <a:r>
              <a:rPr lang="en-US" sz="1400" i="1" dirty="0"/>
              <a:t>Status of Crisis Safety Plan</a:t>
            </a:r>
            <a:endParaRPr lang="en-US" sz="1400" dirty="0"/>
          </a:p>
          <a:p>
            <a:pPr lvl="0" fontAlgn="t"/>
            <a:r>
              <a:rPr lang="en-US" sz="1400" i="1" dirty="0"/>
              <a:t>Comprehensive Risk Assessment Resource:</a:t>
            </a:r>
            <a:endParaRPr lang="en-US" sz="1400" dirty="0"/>
          </a:p>
          <a:p>
            <a:pPr fontAlgn="t"/>
            <a:r>
              <a:rPr lang="en-US" sz="1400" b="1" dirty="0">
                <a:hlinkClick r:id="rId2"/>
              </a:rPr>
              <a:t>http://www.acbhcs.org/providers/QA/docs/2013/TR_Suicide-Homicide_Risk_Assesment.pdf</a:t>
            </a:r>
            <a:endParaRPr lang="en-US" sz="1600" dirty="0"/>
          </a:p>
        </p:txBody>
      </p:sp>
      <p:sp>
        <p:nvSpPr>
          <p:cNvPr id="4" name="Footer Placeholder 3"/>
          <p:cNvSpPr>
            <a:spLocks noGrp="1"/>
          </p:cNvSpPr>
          <p:nvPr>
            <p:ph type="ftr" sz="quarter" idx="11"/>
          </p:nvPr>
        </p:nvSpPr>
        <p:spPr/>
        <p:txBody>
          <a:bodyPr/>
          <a:lstStyle/>
          <a:p>
            <a:r>
              <a:rPr lang="en-US" dirty="0"/>
              <a:t>MHP FFS - Version 06.24.20</a:t>
            </a:r>
          </a:p>
        </p:txBody>
      </p:sp>
      <p:sp>
        <p:nvSpPr>
          <p:cNvPr id="9" name="Slide Number Placeholder 8"/>
          <p:cNvSpPr>
            <a:spLocks noGrp="1"/>
          </p:cNvSpPr>
          <p:nvPr>
            <p:ph type="sldNum" sz="quarter" idx="12"/>
          </p:nvPr>
        </p:nvSpPr>
        <p:spPr/>
        <p:txBody>
          <a:bodyPr/>
          <a:lstStyle/>
          <a:p>
            <a:fld id="{700861E1-0C85-490F-A709-222B40EEEBBE}" type="slidenum">
              <a:rPr lang="en-US" smtClean="0"/>
              <a:t>66</a:t>
            </a:fld>
            <a:endParaRPr lang="en-US" dirty="0"/>
          </a:p>
        </p:txBody>
      </p:sp>
      <p:sp>
        <p:nvSpPr>
          <p:cNvPr id="2" name="Date Placeholder 1">
            <a:extLst>
              <a:ext uri="{FF2B5EF4-FFF2-40B4-BE49-F238E27FC236}">
                <a16:creationId xmlns:a16="http://schemas.microsoft.com/office/drawing/2014/main" id="{208DA675-DCDA-4707-8D4D-393B804CBCD9}"/>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11288066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97280" y="605592"/>
            <a:ext cx="10058400" cy="1127760"/>
          </a:xfrm>
        </p:spPr>
        <p:txBody>
          <a:bodyPr>
            <a:normAutofit/>
          </a:bodyPr>
          <a:lstStyle/>
          <a:p>
            <a:pPr fontAlgn="t"/>
            <a:r>
              <a:rPr lang="en-US" dirty="0"/>
              <a:t>Risk Assessment &amp; Safety Plan </a:t>
            </a:r>
          </a:p>
        </p:txBody>
      </p:sp>
      <p:sp>
        <p:nvSpPr>
          <p:cNvPr id="3" name="Content Placeholder 2"/>
          <p:cNvSpPr>
            <a:spLocks noGrp="1"/>
          </p:cNvSpPr>
          <p:nvPr>
            <p:ph idx="1"/>
          </p:nvPr>
        </p:nvSpPr>
        <p:spPr>
          <a:xfrm>
            <a:off x="1143000" y="1826095"/>
            <a:ext cx="10012680" cy="4308814"/>
          </a:xfrm>
        </p:spPr>
        <p:txBody>
          <a:bodyPr>
            <a:noAutofit/>
          </a:bodyPr>
          <a:lstStyle/>
          <a:p>
            <a:pPr fontAlgn="t"/>
            <a:r>
              <a:rPr lang="en-US" sz="1800" b="1" dirty="0"/>
              <a:t>Formal Crisis Safety Plan (written from client’s perspective as their plan).</a:t>
            </a:r>
            <a:endParaRPr lang="en-US" sz="1800" dirty="0"/>
          </a:p>
          <a:p>
            <a:pPr lvl="0" fontAlgn="t"/>
            <a:r>
              <a:rPr lang="en-US" sz="1800" i="1" dirty="0"/>
              <a:t>What are my Warning Signs </a:t>
            </a:r>
            <a:r>
              <a:rPr lang="en-US" sz="1800" dirty="0"/>
              <a:t>(Thoughts, Images, Thinking Processes, Mood &amp; Behavior)?</a:t>
            </a:r>
          </a:p>
          <a:p>
            <a:pPr lvl="0" fontAlgn="t"/>
            <a:r>
              <a:rPr lang="en-US" sz="1800" i="1" dirty="0"/>
              <a:t>What Are My Triggers?</a:t>
            </a:r>
            <a:endParaRPr lang="en-US" sz="1800" dirty="0"/>
          </a:p>
          <a:p>
            <a:pPr lvl="0" fontAlgn="t"/>
            <a:r>
              <a:rPr lang="en-US" sz="1800" i="1" dirty="0"/>
              <a:t>What Internal Coping Strategies may I Use </a:t>
            </a:r>
            <a:r>
              <a:rPr lang="en-US" sz="1800" dirty="0"/>
              <a:t>(Identification of, Likelihood of Use, Barriers and Problems Solving)?</a:t>
            </a:r>
          </a:p>
          <a:p>
            <a:pPr lvl="0" fontAlgn="t"/>
            <a:r>
              <a:rPr lang="en-US" sz="1800" i="1" dirty="0"/>
              <a:t>What Social Contacts May I Use </a:t>
            </a:r>
            <a:r>
              <a:rPr lang="en-US" sz="1800" dirty="0"/>
              <a:t>(For Distraction &amp;/or for Support—multiple people in multiple settings)?</a:t>
            </a:r>
          </a:p>
          <a:p>
            <a:pPr lvl="0" fontAlgn="t"/>
            <a:r>
              <a:rPr lang="en-US" sz="1800" i="1" dirty="0"/>
              <a:t>When Will I contact my Family Members and/or Friends to Assist in the Resolution of the Crisis?</a:t>
            </a:r>
            <a:endParaRPr lang="en-US" sz="1800" dirty="0"/>
          </a:p>
          <a:p>
            <a:pPr lvl="0" fontAlgn="t"/>
            <a:r>
              <a:rPr lang="en-US" sz="1800" i="1" dirty="0"/>
              <a:t>Which, and When Will I Contact, Professionals and Agencies for Assistance </a:t>
            </a:r>
            <a:r>
              <a:rPr lang="en-US" sz="1800" dirty="0"/>
              <a:t>(Priority &amp; Expectations)?</a:t>
            </a:r>
          </a:p>
          <a:p>
            <a:pPr lvl="0" fontAlgn="t"/>
            <a:r>
              <a:rPr lang="en-US" sz="1800" i="1" dirty="0"/>
              <a:t>How May I Reduce the Potential for Use of Lethal Means?</a:t>
            </a:r>
            <a:endParaRPr lang="en-US" sz="1800" dirty="0"/>
          </a:p>
          <a:p>
            <a:pPr lvl="0" fontAlgn="t"/>
            <a:r>
              <a:rPr lang="en-US" sz="1800" i="1" dirty="0"/>
              <a:t>The Implementation of Safety Plan </a:t>
            </a:r>
            <a:r>
              <a:rPr lang="en-US" sz="1800" dirty="0"/>
              <a:t>(Likelihood of Use and Problem Solve if Obstacles;  Regular Review)</a:t>
            </a:r>
          </a:p>
          <a:p>
            <a:pPr lvl="0" fontAlgn="t"/>
            <a:r>
              <a:rPr lang="en-US" sz="1800" i="1" dirty="0"/>
              <a:t>Resource: </a:t>
            </a:r>
            <a:r>
              <a:rPr lang="en-US" sz="1800" b="1" i="1" dirty="0">
                <a:hlinkClick r:id="rId2"/>
              </a:rPr>
              <a:t>www.mentalhealth.va.gov/docs/VA_Safety_planning_manual.doc</a:t>
            </a:r>
            <a:endParaRPr lang="en-US" dirty="0"/>
          </a:p>
        </p:txBody>
      </p:sp>
      <p:sp>
        <p:nvSpPr>
          <p:cNvPr id="4" name="Footer Placeholder 3"/>
          <p:cNvSpPr>
            <a:spLocks noGrp="1"/>
          </p:cNvSpPr>
          <p:nvPr>
            <p:ph type="ftr" sz="quarter" idx="11"/>
          </p:nvPr>
        </p:nvSpPr>
        <p:spPr/>
        <p:txBody>
          <a:bodyPr/>
          <a:lstStyle/>
          <a:p>
            <a:r>
              <a:rPr lang="en-US" dirty="0"/>
              <a:t>MHP FFS - Version 06.24.20</a:t>
            </a:r>
          </a:p>
        </p:txBody>
      </p:sp>
      <p:sp>
        <p:nvSpPr>
          <p:cNvPr id="9" name="Slide Number Placeholder 8"/>
          <p:cNvSpPr>
            <a:spLocks noGrp="1"/>
          </p:cNvSpPr>
          <p:nvPr>
            <p:ph type="sldNum" sz="quarter" idx="12"/>
          </p:nvPr>
        </p:nvSpPr>
        <p:spPr/>
        <p:txBody>
          <a:bodyPr/>
          <a:lstStyle/>
          <a:p>
            <a:fld id="{700861E1-0C85-490F-A709-222B40EEEBBE}" type="slidenum">
              <a:rPr lang="en-US" smtClean="0"/>
              <a:t>67</a:t>
            </a:fld>
            <a:endParaRPr lang="en-US" dirty="0"/>
          </a:p>
        </p:txBody>
      </p:sp>
      <p:sp>
        <p:nvSpPr>
          <p:cNvPr id="2" name="Date Placeholder 1">
            <a:extLst>
              <a:ext uri="{FF2B5EF4-FFF2-40B4-BE49-F238E27FC236}">
                <a16:creationId xmlns:a16="http://schemas.microsoft.com/office/drawing/2014/main" id="{64EDB110-51BD-48FB-90D4-2FAC081D0500}"/>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21164652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6963" y="276728"/>
            <a:ext cx="10058400" cy="1450757"/>
          </a:xfrm>
        </p:spPr>
        <p:txBody>
          <a:bodyPr>
            <a:normAutofit/>
          </a:bodyPr>
          <a:lstStyle/>
          <a:p>
            <a:r>
              <a:rPr lang="en-US" dirty="0"/>
              <a:t>Psychosocial History</a:t>
            </a:r>
          </a:p>
        </p:txBody>
      </p:sp>
      <p:pic>
        <p:nvPicPr>
          <p:cNvPr id="6" name="Content Placeholder 5"/>
          <p:cNvPicPr>
            <a:picLocks noGrp="1" noChangeAspect="1"/>
          </p:cNvPicPr>
          <p:nvPr>
            <p:ph idx="1"/>
          </p:nvPr>
        </p:nvPicPr>
        <p:blipFill>
          <a:blip r:embed="rId2"/>
          <a:stretch>
            <a:fillRect/>
          </a:stretch>
        </p:blipFill>
        <p:spPr>
          <a:xfrm>
            <a:off x="3344204" y="1892566"/>
            <a:ext cx="5506765" cy="4402137"/>
          </a:xfrm>
          <a:prstGeom prst="rect">
            <a:avLst/>
          </a:prstGeom>
          <a:ln w="12700">
            <a:solidFill>
              <a:schemeClr val="tx1"/>
            </a:solidFill>
          </a:ln>
        </p:spPr>
      </p:pic>
      <p:sp>
        <p:nvSpPr>
          <p:cNvPr id="4" name="Footer Placeholder 3"/>
          <p:cNvSpPr>
            <a:spLocks noGrp="1"/>
          </p:cNvSpPr>
          <p:nvPr>
            <p:ph type="ftr" sz="quarter" idx="11"/>
          </p:nvPr>
        </p:nvSpPr>
        <p:spPr/>
        <p:txBody>
          <a:bodyPr/>
          <a:lstStyle/>
          <a:p>
            <a:r>
              <a:rPr lang="en-US" dirty="0"/>
              <a:t>MHP FFS - Version 06.24.20</a:t>
            </a:r>
          </a:p>
        </p:txBody>
      </p:sp>
      <p:sp>
        <p:nvSpPr>
          <p:cNvPr id="5" name="Slide Number Placeholder 4"/>
          <p:cNvSpPr>
            <a:spLocks noGrp="1"/>
          </p:cNvSpPr>
          <p:nvPr>
            <p:ph type="sldNum" sz="quarter" idx="12"/>
          </p:nvPr>
        </p:nvSpPr>
        <p:spPr/>
        <p:txBody>
          <a:bodyPr/>
          <a:lstStyle/>
          <a:p>
            <a:fld id="{700861E1-0C85-490F-A709-222B40EEEBBE}" type="slidenum">
              <a:rPr lang="en-US" smtClean="0"/>
              <a:t>68</a:t>
            </a:fld>
            <a:endParaRPr lang="en-US" dirty="0"/>
          </a:p>
        </p:txBody>
      </p:sp>
      <p:sp>
        <p:nvSpPr>
          <p:cNvPr id="3" name="Date Placeholder 2">
            <a:extLst>
              <a:ext uri="{FF2B5EF4-FFF2-40B4-BE49-F238E27FC236}">
                <a16:creationId xmlns:a16="http://schemas.microsoft.com/office/drawing/2014/main" id="{B831F556-D72E-4CE4-826F-840928E6164C}"/>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8460835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97280" y="276728"/>
            <a:ext cx="10058400" cy="1450757"/>
          </a:xfrm>
        </p:spPr>
        <p:txBody>
          <a:bodyPr>
            <a:normAutofit/>
          </a:bodyPr>
          <a:lstStyle/>
          <a:p>
            <a:r>
              <a:rPr lang="en-US" dirty="0"/>
              <a:t>Cultural Considerations</a:t>
            </a:r>
          </a:p>
        </p:txBody>
      </p:sp>
      <p:pic>
        <p:nvPicPr>
          <p:cNvPr id="8" name="Content Placeholder 7"/>
          <p:cNvPicPr>
            <a:picLocks noGrp="1" noChangeAspect="1"/>
          </p:cNvPicPr>
          <p:nvPr>
            <p:ph idx="1"/>
          </p:nvPr>
        </p:nvPicPr>
        <p:blipFill>
          <a:blip r:embed="rId2"/>
          <a:stretch>
            <a:fillRect/>
          </a:stretch>
        </p:blipFill>
        <p:spPr>
          <a:xfrm>
            <a:off x="2626755" y="2671850"/>
            <a:ext cx="6998815" cy="2371550"/>
          </a:xfrm>
          <a:prstGeom prst="rect">
            <a:avLst/>
          </a:prstGeom>
          <a:ln w="12700">
            <a:solidFill>
              <a:schemeClr val="tx1"/>
            </a:solidFill>
          </a:ln>
        </p:spPr>
      </p:pic>
      <p:sp>
        <p:nvSpPr>
          <p:cNvPr id="4" name="Footer Placeholder 3"/>
          <p:cNvSpPr>
            <a:spLocks noGrp="1"/>
          </p:cNvSpPr>
          <p:nvPr>
            <p:ph type="ftr" sz="quarter" idx="11"/>
          </p:nvPr>
        </p:nvSpPr>
        <p:spPr/>
        <p:txBody>
          <a:bodyPr/>
          <a:lstStyle/>
          <a:p>
            <a:r>
              <a:rPr lang="en-US" dirty="0"/>
              <a:t>MHP FFS - Version 06.24.20</a:t>
            </a:r>
          </a:p>
        </p:txBody>
      </p:sp>
      <p:sp>
        <p:nvSpPr>
          <p:cNvPr id="5" name="Slide Number Placeholder 4"/>
          <p:cNvSpPr>
            <a:spLocks noGrp="1"/>
          </p:cNvSpPr>
          <p:nvPr>
            <p:ph type="sldNum" sz="quarter" idx="12"/>
          </p:nvPr>
        </p:nvSpPr>
        <p:spPr/>
        <p:txBody>
          <a:bodyPr/>
          <a:lstStyle/>
          <a:p>
            <a:fld id="{700861E1-0C85-490F-A709-222B40EEEBBE}" type="slidenum">
              <a:rPr lang="en-US" smtClean="0"/>
              <a:t>69</a:t>
            </a:fld>
            <a:endParaRPr lang="en-US" dirty="0"/>
          </a:p>
        </p:txBody>
      </p:sp>
      <p:sp>
        <p:nvSpPr>
          <p:cNvPr id="2" name="Date Placeholder 1">
            <a:extLst>
              <a:ext uri="{FF2B5EF4-FFF2-40B4-BE49-F238E27FC236}">
                <a16:creationId xmlns:a16="http://schemas.microsoft.com/office/drawing/2014/main" id="{96A834E2-75BB-4FDA-9346-31F98B0799E5}"/>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4043256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Objectives</a:t>
            </a:r>
          </a:p>
        </p:txBody>
      </p:sp>
      <p:sp>
        <p:nvSpPr>
          <p:cNvPr id="4" name="Footer Placeholder 3"/>
          <p:cNvSpPr>
            <a:spLocks noGrp="1"/>
          </p:cNvSpPr>
          <p:nvPr>
            <p:ph type="ftr" sz="quarter" idx="11"/>
          </p:nvPr>
        </p:nvSpPr>
        <p:spPr/>
        <p:txBody>
          <a:bodyPr/>
          <a:lstStyle/>
          <a:p>
            <a:r>
              <a:rPr lang="en-US" dirty="0"/>
              <a:t>MHP FFS - Version 06.24.20</a:t>
            </a:r>
          </a:p>
        </p:txBody>
      </p:sp>
      <p:sp>
        <p:nvSpPr>
          <p:cNvPr id="6" name="Slide Number Placeholder 5"/>
          <p:cNvSpPr>
            <a:spLocks noGrp="1"/>
          </p:cNvSpPr>
          <p:nvPr>
            <p:ph type="sldNum" sz="quarter" idx="12"/>
          </p:nvPr>
        </p:nvSpPr>
        <p:spPr/>
        <p:txBody>
          <a:bodyPr/>
          <a:lstStyle/>
          <a:p>
            <a:fld id="{700861E1-0C85-490F-A709-222B40EEEBBE}" type="slidenum">
              <a:rPr lang="en-US" smtClean="0"/>
              <a:t>7</a:t>
            </a:fld>
            <a:endParaRPr lang="en-US" dirty="0"/>
          </a:p>
        </p:txBody>
      </p:sp>
      <p:sp>
        <p:nvSpPr>
          <p:cNvPr id="5" name="Content Placeholder 4"/>
          <p:cNvSpPr>
            <a:spLocks noGrp="1"/>
          </p:cNvSpPr>
          <p:nvPr>
            <p:ph idx="1"/>
          </p:nvPr>
        </p:nvSpPr>
        <p:spPr>
          <a:xfrm>
            <a:off x="1097280" y="1996440"/>
            <a:ext cx="10058400" cy="4023360"/>
          </a:xfrm>
        </p:spPr>
        <p:txBody>
          <a:bodyPr>
            <a:noAutofit/>
          </a:bodyPr>
          <a:lstStyle/>
          <a:p>
            <a:pPr>
              <a:buFont typeface="Wingdings" panose="05000000000000000000" pitchFamily="2" charset="2"/>
              <a:buChar char="Ø"/>
            </a:pPr>
            <a:r>
              <a:rPr lang="en-US" sz="2200" dirty="0">
                <a:latin typeface="+mj-lt"/>
              </a:rPr>
              <a:t> </a:t>
            </a:r>
            <a:r>
              <a:rPr lang="en-US" sz="2400" dirty="0">
                <a:latin typeface="+mj-lt"/>
              </a:rPr>
              <a:t>Review Initial Approval &amp; 6 month and 1 year Processes</a:t>
            </a:r>
          </a:p>
          <a:p>
            <a:pPr>
              <a:buFont typeface="Wingdings" panose="05000000000000000000" pitchFamily="2" charset="2"/>
              <a:buChar char="Ø"/>
            </a:pPr>
            <a:r>
              <a:rPr lang="en-US" sz="2400" dirty="0">
                <a:latin typeface="+mj-lt"/>
              </a:rPr>
              <a:t> Understand Package of Services</a:t>
            </a:r>
          </a:p>
          <a:p>
            <a:pPr>
              <a:buFont typeface="Wingdings" panose="05000000000000000000" pitchFamily="2" charset="2"/>
              <a:buChar char="Ø"/>
            </a:pPr>
            <a:r>
              <a:rPr lang="en-US" sz="2400" dirty="0">
                <a:latin typeface="+mj-lt"/>
              </a:rPr>
              <a:t> Review Clinical Documentation Requirements</a:t>
            </a:r>
          </a:p>
          <a:p>
            <a:pPr marL="731520" lvl="1" indent="-457200">
              <a:buFont typeface="Arial" panose="020B0604020202020204" pitchFamily="34" charset="0"/>
              <a:buChar char="•"/>
            </a:pPr>
            <a:r>
              <a:rPr lang="en-US" sz="2200" dirty="0">
                <a:latin typeface="+mj-lt"/>
              </a:rPr>
              <a:t>Discuss the core elements of Medical Necessity and the Clinical Loop </a:t>
            </a:r>
            <a:r>
              <a:rPr lang="en-US" sz="2200" i="1" dirty="0">
                <a:latin typeface="+mj-lt"/>
              </a:rPr>
              <a:t>aka</a:t>
            </a:r>
            <a:r>
              <a:rPr lang="en-US" sz="2200" dirty="0">
                <a:latin typeface="+mj-lt"/>
              </a:rPr>
              <a:t> Golden Thread</a:t>
            </a:r>
          </a:p>
          <a:p>
            <a:pPr marL="731520" lvl="1" indent="-457200">
              <a:buFont typeface="Arial" panose="020B0604020202020204" pitchFamily="34" charset="0"/>
              <a:buChar char="•"/>
            </a:pPr>
            <a:r>
              <a:rPr lang="en-US" sz="2200" dirty="0">
                <a:latin typeface="+mj-lt"/>
              </a:rPr>
              <a:t>Strengthen the ability to assess and document client problem areas, symptoms, strengths, and impairments in an Assessment. </a:t>
            </a:r>
          </a:p>
          <a:p>
            <a:pPr marL="731520" lvl="1" indent="-457200">
              <a:buFont typeface="Arial" panose="020B0604020202020204" pitchFamily="34" charset="0"/>
              <a:buChar char="•"/>
            </a:pPr>
            <a:r>
              <a:rPr lang="en-US" sz="2200" dirty="0">
                <a:latin typeface="+mj-lt"/>
              </a:rPr>
              <a:t>Improve the ability to develop client goals and mental health objectives in compliance with Medi-Cal/DHCS requirements</a:t>
            </a:r>
          </a:p>
          <a:p>
            <a:pPr marL="731520" lvl="1" indent="-457200">
              <a:buFont typeface="Arial" panose="020B0604020202020204" pitchFamily="34" charset="0"/>
              <a:buChar char="•"/>
            </a:pPr>
            <a:r>
              <a:rPr lang="en-US" sz="2200" dirty="0">
                <a:latin typeface="+mj-lt"/>
              </a:rPr>
              <a:t>Learn how to document Medi-Cal/DHCS Progress Notes</a:t>
            </a:r>
          </a:p>
          <a:p>
            <a:endParaRPr lang="en-US" sz="2200" dirty="0">
              <a:latin typeface="+mj-lt"/>
            </a:endParaRPr>
          </a:p>
        </p:txBody>
      </p:sp>
      <p:sp>
        <p:nvSpPr>
          <p:cNvPr id="3" name="Date Placeholder 2">
            <a:extLst>
              <a:ext uri="{FF2B5EF4-FFF2-40B4-BE49-F238E27FC236}">
                <a16:creationId xmlns:a16="http://schemas.microsoft.com/office/drawing/2014/main" id="{1BECCE50-D651-4CE7-89DF-670572A4907F}"/>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10277508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97280" y="276728"/>
            <a:ext cx="10058400" cy="1450757"/>
          </a:xfrm>
        </p:spPr>
        <p:txBody>
          <a:bodyPr>
            <a:normAutofit/>
          </a:bodyPr>
          <a:lstStyle/>
          <a:p>
            <a:r>
              <a:rPr lang="en-US" dirty="0"/>
              <a:t>Cultural Considerations</a:t>
            </a:r>
            <a:endParaRPr lang="en-US" dirty="0">
              <a:solidFill>
                <a:srgbClr val="FF0000"/>
              </a:solidFill>
              <a:highlight>
                <a:srgbClr val="FFFF00"/>
              </a:highlight>
            </a:endParaRPr>
          </a:p>
        </p:txBody>
      </p:sp>
      <p:sp>
        <p:nvSpPr>
          <p:cNvPr id="4" name="Footer Placeholder 3"/>
          <p:cNvSpPr>
            <a:spLocks noGrp="1"/>
          </p:cNvSpPr>
          <p:nvPr>
            <p:ph type="ftr" sz="quarter" idx="11"/>
          </p:nvPr>
        </p:nvSpPr>
        <p:spPr/>
        <p:txBody>
          <a:bodyPr/>
          <a:lstStyle/>
          <a:p>
            <a:r>
              <a:rPr lang="en-US" dirty="0"/>
              <a:t>MHP FFS - Version 06.24.20</a:t>
            </a:r>
          </a:p>
        </p:txBody>
      </p:sp>
      <p:sp>
        <p:nvSpPr>
          <p:cNvPr id="5" name="Slide Number Placeholder 4"/>
          <p:cNvSpPr>
            <a:spLocks noGrp="1"/>
          </p:cNvSpPr>
          <p:nvPr>
            <p:ph type="sldNum" sz="quarter" idx="12"/>
          </p:nvPr>
        </p:nvSpPr>
        <p:spPr/>
        <p:txBody>
          <a:bodyPr/>
          <a:lstStyle/>
          <a:p>
            <a:fld id="{700861E1-0C85-490F-A709-222B40EEEBBE}" type="slidenum">
              <a:rPr lang="en-US" smtClean="0"/>
              <a:t>70</a:t>
            </a:fld>
            <a:endParaRPr lang="en-US" dirty="0"/>
          </a:p>
        </p:txBody>
      </p:sp>
      <p:sp>
        <p:nvSpPr>
          <p:cNvPr id="7" name="TextBox 6"/>
          <p:cNvSpPr txBox="1"/>
          <p:nvPr/>
        </p:nvSpPr>
        <p:spPr>
          <a:xfrm>
            <a:off x="838200" y="1905000"/>
            <a:ext cx="10058400" cy="3970318"/>
          </a:xfrm>
          <a:prstGeom prst="rect">
            <a:avLst/>
          </a:prstGeom>
          <a:noFill/>
        </p:spPr>
        <p:txBody>
          <a:bodyPr wrap="square" rtlCol="0">
            <a:spAutoFit/>
          </a:bodyPr>
          <a:lstStyle/>
          <a:p>
            <a:r>
              <a:rPr lang="en-US" sz="2800" dirty="0">
                <a:latin typeface="Calibri Light" panose="020F0302020204030204" pitchFamily="34" charset="0"/>
              </a:rPr>
              <a:t>Identified during the Assessment Process and addressed in the Plan if appropriate </a:t>
            </a:r>
          </a:p>
          <a:p>
            <a:pPr marL="1200150" lvl="2" indent="-285750">
              <a:buFont typeface="Arial" panose="020B0604020202020204" pitchFamily="34" charset="0"/>
              <a:buChar char="•"/>
            </a:pPr>
            <a:r>
              <a:rPr lang="en-US" sz="2800" dirty="0">
                <a:latin typeface="Calibri Light" panose="020F0302020204030204" pitchFamily="34" charset="0"/>
              </a:rPr>
              <a:t>Language &amp; Physical Limitations</a:t>
            </a:r>
          </a:p>
          <a:p>
            <a:pPr marL="1657350" lvl="3" indent="-285750">
              <a:buFont typeface="Arial" panose="020B0604020202020204" pitchFamily="34" charset="0"/>
              <a:buChar char="•"/>
            </a:pPr>
            <a:r>
              <a:rPr lang="en-US" sz="2800" dirty="0">
                <a:solidFill>
                  <a:schemeClr val="tx1">
                    <a:lumMod val="75000"/>
                    <a:lumOff val="25000"/>
                  </a:schemeClr>
                </a:solidFill>
                <a:latin typeface="Calibri Light" panose="020F0302020204030204" pitchFamily="34" charset="0"/>
              </a:rPr>
              <a:t>If a client or family member requires an Interpreter—call the ACCESS line for authorization.</a:t>
            </a:r>
          </a:p>
          <a:p>
            <a:pPr marL="1200150" lvl="2" indent="-285750">
              <a:buFont typeface="Arial" panose="020B0604020202020204" pitchFamily="34" charset="0"/>
              <a:buChar char="•"/>
            </a:pPr>
            <a:r>
              <a:rPr lang="en-US" sz="2800" dirty="0">
                <a:latin typeface="Calibri Light" panose="020F0302020204030204" pitchFamily="34" charset="0"/>
              </a:rPr>
              <a:t>Race, Ethnicity, Socio-Economic Status, Class, Religion, Immigration status/Citizenship, Geography, </a:t>
            </a:r>
          </a:p>
          <a:p>
            <a:pPr marL="1200150" lvl="2" indent="-285750">
              <a:buFont typeface="Arial" panose="020B0604020202020204" pitchFamily="34" charset="0"/>
              <a:buChar char="•"/>
            </a:pPr>
            <a:r>
              <a:rPr lang="en-US" sz="2800" dirty="0">
                <a:latin typeface="Calibri Light" panose="020F0302020204030204" pitchFamily="34" charset="0"/>
              </a:rPr>
              <a:t>Assessment template forms now include SO/GI</a:t>
            </a:r>
            <a:r>
              <a:rPr lang="en-US" sz="2800" dirty="0">
                <a:solidFill>
                  <a:schemeClr val="tx1">
                    <a:lumMod val="75000"/>
                    <a:lumOff val="25000"/>
                  </a:schemeClr>
                </a:solidFill>
                <a:latin typeface="Calibri Light" panose="020F0302020204030204" pitchFamily="34" charset="0"/>
              </a:rPr>
              <a:t>E</a:t>
            </a:r>
            <a:r>
              <a:rPr lang="en-US" sz="2800" dirty="0">
                <a:latin typeface="Calibri Light" panose="020F0302020204030204" pitchFamily="34" charset="0"/>
              </a:rPr>
              <a:t> (Sexual Orientation/Gender Identity/</a:t>
            </a:r>
            <a:r>
              <a:rPr lang="en-US" sz="2800" dirty="0">
                <a:solidFill>
                  <a:schemeClr val="tx1">
                    <a:lumMod val="75000"/>
                    <a:lumOff val="25000"/>
                  </a:schemeClr>
                </a:solidFill>
                <a:latin typeface="Calibri Light" panose="020F0302020204030204" pitchFamily="34" charset="0"/>
              </a:rPr>
              <a:t>Expression</a:t>
            </a:r>
            <a:r>
              <a:rPr lang="en-US" sz="2800" dirty="0">
                <a:latin typeface="Calibri Light" panose="020F0302020204030204" pitchFamily="34" charset="0"/>
              </a:rPr>
              <a:t>) fields</a:t>
            </a:r>
          </a:p>
        </p:txBody>
      </p:sp>
      <p:sp>
        <p:nvSpPr>
          <p:cNvPr id="2" name="Date Placeholder 1">
            <a:extLst>
              <a:ext uri="{FF2B5EF4-FFF2-40B4-BE49-F238E27FC236}">
                <a16:creationId xmlns:a16="http://schemas.microsoft.com/office/drawing/2014/main" id="{8BA498A6-ACBE-47BF-B442-5E42D1820A65}"/>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19906877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6009" y="276728"/>
            <a:ext cx="10058400" cy="1450757"/>
          </a:xfrm>
        </p:spPr>
        <p:txBody>
          <a:bodyPr>
            <a:normAutofit/>
          </a:bodyPr>
          <a:lstStyle/>
          <a:p>
            <a:r>
              <a:rPr lang="en-US" dirty="0"/>
              <a:t>Developmental History (Child, Youth only)</a:t>
            </a:r>
          </a:p>
        </p:txBody>
      </p:sp>
      <p:pic>
        <p:nvPicPr>
          <p:cNvPr id="6" name="Content Placeholder 5"/>
          <p:cNvPicPr>
            <a:picLocks noGrp="1" noChangeAspect="1"/>
          </p:cNvPicPr>
          <p:nvPr>
            <p:ph idx="1"/>
          </p:nvPr>
        </p:nvPicPr>
        <p:blipFill>
          <a:blip r:embed="rId2"/>
          <a:stretch>
            <a:fillRect/>
          </a:stretch>
        </p:blipFill>
        <p:spPr>
          <a:xfrm>
            <a:off x="4009970" y="1828800"/>
            <a:ext cx="4175234" cy="4419600"/>
          </a:xfrm>
          <a:prstGeom prst="rect">
            <a:avLst/>
          </a:prstGeom>
          <a:ln w="12700">
            <a:solidFill>
              <a:schemeClr val="tx1"/>
            </a:solidFill>
          </a:ln>
        </p:spPr>
      </p:pic>
      <p:sp>
        <p:nvSpPr>
          <p:cNvPr id="4" name="Footer Placeholder 3"/>
          <p:cNvSpPr>
            <a:spLocks noGrp="1"/>
          </p:cNvSpPr>
          <p:nvPr>
            <p:ph type="ftr" sz="quarter" idx="11"/>
          </p:nvPr>
        </p:nvSpPr>
        <p:spPr/>
        <p:txBody>
          <a:bodyPr/>
          <a:lstStyle/>
          <a:p>
            <a:r>
              <a:rPr lang="en-US" dirty="0"/>
              <a:t>MHP FFS - Version 06.24.20</a:t>
            </a:r>
          </a:p>
        </p:txBody>
      </p:sp>
      <p:sp>
        <p:nvSpPr>
          <p:cNvPr id="5" name="Slide Number Placeholder 4"/>
          <p:cNvSpPr>
            <a:spLocks noGrp="1"/>
          </p:cNvSpPr>
          <p:nvPr>
            <p:ph type="sldNum" sz="quarter" idx="12"/>
          </p:nvPr>
        </p:nvSpPr>
        <p:spPr/>
        <p:txBody>
          <a:bodyPr/>
          <a:lstStyle/>
          <a:p>
            <a:fld id="{700861E1-0C85-490F-A709-222B40EEEBBE}" type="slidenum">
              <a:rPr lang="en-US" smtClean="0"/>
              <a:t>71</a:t>
            </a:fld>
            <a:endParaRPr lang="en-US" dirty="0"/>
          </a:p>
        </p:txBody>
      </p:sp>
      <p:sp>
        <p:nvSpPr>
          <p:cNvPr id="3" name="Date Placeholder 2">
            <a:extLst>
              <a:ext uri="{FF2B5EF4-FFF2-40B4-BE49-F238E27FC236}">
                <a16:creationId xmlns:a16="http://schemas.microsoft.com/office/drawing/2014/main" id="{319DE785-5B8B-411A-A320-141EFBAD387F}"/>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4476333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76728"/>
            <a:ext cx="10058400" cy="1450757"/>
          </a:xfrm>
        </p:spPr>
        <p:txBody>
          <a:bodyPr>
            <a:normAutofit/>
          </a:bodyPr>
          <a:lstStyle/>
          <a:p>
            <a:r>
              <a:rPr lang="en-US" dirty="0"/>
              <a:t>Medical History</a:t>
            </a:r>
          </a:p>
        </p:txBody>
      </p:sp>
      <p:pic>
        <p:nvPicPr>
          <p:cNvPr id="6" name="Content Placeholder 5"/>
          <p:cNvPicPr>
            <a:picLocks noGrp="1" noChangeAspect="1"/>
          </p:cNvPicPr>
          <p:nvPr>
            <p:ph idx="1"/>
          </p:nvPr>
        </p:nvPicPr>
        <p:blipFill>
          <a:blip r:embed="rId2"/>
          <a:stretch>
            <a:fillRect/>
          </a:stretch>
        </p:blipFill>
        <p:spPr>
          <a:xfrm>
            <a:off x="3429086" y="1892566"/>
            <a:ext cx="5337002" cy="4402137"/>
          </a:xfrm>
          <a:prstGeom prst="rect">
            <a:avLst/>
          </a:prstGeom>
          <a:ln w="12700">
            <a:solidFill>
              <a:schemeClr val="tx1"/>
            </a:solidFill>
          </a:ln>
        </p:spPr>
      </p:pic>
      <p:sp>
        <p:nvSpPr>
          <p:cNvPr id="4" name="Footer Placeholder 3"/>
          <p:cNvSpPr>
            <a:spLocks noGrp="1"/>
          </p:cNvSpPr>
          <p:nvPr>
            <p:ph type="ftr" sz="quarter" idx="11"/>
          </p:nvPr>
        </p:nvSpPr>
        <p:spPr/>
        <p:txBody>
          <a:bodyPr/>
          <a:lstStyle/>
          <a:p>
            <a:r>
              <a:rPr lang="en-US" dirty="0"/>
              <a:t>MHP FFS - Version 06.24.20</a:t>
            </a:r>
          </a:p>
        </p:txBody>
      </p:sp>
      <p:sp>
        <p:nvSpPr>
          <p:cNvPr id="5" name="Slide Number Placeholder 4"/>
          <p:cNvSpPr>
            <a:spLocks noGrp="1"/>
          </p:cNvSpPr>
          <p:nvPr>
            <p:ph type="sldNum" sz="quarter" idx="12"/>
          </p:nvPr>
        </p:nvSpPr>
        <p:spPr/>
        <p:txBody>
          <a:bodyPr/>
          <a:lstStyle/>
          <a:p>
            <a:fld id="{700861E1-0C85-490F-A709-222B40EEEBBE}" type="slidenum">
              <a:rPr lang="en-US" smtClean="0"/>
              <a:t>72</a:t>
            </a:fld>
            <a:endParaRPr lang="en-US" dirty="0"/>
          </a:p>
        </p:txBody>
      </p:sp>
      <p:sp>
        <p:nvSpPr>
          <p:cNvPr id="3" name="Date Placeholder 2">
            <a:extLst>
              <a:ext uri="{FF2B5EF4-FFF2-40B4-BE49-F238E27FC236}">
                <a16:creationId xmlns:a16="http://schemas.microsoft.com/office/drawing/2014/main" id="{85071308-2B9A-4E57-AB1D-2273879D5BF7}"/>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426318096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083" y="281401"/>
            <a:ext cx="10058400" cy="1450757"/>
          </a:xfrm>
        </p:spPr>
        <p:txBody>
          <a:bodyPr>
            <a:normAutofit/>
          </a:bodyPr>
          <a:lstStyle/>
          <a:p>
            <a:r>
              <a:rPr lang="en-US" dirty="0"/>
              <a:t>Substance Use</a:t>
            </a:r>
          </a:p>
        </p:txBody>
      </p:sp>
      <p:sp>
        <p:nvSpPr>
          <p:cNvPr id="4" name="Footer Placeholder 3"/>
          <p:cNvSpPr>
            <a:spLocks noGrp="1"/>
          </p:cNvSpPr>
          <p:nvPr>
            <p:ph type="ftr" sz="quarter" idx="11"/>
          </p:nvPr>
        </p:nvSpPr>
        <p:spPr/>
        <p:txBody>
          <a:bodyPr/>
          <a:lstStyle/>
          <a:p>
            <a:r>
              <a:rPr lang="en-US" dirty="0"/>
              <a:t>MHP FFS - Version 06.24.20</a:t>
            </a:r>
          </a:p>
        </p:txBody>
      </p:sp>
      <p:sp>
        <p:nvSpPr>
          <p:cNvPr id="5" name="Slide Number Placeholder 4"/>
          <p:cNvSpPr>
            <a:spLocks noGrp="1"/>
          </p:cNvSpPr>
          <p:nvPr>
            <p:ph type="sldNum" sz="quarter" idx="12"/>
          </p:nvPr>
        </p:nvSpPr>
        <p:spPr/>
        <p:txBody>
          <a:bodyPr/>
          <a:lstStyle/>
          <a:p>
            <a:fld id="{700861E1-0C85-490F-A709-222B40EEEBBE}" type="slidenum">
              <a:rPr lang="en-US" smtClean="0"/>
              <a:t>73</a:t>
            </a:fld>
            <a:endParaRPr lang="en-US" dirty="0"/>
          </a:p>
        </p:txBody>
      </p:sp>
      <p:pic>
        <p:nvPicPr>
          <p:cNvPr id="9" name="Content Placeholder 8"/>
          <p:cNvPicPr>
            <a:picLocks noGrp="1" noChangeAspect="1"/>
          </p:cNvPicPr>
          <p:nvPr>
            <p:ph idx="1"/>
          </p:nvPr>
        </p:nvPicPr>
        <p:blipFill>
          <a:blip r:embed="rId2"/>
          <a:stretch>
            <a:fillRect/>
          </a:stretch>
        </p:blipFill>
        <p:spPr>
          <a:xfrm>
            <a:off x="4218628" y="1828800"/>
            <a:ext cx="3757917" cy="4440701"/>
          </a:xfrm>
          <a:prstGeom prst="rect">
            <a:avLst/>
          </a:prstGeom>
          <a:ln w="12700">
            <a:solidFill>
              <a:schemeClr val="tx1"/>
            </a:solidFill>
          </a:ln>
        </p:spPr>
      </p:pic>
      <p:sp>
        <p:nvSpPr>
          <p:cNvPr id="3" name="Date Placeholder 2">
            <a:extLst>
              <a:ext uri="{FF2B5EF4-FFF2-40B4-BE49-F238E27FC236}">
                <a16:creationId xmlns:a16="http://schemas.microsoft.com/office/drawing/2014/main" id="{1B9A8C52-3D23-4842-8A6E-FF4D0BA2538A}"/>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28471542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43000" y="276728"/>
            <a:ext cx="9906000" cy="1450757"/>
          </a:xfrm>
        </p:spPr>
        <p:txBody>
          <a:bodyPr>
            <a:normAutofit/>
          </a:bodyPr>
          <a:lstStyle/>
          <a:p>
            <a:r>
              <a:rPr lang="en-US" dirty="0"/>
              <a:t>Substance Use Considerations</a:t>
            </a:r>
          </a:p>
        </p:txBody>
      </p:sp>
      <p:sp>
        <p:nvSpPr>
          <p:cNvPr id="4" name="Footer Placeholder 3"/>
          <p:cNvSpPr>
            <a:spLocks noGrp="1"/>
          </p:cNvSpPr>
          <p:nvPr>
            <p:ph type="ftr" sz="quarter" idx="11"/>
          </p:nvPr>
        </p:nvSpPr>
        <p:spPr/>
        <p:txBody>
          <a:bodyPr/>
          <a:lstStyle/>
          <a:p>
            <a:r>
              <a:rPr lang="en-US" dirty="0"/>
              <a:t>MHP FFS - Version 06.24.20</a:t>
            </a:r>
          </a:p>
        </p:txBody>
      </p:sp>
      <p:sp>
        <p:nvSpPr>
          <p:cNvPr id="6" name="Slide Number Placeholder 5"/>
          <p:cNvSpPr>
            <a:spLocks noGrp="1"/>
          </p:cNvSpPr>
          <p:nvPr>
            <p:ph type="sldNum" sz="quarter" idx="12"/>
          </p:nvPr>
        </p:nvSpPr>
        <p:spPr/>
        <p:txBody>
          <a:bodyPr/>
          <a:lstStyle/>
          <a:p>
            <a:fld id="{700861E1-0C85-490F-A709-222B40EEEBBE}" type="slidenum">
              <a:rPr lang="en-US" smtClean="0"/>
              <a:t>74</a:t>
            </a:fld>
            <a:endParaRPr lang="en-US" dirty="0"/>
          </a:p>
        </p:txBody>
      </p:sp>
      <p:sp>
        <p:nvSpPr>
          <p:cNvPr id="8" name="Content Placeholder 2"/>
          <p:cNvSpPr>
            <a:spLocks noGrp="1"/>
          </p:cNvSpPr>
          <p:nvPr>
            <p:ph idx="1"/>
          </p:nvPr>
        </p:nvSpPr>
        <p:spPr>
          <a:xfrm>
            <a:off x="1277735" y="1828800"/>
            <a:ext cx="9636530" cy="4734448"/>
          </a:xfrm>
        </p:spPr>
        <p:txBody>
          <a:bodyPr>
            <a:normAutofit/>
          </a:bodyPr>
          <a:lstStyle/>
          <a:p>
            <a:r>
              <a:rPr lang="en-US" dirty="0">
                <a:solidFill>
                  <a:schemeClr val="tx1"/>
                </a:solidFill>
              </a:rPr>
              <a:t>Must Assess for Substance </a:t>
            </a:r>
            <a:r>
              <a:rPr lang="en-US" u="sng" dirty="0">
                <a:solidFill>
                  <a:schemeClr val="tx1"/>
                </a:solidFill>
              </a:rPr>
              <a:t>Use in 7 Areas</a:t>
            </a:r>
            <a:r>
              <a:rPr lang="en-US" dirty="0">
                <a:solidFill>
                  <a:schemeClr val="tx1"/>
                </a:solidFill>
              </a:rPr>
              <a:t>:</a:t>
            </a:r>
          </a:p>
          <a:p>
            <a:pPr lvl="1">
              <a:buFont typeface="Wingdings" panose="05000000000000000000" pitchFamily="2" charset="2"/>
              <a:buChar char="§"/>
            </a:pPr>
            <a:r>
              <a:rPr lang="en-US" dirty="0">
                <a:solidFill>
                  <a:schemeClr val="tx1"/>
                </a:solidFill>
              </a:rPr>
              <a:t>Tobacco, Alcohol (ETOH), Caffeine, Complimentary Alternative Medicine (CAM), Prescription (Rx), Over The Counter (OTC), and Illicit Drugs</a:t>
            </a:r>
          </a:p>
          <a:p>
            <a:pPr lvl="1">
              <a:buFont typeface="Wingdings" panose="05000000000000000000" pitchFamily="2" charset="2"/>
              <a:buChar char="§"/>
            </a:pPr>
            <a:endParaRPr lang="en-US" dirty="0">
              <a:solidFill>
                <a:schemeClr val="tx1"/>
              </a:solidFill>
            </a:endParaRPr>
          </a:p>
          <a:p>
            <a:r>
              <a:rPr lang="en-US" dirty="0">
                <a:solidFill>
                  <a:schemeClr val="tx1"/>
                </a:solidFill>
              </a:rPr>
              <a:t>Assess for Substance Use Disorders (SUD):</a:t>
            </a:r>
          </a:p>
          <a:p>
            <a:pPr lvl="1">
              <a:buFont typeface="Wingdings" pitchFamily="2" charset="2"/>
              <a:buChar char="§"/>
            </a:pPr>
            <a:r>
              <a:rPr lang="en-US" dirty="0">
                <a:solidFill>
                  <a:schemeClr val="tx1"/>
                </a:solidFill>
              </a:rPr>
              <a:t>Document past and current use in record</a:t>
            </a:r>
          </a:p>
          <a:p>
            <a:pPr lvl="1">
              <a:buFont typeface="Wingdings" pitchFamily="2" charset="2"/>
              <a:buChar char="§"/>
            </a:pPr>
            <a:r>
              <a:rPr lang="en-US" dirty="0">
                <a:solidFill>
                  <a:schemeClr val="tx1"/>
                </a:solidFill>
              </a:rPr>
              <a:t>For children/adolescents </a:t>
            </a:r>
            <a:r>
              <a:rPr lang="en-US" u="sng" dirty="0">
                <a:solidFill>
                  <a:schemeClr val="tx1"/>
                </a:solidFill>
              </a:rPr>
              <a:t>also</a:t>
            </a:r>
            <a:r>
              <a:rPr lang="en-US" dirty="0">
                <a:solidFill>
                  <a:schemeClr val="tx1"/>
                </a:solidFill>
              </a:rPr>
              <a:t> document the caregivers’ use and impact upon the client</a:t>
            </a:r>
          </a:p>
          <a:p>
            <a:pPr marL="457200" lvl="1" indent="0">
              <a:buNone/>
            </a:pPr>
            <a:endParaRPr lang="en-US" dirty="0">
              <a:solidFill>
                <a:schemeClr val="tx1"/>
              </a:solidFill>
            </a:endParaRPr>
          </a:p>
          <a:p>
            <a:r>
              <a:rPr lang="en-US" dirty="0">
                <a:solidFill>
                  <a:schemeClr val="tx1"/>
                </a:solidFill>
              </a:rPr>
              <a:t>If appropriate establish SUD Diagnosis</a:t>
            </a:r>
          </a:p>
          <a:p>
            <a:pPr lvl="1">
              <a:buFont typeface="Wingdings" pitchFamily="2" charset="2"/>
              <a:buChar char="§"/>
            </a:pPr>
            <a:r>
              <a:rPr lang="en-US" dirty="0">
                <a:solidFill>
                  <a:schemeClr val="tx1"/>
                </a:solidFill>
              </a:rPr>
              <a:t>Cannot be primary (FOCUS OF TX) Diagnosis</a:t>
            </a:r>
          </a:p>
          <a:p>
            <a:pPr lvl="1">
              <a:buFont typeface="Wingdings" pitchFamily="2" charset="2"/>
              <a:buChar char="§"/>
            </a:pPr>
            <a:r>
              <a:rPr lang="en-US" dirty="0">
                <a:solidFill>
                  <a:schemeClr val="tx1"/>
                </a:solidFill>
              </a:rPr>
              <a:t>Best to also include in Client Plan.  However, this is only done so by addressing the underlying MH Dx’s signs, Sx, and behaviors through the </a:t>
            </a:r>
            <a:r>
              <a:rPr lang="en-US" u="sng" dirty="0">
                <a:solidFill>
                  <a:schemeClr val="tx1"/>
                </a:solidFill>
              </a:rPr>
              <a:t>MH</a:t>
            </a:r>
            <a:r>
              <a:rPr lang="en-US" dirty="0">
                <a:solidFill>
                  <a:schemeClr val="tx1"/>
                </a:solidFill>
              </a:rPr>
              <a:t> Objectives.</a:t>
            </a:r>
          </a:p>
          <a:p>
            <a:pPr lvl="1">
              <a:buFont typeface="Wingdings" pitchFamily="2" charset="2"/>
              <a:buChar char="§"/>
            </a:pPr>
            <a:r>
              <a:rPr lang="en-US" dirty="0">
                <a:solidFill>
                  <a:schemeClr val="tx1"/>
                </a:solidFill>
              </a:rPr>
              <a:t>Refer to substance use treatment services through the Substance Use Access and Referral Helpline at 1-844-682-7215 </a:t>
            </a:r>
            <a:r>
              <a:rPr lang="en-US" dirty="0"/>
              <a:t>x2</a:t>
            </a:r>
          </a:p>
          <a:p>
            <a:pPr lvl="1">
              <a:buFont typeface="Wingdings" pitchFamily="2" charset="2"/>
              <a:buChar char="§"/>
            </a:pPr>
            <a:endParaRPr lang="en-US" b="1" dirty="0">
              <a:solidFill>
                <a:srgbClr val="FF0000"/>
              </a:solidFill>
            </a:endParaRPr>
          </a:p>
          <a:p>
            <a:pPr marL="457200" lvl="1" indent="0">
              <a:buNone/>
            </a:pPr>
            <a:endParaRPr lang="en-US" dirty="0"/>
          </a:p>
          <a:p>
            <a:pPr lvl="1"/>
            <a:endParaRPr lang="en-US" dirty="0"/>
          </a:p>
        </p:txBody>
      </p:sp>
      <p:sp>
        <p:nvSpPr>
          <p:cNvPr id="2" name="Date Placeholder 1">
            <a:extLst>
              <a:ext uri="{FF2B5EF4-FFF2-40B4-BE49-F238E27FC236}">
                <a16:creationId xmlns:a16="http://schemas.microsoft.com/office/drawing/2014/main" id="{774D7B88-53FD-4DBA-9DB1-ADEAEDAB5702}"/>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380222057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76728"/>
            <a:ext cx="10058400" cy="1450757"/>
          </a:xfrm>
        </p:spPr>
        <p:txBody>
          <a:bodyPr>
            <a:normAutofit/>
          </a:bodyPr>
          <a:lstStyle/>
          <a:p>
            <a:r>
              <a:rPr lang="en-US" dirty="0"/>
              <a:t>Medical Necessity</a:t>
            </a:r>
            <a:br>
              <a:rPr lang="en-US" dirty="0"/>
            </a:br>
            <a:r>
              <a:rPr lang="en-US" dirty="0"/>
              <a:t>Mental Status Exam (MSE)</a:t>
            </a:r>
          </a:p>
        </p:txBody>
      </p:sp>
      <p:pic>
        <p:nvPicPr>
          <p:cNvPr id="6" name="Content Placeholder 5"/>
          <p:cNvPicPr>
            <a:picLocks noGrp="1" noChangeAspect="1"/>
          </p:cNvPicPr>
          <p:nvPr>
            <p:ph idx="1"/>
          </p:nvPr>
        </p:nvPicPr>
        <p:blipFill>
          <a:blip r:embed="rId2"/>
          <a:stretch>
            <a:fillRect/>
          </a:stretch>
        </p:blipFill>
        <p:spPr>
          <a:xfrm>
            <a:off x="3571629" y="1854466"/>
            <a:ext cx="5051915" cy="4478337"/>
          </a:xfrm>
          <a:prstGeom prst="rect">
            <a:avLst/>
          </a:prstGeom>
          <a:ln w="12700">
            <a:solidFill>
              <a:schemeClr val="tx1"/>
            </a:solidFill>
          </a:ln>
        </p:spPr>
      </p:pic>
      <p:sp>
        <p:nvSpPr>
          <p:cNvPr id="4" name="Footer Placeholder 3"/>
          <p:cNvSpPr>
            <a:spLocks noGrp="1"/>
          </p:cNvSpPr>
          <p:nvPr>
            <p:ph type="ftr" sz="quarter" idx="11"/>
          </p:nvPr>
        </p:nvSpPr>
        <p:spPr/>
        <p:txBody>
          <a:bodyPr/>
          <a:lstStyle/>
          <a:p>
            <a:r>
              <a:rPr lang="en-US" dirty="0"/>
              <a:t>MHP FFS - Version 06.24.20</a:t>
            </a:r>
          </a:p>
        </p:txBody>
      </p:sp>
      <p:sp>
        <p:nvSpPr>
          <p:cNvPr id="5" name="Slide Number Placeholder 4"/>
          <p:cNvSpPr>
            <a:spLocks noGrp="1"/>
          </p:cNvSpPr>
          <p:nvPr>
            <p:ph type="sldNum" sz="quarter" idx="12"/>
          </p:nvPr>
        </p:nvSpPr>
        <p:spPr/>
        <p:txBody>
          <a:bodyPr/>
          <a:lstStyle/>
          <a:p>
            <a:fld id="{700861E1-0C85-490F-A709-222B40EEEBBE}" type="slidenum">
              <a:rPr lang="en-US" smtClean="0"/>
              <a:t>75</a:t>
            </a:fld>
            <a:endParaRPr lang="en-US" dirty="0"/>
          </a:p>
        </p:txBody>
      </p:sp>
      <p:sp>
        <p:nvSpPr>
          <p:cNvPr id="3" name="Date Placeholder 2">
            <a:extLst>
              <a:ext uri="{FF2B5EF4-FFF2-40B4-BE49-F238E27FC236}">
                <a16:creationId xmlns:a16="http://schemas.microsoft.com/office/drawing/2014/main" id="{93EB34A9-BF30-497D-B80D-91C863DADDB9}"/>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104852867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76728"/>
            <a:ext cx="10058400" cy="1450757"/>
          </a:xfrm>
        </p:spPr>
        <p:txBody>
          <a:bodyPr>
            <a:normAutofit/>
          </a:bodyPr>
          <a:lstStyle/>
          <a:p>
            <a:r>
              <a:rPr lang="en-US" dirty="0"/>
              <a:t>Medical Necessity</a:t>
            </a:r>
            <a:br>
              <a:rPr lang="en-US" dirty="0"/>
            </a:br>
            <a:r>
              <a:rPr lang="en-US" dirty="0"/>
              <a:t>Functional Impairments</a:t>
            </a:r>
          </a:p>
        </p:txBody>
      </p:sp>
      <p:sp>
        <p:nvSpPr>
          <p:cNvPr id="4" name="Footer Placeholder 3"/>
          <p:cNvSpPr>
            <a:spLocks noGrp="1"/>
          </p:cNvSpPr>
          <p:nvPr>
            <p:ph type="ftr" sz="quarter" idx="11"/>
          </p:nvPr>
        </p:nvSpPr>
        <p:spPr/>
        <p:txBody>
          <a:bodyPr/>
          <a:lstStyle/>
          <a:p>
            <a:r>
              <a:rPr lang="en-US" dirty="0"/>
              <a:t>MHP FFS - Version 06.24.20</a:t>
            </a:r>
          </a:p>
        </p:txBody>
      </p:sp>
      <p:sp>
        <p:nvSpPr>
          <p:cNvPr id="5" name="Slide Number Placeholder 4"/>
          <p:cNvSpPr>
            <a:spLocks noGrp="1"/>
          </p:cNvSpPr>
          <p:nvPr>
            <p:ph type="sldNum" sz="quarter" idx="12"/>
          </p:nvPr>
        </p:nvSpPr>
        <p:spPr/>
        <p:txBody>
          <a:bodyPr/>
          <a:lstStyle/>
          <a:p>
            <a:fld id="{700861E1-0C85-490F-A709-222B40EEEBBE}" type="slidenum">
              <a:rPr lang="en-US" smtClean="0"/>
              <a:t>76</a:t>
            </a:fld>
            <a:endParaRPr lang="en-US" dirty="0"/>
          </a:p>
        </p:txBody>
      </p:sp>
      <p:pic>
        <p:nvPicPr>
          <p:cNvPr id="7" name="Picture 6"/>
          <p:cNvPicPr>
            <a:picLocks noChangeAspect="1"/>
          </p:cNvPicPr>
          <p:nvPr/>
        </p:nvPicPr>
        <p:blipFill>
          <a:blip r:embed="rId2"/>
          <a:stretch>
            <a:fillRect/>
          </a:stretch>
        </p:blipFill>
        <p:spPr>
          <a:xfrm>
            <a:off x="3392487" y="1898122"/>
            <a:ext cx="5410200" cy="4391025"/>
          </a:xfrm>
          <a:prstGeom prst="rect">
            <a:avLst/>
          </a:prstGeom>
          <a:ln w="12700">
            <a:solidFill>
              <a:schemeClr val="tx1"/>
            </a:solidFill>
          </a:ln>
        </p:spPr>
      </p:pic>
      <p:sp>
        <p:nvSpPr>
          <p:cNvPr id="3" name="Date Placeholder 2">
            <a:extLst>
              <a:ext uri="{FF2B5EF4-FFF2-40B4-BE49-F238E27FC236}">
                <a16:creationId xmlns:a16="http://schemas.microsoft.com/office/drawing/2014/main" id="{C986ABB5-2747-4822-962C-F0BF03E0B275}"/>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271217623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76728"/>
            <a:ext cx="10058400" cy="1450757"/>
          </a:xfrm>
        </p:spPr>
        <p:txBody>
          <a:bodyPr>
            <a:normAutofit/>
          </a:bodyPr>
          <a:lstStyle/>
          <a:p>
            <a:r>
              <a:rPr lang="en-US" dirty="0"/>
              <a:t>Medical Necessity</a:t>
            </a:r>
            <a:br>
              <a:rPr lang="en-US" dirty="0"/>
            </a:br>
            <a:r>
              <a:rPr lang="en-US" dirty="0"/>
              <a:t>Diagnostic Summary and ICD 10/DSM 5 Dx</a:t>
            </a:r>
          </a:p>
        </p:txBody>
      </p:sp>
      <p:pic>
        <p:nvPicPr>
          <p:cNvPr id="6" name="Content Placeholder 5"/>
          <p:cNvPicPr>
            <a:picLocks noGrp="1" noChangeAspect="1"/>
          </p:cNvPicPr>
          <p:nvPr>
            <p:ph idx="1"/>
          </p:nvPr>
        </p:nvPicPr>
        <p:blipFill>
          <a:blip r:embed="rId2"/>
          <a:stretch>
            <a:fillRect/>
          </a:stretch>
        </p:blipFill>
        <p:spPr>
          <a:xfrm>
            <a:off x="3429000" y="1828800"/>
            <a:ext cx="5434350" cy="4419600"/>
          </a:xfrm>
          <a:prstGeom prst="rect">
            <a:avLst/>
          </a:prstGeom>
          <a:ln w="12700">
            <a:solidFill>
              <a:schemeClr val="tx1"/>
            </a:solidFill>
          </a:ln>
        </p:spPr>
      </p:pic>
      <p:sp>
        <p:nvSpPr>
          <p:cNvPr id="4" name="Footer Placeholder 3"/>
          <p:cNvSpPr>
            <a:spLocks noGrp="1"/>
          </p:cNvSpPr>
          <p:nvPr>
            <p:ph type="ftr" sz="quarter" idx="11"/>
          </p:nvPr>
        </p:nvSpPr>
        <p:spPr/>
        <p:txBody>
          <a:bodyPr/>
          <a:lstStyle/>
          <a:p>
            <a:r>
              <a:rPr lang="en-US" dirty="0"/>
              <a:t>MHP FFS - Version 06.24.20</a:t>
            </a:r>
          </a:p>
        </p:txBody>
      </p:sp>
      <p:sp>
        <p:nvSpPr>
          <p:cNvPr id="5" name="Slide Number Placeholder 4"/>
          <p:cNvSpPr>
            <a:spLocks noGrp="1"/>
          </p:cNvSpPr>
          <p:nvPr>
            <p:ph type="sldNum" sz="quarter" idx="12"/>
          </p:nvPr>
        </p:nvSpPr>
        <p:spPr/>
        <p:txBody>
          <a:bodyPr/>
          <a:lstStyle/>
          <a:p>
            <a:fld id="{700861E1-0C85-490F-A709-222B40EEEBBE}" type="slidenum">
              <a:rPr lang="en-US" smtClean="0"/>
              <a:t>77</a:t>
            </a:fld>
            <a:endParaRPr lang="en-US" dirty="0"/>
          </a:p>
        </p:txBody>
      </p:sp>
      <p:sp>
        <p:nvSpPr>
          <p:cNvPr id="3" name="Date Placeholder 2">
            <a:extLst>
              <a:ext uri="{FF2B5EF4-FFF2-40B4-BE49-F238E27FC236}">
                <a16:creationId xmlns:a16="http://schemas.microsoft.com/office/drawing/2014/main" id="{5902F4E7-9377-47A6-9A0F-193A7952CE2E}"/>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101024247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Signatures </a:t>
            </a:r>
          </a:p>
        </p:txBody>
      </p:sp>
      <p:pic>
        <p:nvPicPr>
          <p:cNvPr id="6" name="Content Placeholder 5"/>
          <p:cNvPicPr>
            <a:picLocks noGrp="1" noChangeAspect="1"/>
          </p:cNvPicPr>
          <p:nvPr>
            <p:ph idx="1"/>
          </p:nvPr>
        </p:nvPicPr>
        <p:blipFill>
          <a:blip r:embed="rId2"/>
          <a:stretch>
            <a:fillRect/>
          </a:stretch>
        </p:blipFill>
        <p:spPr>
          <a:xfrm>
            <a:off x="2878138" y="2843213"/>
            <a:ext cx="6496050" cy="2028825"/>
          </a:xfrm>
          <a:ln>
            <a:solidFill>
              <a:schemeClr val="tx1"/>
            </a:solidFill>
          </a:ln>
        </p:spPr>
      </p:pic>
      <p:sp>
        <p:nvSpPr>
          <p:cNvPr id="4" name="Footer Placeholder 3"/>
          <p:cNvSpPr>
            <a:spLocks noGrp="1"/>
          </p:cNvSpPr>
          <p:nvPr>
            <p:ph type="ftr" sz="quarter" idx="11"/>
          </p:nvPr>
        </p:nvSpPr>
        <p:spPr/>
        <p:txBody>
          <a:bodyPr/>
          <a:lstStyle/>
          <a:p>
            <a:r>
              <a:rPr lang="en-US" dirty="0"/>
              <a:t>MHP FFS - Version 06.24.20</a:t>
            </a:r>
          </a:p>
        </p:txBody>
      </p:sp>
      <p:sp>
        <p:nvSpPr>
          <p:cNvPr id="5" name="Slide Number Placeholder 4"/>
          <p:cNvSpPr>
            <a:spLocks noGrp="1"/>
          </p:cNvSpPr>
          <p:nvPr>
            <p:ph type="sldNum" sz="quarter" idx="12"/>
          </p:nvPr>
        </p:nvSpPr>
        <p:spPr/>
        <p:txBody>
          <a:bodyPr/>
          <a:lstStyle/>
          <a:p>
            <a:fld id="{700861E1-0C85-490F-A709-222B40EEEBBE}" type="slidenum">
              <a:rPr lang="en-US" smtClean="0"/>
              <a:pPr/>
              <a:t>78</a:t>
            </a:fld>
            <a:endParaRPr lang="en-US" dirty="0"/>
          </a:p>
        </p:txBody>
      </p:sp>
      <p:sp>
        <p:nvSpPr>
          <p:cNvPr id="3" name="Date Placeholder 2">
            <a:extLst>
              <a:ext uri="{FF2B5EF4-FFF2-40B4-BE49-F238E27FC236}">
                <a16:creationId xmlns:a16="http://schemas.microsoft.com/office/drawing/2014/main" id="{1D3A5080-D95F-41FA-B273-45DD399F0B73}"/>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178343893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97280" y="276728"/>
            <a:ext cx="10058400" cy="1450757"/>
          </a:xfrm>
        </p:spPr>
        <p:txBody>
          <a:bodyPr>
            <a:normAutofit/>
          </a:bodyPr>
          <a:lstStyle/>
          <a:p>
            <a:r>
              <a:rPr lang="en-US" dirty="0"/>
              <a:t>No Planned Services </a:t>
            </a:r>
            <a:br>
              <a:rPr lang="en-US" dirty="0"/>
            </a:br>
            <a:r>
              <a:rPr lang="en-US" dirty="0"/>
              <a:t>Before Assessment </a:t>
            </a:r>
            <a:r>
              <a:rPr lang="en-US" dirty="0">
                <a:solidFill>
                  <a:schemeClr val="tx1"/>
                </a:solidFill>
              </a:rPr>
              <a:t>and Plan </a:t>
            </a:r>
            <a:r>
              <a:rPr lang="en-US" dirty="0"/>
              <a:t>Are Complete </a:t>
            </a:r>
          </a:p>
        </p:txBody>
      </p:sp>
      <p:sp>
        <p:nvSpPr>
          <p:cNvPr id="2" name="Text Placeholder 1"/>
          <p:cNvSpPr>
            <a:spLocks noGrp="1"/>
          </p:cNvSpPr>
          <p:nvPr>
            <p:ph type="body" idx="1"/>
          </p:nvPr>
        </p:nvSpPr>
        <p:spPr/>
        <p:txBody>
          <a:bodyPr/>
          <a:lstStyle/>
          <a:p>
            <a:pPr algn="ctr"/>
            <a:r>
              <a:rPr lang="en-US" altLang="en-US" b="1" u="sng" dirty="0">
                <a:solidFill>
                  <a:srgbClr val="00B050"/>
                </a:solidFill>
              </a:rPr>
              <a:t>May be claimed  </a:t>
            </a:r>
          </a:p>
          <a:p>
            <a:endParaRPr lang="en-US" dirty="0"/>
          </a:p>
        </p:txBody>
      </p:sp>
      <p:sp>
        <p:nvSpPr>
          <p:cNvPr id="3" name="Content Placeholder 2"/>
          <p:cNvSpPr>
            <a:spLocks noGrp="1"/>
          </p:cNvSpPr>
          <p:nvPr>
            <p:ph sz="half" idx="2"/>
          </p:nvPr>
        </p:nvSpPr>
        <p:spPr>
          <a:solidFill>
            <a:schemeClr val="bg1">
              <a:lumMod val="95000"/>
            </a:schemeClr>
          </a:solidFill>
        </p:spPr>
        <p:txBody>
          <a:bodyPr>
            <a:normAutofit/>
          </a:bodyPr>
          <a:lstStyle/>
          <a:p>
            <a:pPr>
              <a:buFont typeface="Arial" panose="020B0604020202020204" pitchFamily="34" charset="0"/>
              <a:buChar char="•"/>
            </a:pPr>
            <a:r>
              <a:rPr lang="en-US" altLang="en-US" dirty="0">
                <a:solidFill>
                  <a:schemeClr val="tx1"/>
                </a:solidFill>
              </a:rPr>
              <a:t> MH Assessment/Plan Development Services</a:t>
            </a:r>
          </a:p>
          <a:p>
            <a:pPr>
              <a:buFont typeface="Arial" panose="020B0604020202020204" pitchFamily="34" charset="0"/>
              <a:buChar char="•"/>
            </a:pPr>
            <a:r>
              <a:rPr lang="en-US" altLang="en-US" dirty="0">
                <a:solidFill>
                  <a:schemeClr val="tx1"/>
                </a:solidFill>
              </a:rPr>
              <a:t> Crisis Intervention (must be at immediate risk of hospitalization due to danger to self, danger to others or grave disability.)  </a:t>
            </a:r>
            <a:r>
              <a:rPr lang="en-US" altLang="en-US" b="1" dirty="0">
                <a:solidFill>
                  <a:srgbClr val="00B0F0"/>
                </a:solidFill>
              </a:rPr>
              <a:t>MHP FFS Providers use Individual Therapy code. </a:t>
            </a:r>
          </a:p>
          <a:p>
            <a:pPr>
              <a:buFont typeface="Arial" panose="020B0604020202020204" pitchFamily="34" charset="0"/>
              <a:buChar char="•"/>
            </a:pPr>
            <a:r>
              <a:rPr lang="en-US" sz="1800" dirty="0">
                <a:solidFill>
                  <a:schemeClr val="tx1"/>
                </a:solidFill>
              </a:rPr>
              <a:t> Medical Providers - prescribers (as needed may prescribe while claiming Psychiatric MH Assessment </a:t>
            </a:r>
            <a:r>
              <a:rPr lang="en-US" sz="1800" dirty="0"/>
              <a:t>if PN indicates “urgent” need)</a:t>
            </a:r>
            <a:endParaRPr lang="en-US" sz="1700" i="1" dirty="0"/>
          </a:p>
          <a:p>
            <a:pPr>
              <a:buFont typeface="Arial" panose="020B0604020202020204" pitchFamily="34" charset="0"/>
              <a:buChar char="•"/>
            </a:pPr>
            <a:r>
              <a:rPr lang="en-US" sz="1800" dirty="0">
                <a:solidFill>
                  <a:schemeClr val="tx1"/>
                </a:solidFill>
              </a:rPr>
              <a:t> Case Management – Linkage Only</a:t>
            </a:r>
            <a:endParaRPr lang="en-US" sz="1700" i="1" dirty="0">
              <a:solidFill>
                <a:schemeClr val="tx1"/>
              </a:solidFill>
            </a:endParaRPr>
          </a:p>
          <a:p>
            <a:pPr marL="0" indent="0">
              <a:buNone/>
            </a:pPr>
            <a:endParaRPr lang="en-US" sz="1700" i="1" dirty="0">
              <a:solidFill>
                <a:schemeClr val="tx1"/>
              </a:solidFill>
            </a:endParaRPr>
          </a:p>
          <a:p>
            <a:pPr marL="0" indent="0">
              <a:buNone/>
            </a:pPr>
            <a:endParaRPr lang="en-US" sz="1700" i="1" dirty="0">
              <a:solidFill>
                <a:schemeClr val="tx1"/>
              </a:solidFill>
            </a:endParaRPr>
          </a:p>
        </p:txBody>
      </p:sp>
      <p:sp>
        <p:nvSpPr>
          <p:cNvPr id="8" name="Content Placeholder 7"/>
          <p:cNvSpPr>
            <a:spLocks noGrp="1"/>
          </p:cNvSpPr>
          <p:nvPr>
            <p:ph sz="quarter" idx="4"/>
          </p:nvPr>
        </p:nvSpPr>
        <p:spPr>
          <a:solidFill>
            <a:schemeClr val="bg1">
              <a:lumMod val="95000"/>
            </a:schemeClr>
          </a:solidFill>
        </p:spPr>
        <p:txBody>
          <a:bodyPr>
            <a:normAutofit/>
          </a:bodyPr>
          <a:lstStyle/>
          <a:p>
            <a:pPr>
              <a:buFont typeface="Arial" panose="020B0604020202020204" pitchFamily="34" charset="0"/>
              <a:buChar char="•"/>
            </a:pPr>
            <a:r>
              <a:rPr lang="en-US" dirty="0"/>
              <a:t>Psychotherapy (Individual or Group)</a:t>
            </a:r>
          </a:p>
          <a:p>
            <a:pPr>
              <a:buFont typeface="Arial" panose="020B0604020202020204" pitchFamily="34" charset="0"/>
              <a:buChar char="•"/>
            </a:pPr>
            <a:r>
              <a:rPr lang="en-US" dirty="0"/>
              <a:t> Rehabilitative Services (Individual or Group)</a:t>
            </a:r>
          </a:p>
          <a:p>
            <a:pPr>
              <a:buFont typeface="Arial" panose="020B0604020202020204" pitchFamily="34" charset="0"/>
              <a:buChar char="•"/>
            </a:pPr>
            <a:r>
              <a:rPr lang="en-US" dirty="0"/>
              <a:t> Collateral</a:t>
            </a:r>
          </a:p>
          <a:p>
            <a:pPr>
              <a:buFont typeface="Arial" panose="020B0604020202020204" pitchFamily="34" charset="0"/>
              <a:buChar char="•"/>
            </a:pPr>
            <a:r>
              <a:rPr lang="en-US" dirty="0"/>
              <a:t> Case Management - Monitoring</a:t>
            </a:r>
          </a:p>
          <a:p>
            <a:pPr>
              <a:buFont typeface="Arial" panose="020B0604020202020204" pitchFamily="34" charset="0"/>
              <a:buChar char="•"/>
            </a:pPr>
            <a:r>
              <a:rPr lang="en-US" dirty="0"/>
              <a:t>Non-urgent medication services</a:t>
            </a:r>
          </a:p>
          <a:p>
            <a:pPr>
              <a:buFont typeface="Arial" panose="020B0604020202020204" pitchFamily="34" charset="0"/>
              <a:buChar char="•"/>
            </a:pPr>
            <a:r>
              <a:rPr lang="en-US" b="1" dirty="0"/>
              <a:t>*list not exhaustive</a:t>
            </a:r>
          </a:p>
          <a:p>
            <a:pPr>
              <a:buFont typeface="Arial" panose="020B0604020202020204" pitchFamily="34" charset="0"/>
              <a:buChar char="•"/>
            </a:pPr>
            <a:endParaRPr lang="en-US" dirty="0">
              <a:solidFill>
                <a:srgbClr val="FF0000"/>
              </a:solidFill>
              <a:highlight>
                <a:srgbClr val="FFFF00"/>
              </a:highlight>
            </a:endParaRPr>
          </a:p>
        </p:txBody>
      </p:sp>
      <p:sp>
        <p:nvSpPr>
          <p:cNvPr id="4" name="Footer Placeholder 3"/>
          <p:cNvSpPr>
            <a:spLocks noGrp="1"/>
          </p:cNvSpPr>
          <p:nvPr>
            <p:ph type="ftr" sz="quarter" idx="11"/>
          </p:nvPr>
        </p:nvSpPr>
        <p:spPr/>
        <p:txBody>
          <a:bodyPr/>
          <a:lstStyle/>
          <a:p>
            <a:r>
              <a:rPr lang="en-US" dirty="0"/>
              <a:t>MHP FFS - Version 06.24.20</a:t>
            </a:r>
          </a:p>
        </p:txBody>
      </p:sp>
      <p:sp>
        <p:nvSpPr>
          <p:cNvPr id="6" name="Slide Number Placeholder 5"/>
          <p:cNvSpPr>
            <a:spLocks noGrp="1"/>
          </p:cNvSpPr>
          <p:nvPr>
            <p:ph type="sldNum" sz="quarter" idx="12"/>
          </p:nvPr>
        </p:nvSpPr>
        <p:spPr/>
        <p:txBody>
          <a:bodyPr/>
          <a:lstStyle/>
          <a:p>
            <a:fld id="{700861E1-0C85-490F-A709-222B40EEEBBE}" type="slidenum">
              <a:rPr lang="en-US" smtClean="0"/>
              <a:t>79</a:t>
            </a:fld>
            <a:endParaRPr lang="en-US" dirty="0"/>
          </a:p>
        </p:txBody>
      </p:sp>
      <p:sp>
        <p:nvSpPr>
          <p:cNvPr id="9" name="Text Placeholder 1"/>
          <p:cNvSpPr>
            <a:spLocks noGrp="1"/>
          </p:cNvSpPr>
          <p:nvPr>
            <p:ph type="body" idx="1"/>
          </p:nvPr>
        </p:nvSpPr>
        <p:spPr>
          <a:xfrm>
            <a:off x="6182569" y="1830991"/>
            <a:ext cx="4937760" cy="736282"/>
          </a:xfrm>
        </p:spPr>
        <p:txBody>
          <a:bodyPr/>
          <a:lstStyle/>
          <a:p>
            <a:pPr algn="ctr"/>
            <a:r>
              <a:rPr lang="en-US" altLang="en-US" b="1" u="sng" dirty="0">
                <a:solidFill>
                  <a:srgbClr val="FF0000"/>
                </a:solidFill>
              </a:rPr>
              <a:t>May be Not Be claimed*  </a:t>
            </a:r>
          </a:p>
          <a:p>
            <a:endParaRPr lang="en-US" dirty="0"/>
          </a:p>
        </p:txBody>
      </p:sp>
      <p:sp>
        <p:nvSpPr>
          <p:cNvPr id="7" name="Date Placeholder 6">
            <a:extLst>
              <a:ext uri="{FF2B5EF4-FFF2-40B4-BE49-F238E27FC236}">
                <a16:creationId xmlns:a16="http://schemas.microsoft.com/office/drawing/2014/main" id="{313D4A1E-C22D-4A62-8B08-CB9DF515AA3C}"/>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3086304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MHP FFS - Version 06.24.20</a:t>
            </a:r>
          </a:p>
        </p:txBody>
      </p:sp>
      <p:sp>
        <p:nvSpPr>
          <p:cNvPr id="5" name="Slide Number Placeholder 4"/>
          <p:cNvSpPr>
            <a:spLocks noGrp="1"/>
          </p:cNvSpPr>
          <p:nvPr>
            <p:ph type="sldNum" sz="quarter" idx="12"/>
          </p:nvPr>
        </p:nvSpPr>
        <p:spPr/>
        <p:txBody>
          <a:bodyPr/>
          <a:lstStyle/>
          <a:p>
            <a:fld id="{700861E1-0C85-490F-A709-222B40EEEBBE}" type="slidenum">
              <a:rPr lang="en-US" smtClean="0"/>
              <a:pPr/>
              <a:t>8</a:t>
            </a:fld>
            <a:endParaRPr lang="en-US" dirty="0"/>
          </a:p>
        </p:txBody>
      </p:sp>
      <p:sp>
        <p:nvSpPr>
          <p:cNvPr id="6" name="Title 5"/>
          <p:cNvSpPr txBox="1">
            <a:spLocks/>
          </p:cNvSpPr>
          <p:nvPr/>
        </p:nvSpPr>
        <p:spPr>
          <a:xfrm>
            <a:off x="1130237" y="284312"/>
            <a:ext cx="10082245"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400" dirty="0">
                <a:solidFill>
                  <a:prstClr val="black">
                    <a:lumMod val="75000"/>
                    <a:lumOff val="25000"/>
                  </a:prstClr>
                </a:solidFill>
              </a:rPr>
              <a:t>MHP FFS Provider Types - Outpatient</a:t>
            </a:r>
          </a:p>
        </p:txBody>
      </p:sp>
      <p:sp>
        <p:nvSpPr>
          <p:cNvPr id="18" name="TextBox 17"/>
          <p:cNvSpPr txBox="1"/>
          <p:nvPr/>
        </p:nvSpPr>
        <p:spPr>
          <a:xfrm>
            <a:off x="3531506" y="1888793"/>
            <a:ext cx="4439240" cy="369332"/>
          </a:xfrm>
          <a:prstGeom prst="rect">
            <a:avLst/>
          </a:prstGeom>
          <a:noFill/>
          <a:ln>
            <a:solidFill>
              <a:schemeClr val="tx1"/>
            </a:solidFill>
          </a:ln>
        </p:spPr>
        <p:txBody>
          <a:bodyPr wrap="square" rtlCol="0">
            <a:spAutoFit/>
          </a:bodyPr>
          <a:lstStyle/>
          <a:p>
            <a:r>
              <a:rPr lang="en-US" dirty="0">
                <a:solidFill>
                  <a:prstClr val="black"/>
                </a:solidFill>
                <a:latin typeface="Calibri Light" panose="020F0302020204030204" pitchFamily="34" charset="0"/>
              </a:rPr>
              <a:t>All claims must be made with form </a:t>
            </a:r>
            <a:r>
              <a:rPr lang="en-US" u="sng" dirty="0">
                <a:solidFill>
                  <a:prstClr val="black"/>
                </a:solidFill>
                <a:latin typeface="Calibri Light" panose="020F0302020204030204" pitchFamily="34" charset="0"/>
              </a:rPr>
              <a:t>CMS 1500</a:t>
            </a:r>
          </a:p>
        </p:txBody>
      </p:sp>
      <p:sp>
        <p:nvSpPr>
          <p:cNvPr id="24" name="TextBox 23"/>
          <p:cNvSpPr txBox="1"/>
          <p:nvPr/>
        </p:nvSpPr>
        <p:spPr>
          <a:xfrm>
            <a:off x="1130238" y="3380704"/>
            <a:ext cx="2908362" cy="2339102"/>
          </a:xfrm>
          <a:prstGeom prst="rect">
            <a:avLst/>
          </a:prstGeom>
          <a:noFill/>
          <a:ln>
            <a:solidFill>
              <a:schemeClr val="tx1"/>
            </a:solidFill>
          </a:ln>
        </p:spPr>
        <p:txBody>
          <a:bodyPr wrap="square" rtlCol="0">
            <a:spAutoFit/>
          </a:bodyPr>
          <a:lstStyle/>
          <a:p>
            <a:pPr algn="ctr"/>
            <a:r>
              <a:rPr lang="en-US" dirty="0">
                <a:solidFill>
                  <a:prstClr val="black"/>
                </a:solidFill>
                <a:latin typeface="Calibri Light" panose="020F0302020204030204" pitchFamily="34" charset="0"/>
              </a:rPr>
              <a:t>Individual Clinician</a:t>
            </a:r>
          </a:p>
          <a:p>
            <a:endParaRPr lang="en-US" sz="1600" dirty="0">
              <a:solidFill>
                <a:prstClr val="black"/>
              </a:solidFill>
              <a:latin typeface="Calibri Light" panose="020F0302020204030204" pitchFamily="34" charset="0"/>
            </a:endParaRPr>
          </a:p>
          <a:p>
            <a:pPr marL="285750" indent="-285750">
              <a:buFont typeface="Arial" panose="020B0604020202020204" pitchFamily="34" charset="0"/>
              <a:buChar char="•"/>
            </a:pPr>
            <a:r>
              <a:rPr lang="en-US" sz="1600" dirty="0">
                <a:solidFill>
                  <a:prstClr val="black"/>
                </a:solidFill>
                <a:latin typeface="Calibri Light" panose="020F0302020204030204" pitchFamily="34" charset="0"/>
              </a:rPr>
              <a:t>Licensed master’s level (or greater) therapist, psychiatrist, or psychologist</a:t>
            </a:r>
          </a:p>
          <a:p>
            <a:pPr marL="285750" indent="-285750">
              <a:buFont typeface="Arial" panose="020B0604020202020204" pitchFamily="34" charset="0"/>
              <a:buChar char="•"/>
            </a:pPr>
            <a:endParaRPr lang="en-US" sz="1600" dirty="0">
              <a:solidFill>
                <a:srgbClr val="FF0000"/>
              </a:solidFill>
              <a:latin typeface="Calibri Light" panose="020F0302020204030204" pitchFamily="34" charset="0"/>
            </a:endParaRPr>
          </a:p>
          <a:p>
            <a:pPr marL="285750" indent="-285750">
              <a:buFont typeface="Arial" panose="020B0604020202020204" pitchFamily="34" charset="0"/>
              <a:buChar char="•"/>
            </a:pPr>
            <a:r>
              <a:rPr lang="en-US" sz="1600" dirty="0">
                <a:solidFill>
                  <a:srgbClr val="FF0000"/>
                </a:solidFill>
                <a:latin typeface="Calibri Light" panose="020F0302020204030204" pitchFamily="34" charset="0"/>
              </a:rPr>
              <a:t>Only Licensed LPHAs can provide services</a:t>
            </a:r>
          </a:p>
          <a:p>
            <a:pPr marL="285750" indent="-285750">
              <a:buFont typeface="Arial" panose="020B0604020202020204" pitchFamily="34" charset="0"/>
              <a:buChar char="•"/>
            </a:pPr>
            <a:endParaRPr lang="en-US" sz="1600" dirty="0">
              <a:solidFill>
                <a:srgbClr val="FF0000"/>
              </a:solidFill>
              <a:latin typeface="Calibri Light" panose="020F0302020204030204" pitchFamily="34" charset="0"/>
            </a:endParaRPr>
          </a:p>
        </p:txBody>
      </p:sp>
      <p:sp>
        <p:nvSpPr>
          <p:cNvPr id="25" name="TextBox 24"/>
          <p:cNvSpPr txBox="1"/>
          <p:nvPr/>
        </p:nvSpPr>
        <p:spPr>
          <a:xfrm>
            <a:off x="7970746" y="3380704"/>
            <a:ext cx="3241737" cy="2523768"/>
          </a:xfrm>
          <a:prstGeom prst="rect">
            <a:avLst/>
          </a:prstGeom>
          <a:noFill/>
          <a:ln>
            <a:solidFill>
              <a:schemeClr val="tx1"/>
            </a:solidFill>
          </a:ln>
        </p:spPr>
        <p:txBody>
          <a:bodyPr wrap="square" rtlCol="0">
            <a:spAutoFit/>
          </a:bodyPr>
          <a:lstStyle/>
          <a:p>
            <a:pPr marL="120650" algn="ctr"/>
            <a:r>
              <a:rPr lang="en-US" dirty="0">
                <a:solidFill>
                  <a:prstClr val="black"/>
                </a:solidFill>
                <a:latin typeface="Calibri Light" panose="020F0302020204030204" pitchFamily="34" charset="0"/>
              </a:rPr>
              <a:t>Master Contract Organizations – CMS HCFA 1500</a:t>
            </a:r>
          </a:p>
          <a:p>
            <a:pPr marL="117475" indent="-117475">
              <a:buFont typeface="Arial" panose="020B0604020202020204" pitchFamily="34" charset="0"/>
              <a:buChar char="•"/>
              <a:tabLst>
                <a:tab pos="854075" algn="l"/>
              </a:tabLst>
            </a:pPr>
            <a:endParaRPr lang="en-US" sz="1600" dirty="0">
              <a:solidFill>
                <a:prstClr val="black"/>
              </a:solidFill>
              <a:latin typeface="Calibri Light" panose="020F0302020204030204" pitchFamily="34" charset="0"/>
            </a:endParaRPr>
          </a:p>
          <a:p>
            <a:pPr marL="287338" indent="-287338">
              <a:buFont typeface="Arial" panose="020B0604020202020204" pitchFamily="34" charset="0"/>
              <a:buChar char="•"/>
              <a:tabLst>
                <a:tab pos="854075" algn="l"/>
              </a:tabLst>
            </a:pPr>
            <a:r>
              <a:rPr lang="en-US" sz="1600" dirty="0">
                <a:solidFill>
                  <a:prstClr val="black"/>
                </a:solidFill>
                <a:latin typeface="Calibri Light" panose="020F0302020204030204" pitchFamily="34" charset="0"/>
              </a:rPr>
              <a:t>Both Licensed and Board Registered or Waivered LPHAs may provide services (with Assessment and Plan restrictions and per your contract)</a:t>
            </a:r>
          </a:p>
          <a:p>
            <a:pPr marL="117475" indent="-117475">
              <a:spcBef>
                <a:spcPts val="1200"/>
              </a:spcBef>
              <a:buFont typeface="Arial" panose="020B0604020202020204" pitchFamily="34" charset="0"/>
              <a:buChar char="•"/>
              <a:tabLst>
                <a:tab pos="854075" algn="l"/>
              </a:tabLst>
            </a:pPr>
            <a:endParaRPr lang="en-US" sz="1600" dirty="0">
              <a:solidFill>
                <a:prstClr val="black"/>
              </a:solidFill>
              <a:latin typeface="Calibri Light" panose="020F0302020204030204" pitchFamily="34" charset="0"/>
            </a:endParaRPr>
          </a:p>
        </p:txBody>
      </p:sp>
      <p:pic>
        <p:nvPicPr>
          <p:cNvPr id="10" name="Picture 9"/>
          <p:cNvPicPr>
            <a:picLocks noChangeAspect="1"/>
          </p:cNvPicPr>
          <p:nvPr/>
        </p:nvPicPr>
        <p:blipFill>
          <a:blip r:embed="rId2"/>
          <a:stretch>
            <a:fillRect/>
          </a:stretch>
        </p:blipFill>
        <p:spPr>
          <a:xfrm>
            <a:off x="2267396" y="2588074"/>
            <a:ext cx="634045" cy="603431"/>
          </a:xfrm>
          <a:prstGeom prst="rect">
            <a:avLst/>
          </a:prstGeom>
        </p:spPr>
      </p:pic>
      <p:pic>
        <p:nvPicPr>
          <p:cNvPr id="11" name="Picture 10"/>
          <p:cNvPicPr>
            <a:picLocks noChangeAspect="1"/>
          </p:cNvPicPr>
          <p:nvPr/>
        </p:nvPicPr>
        <p:blipFill>
          <a:blip r:embed="rId3"/>
          <a:stretch>
            <a:fillRect/>
          </a:stretch>
        </p:blipFill>
        <p:spPr>
          <a:xfrm>
            <a:off x="5696158" y="2605752"/>
            <a:ext cx="617030" cy="612326"/>
          </a:xfrm>
          <a:prstGeom prst="rect">
            <a:avLst/>
          </a:prstGeom>
        </p:spPr>
      </p:pic>
      <p:pic>
        <p:nvPicPr>
          <p:cNvPr id="12" name="Picture 11"/>
          <p:cNvPicPr>
            <a:picLocks noChangeAspect="1"/>
          </p:cNvPicPr>
          <p:nvPr/>
        </p:nvPicPr>
        <p:blipFill>
          <a:blip r:embed="rId4"/>
          <a:stretch>
            <a:fillRect/>
          </a:stretch>
        </p:blipFill>
        <p:spPr>
          <a:xfrm>
            <a:off x="9220201" y="2573640"/>
            <a:ext cx="713162" cy="665767"/>
          </a:xfrm>
          <a:prstGeom prst="rect">
            <a:avLst/>
          </a:prstGeom>
        </p:spPr>
      </p:pic>
      <p:sp>
        <p:nvSpPr>
          <p:cNvPr id="13" name="TextBox 12"/>
          <p:cNvSpPr txBox="1"/>
          <p:nvPr/>
        </p:nvSpPr>
        <p:spPr>
          <a:xfrm>
            <a:off x="4550492" y="3380704"/>
            <a:ext cx="2908362" cy="2831544"/>
          </a:xfrm>
          <a:prstGeom prst="rect">
            <a:avLst/>
          </a:prstGeom>
          <a:noFill/>
          <a:ln>
            <a:solidFill>
              <a:schemeClr val="tx1"/>
            </a:solidFill>
          </a:ln>
        </p:spPr>
        <p:txBody>
          <a:bodyPr wrap="square" rtlCol="0">
            <a:spAutoFit/>
          </a:bodyPr>
          <a:lstStyle/>
          <a:p>
            <a:pPr algn="ctr"/>
            <a:r>
              <a:rPr lang="en-US" dirty="0">
                <a:solidFill>
                  <a:prstClr val="black"/>
                </a:solidFill>
                <a:latin typeface="Calibri Light" panose="020F0302020204030204" pitchFamily="34" charset="0"/>
              </a:rPr>
              <a:t>Group of Clinicians</a:t>
            </a:r>
            <a:endParaRPr lang="en-US" sz="1600" dirty="0">
              <a:solidFill>
                <a:prstClr val="black"/>
              </a:solidFill>
              <a:latin typeface="Calibri Light" panose="020F0302020204030204" pitchFamily="34" charset="0"/>
            </a:endParaRPr>
          </a:p>
          <a:p>
            <a:endParaRPr lang="en-US" sz="1600" dirty="0">
              <a:solidFill>
                <a:prstClr val="black"/>
              </a:solidFill>
              <a:latin typeface="Calibri Light" panose="020F0302020204030204" pitchFamily="34" charset="0"/>
            </a:endParaRPr>
          </a:p>
          <a:p>
            <a:pPr marL="285750" indent="-285750">
              <a:buFont typeface="Arial" panose="020B0604020202020204" pitchFamily="34" charset="0"/>
              <a:buChar char="•"/>
            </a:pPr>
            <a:r>
              <a:rPr lang="en-US" sz="1600" dirty="0">
                <a:solidFill>
                  <a:prstClr val="black"/>
                </a:solidFill>
                <a:latin typeface="Calibri Light" panose="020F0302020204030204" pitchFamily="34" charset="0"/>
              </a:rPr>
              <a:t>Group of 2+ individual clinicians</a:t>
            </a:r>
          </a:p>
          <a:p>
            <a:pPr marL="285750" indent="-285750">
              <a:buFont typeface="Arial" panose="020B0604020202020204" pitchFamily="34" charset="0"/>
              <a:buChar char="•"/>
            </a:pPr>
            <a:endParaRPr lang="en-US" sz="1600" dirty="0">
              <a:solidFill>
                <a:prstClr val="black"/>
              </a:solidFill>
              <a:latin typeface="Calibri Light" panose="020F0302020204030204" pitchFamily="34" charset="0"/>
            </a:endParaRPr>
          </a:p>
          <a:p>
            <a:pPr marL="285750" indent="-285750">
              <a:buFont typeface="Arial" panose="020B0604020202020204" pitchFamily="34" charset="0"/>
              <a:buChar char="•"/>
            </a:pPr>
            <a:r>
              <a:rPr lang="en-US" sz="1600" dirty="0">
                <a:solidFill>
                  <a:prstClr val="black"/>
                </a:solidFill>
                <a:latin typeface="Calibri Light" panose="020F0302020204030204" pitchFamily="34" charset="0"/>
              </a:rPr>
              <a:t>Licensed master’s level (or greater) therapist, psychiatrist, or psychologist</a:t>
            </a:r>
          </a:p>
          <a:p>
            <a:pPr marL="117475" indent="-117475">
              <a:buFont typeface="Arial" panose="020B0604020202020204" pitchFamily="34" charset="0"/>
              <a:buChar char="•"/>
            </a:pPr>
            <a:endParaRPr lang="en-US" sz="1600" dirty="0">
              <a:solidFill>
                <a:prstClr val="black"/>
              </a:solidFill>
              <a:latin typeface="Calibri Light" panose="020F0302020204030204" pitchFamily="34" charset="0"/>
            </a:endParaRPr>
          </a:p>
          <a:p>
            <a:pPr marL="117475" indent="-117475">
              <a:buFont typeface="Arial" panose="020B0604020202020204" pitchFamily="34" charset="0"/>
              <a:buChar char="•"/>
            </a:pPr>
            <a:r>
              <a:rPr lang="en-US" sz="1600" dirty="0">
                <a:solidFill>
                  <a:srgbClr val="FF0000"/>
                </a:solidFill>
                <a:latin typeface="Calibri Light" panose="020F0302020204030204" pitchFamily="34" charset="0"/>
              </a:rPr>
              <a:t>Only Licensed LPHAs can provide services</a:t>
            </a:r>
          </a:p>
        </p:txBody>
      </p:sp>
      <p:sp>
        <p:nvSpPr>
          <p:cNvPr id="2" name="Date Placeholder 1">
            <a:extLst>
              <a:ext uri="{FF2B5EF4-FFF2-40B4-BE49-F238E27FC236}">
                <a16:creationId xmlns:a16="http://schemas.microsoft.com/office/drawing/2014/main" id="{B4E2E96A-28F8-4F6F-A3CC-083F44457AF4}"/>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174181860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85801"/>
            <a:ext cx="10287000" cy="685800"/>
          </a:xfrm>
        </p:spPr>
        <p:txBody>
          <a:bodyPr>
            <a:normAutofit/>
          </a:bodyPr>
          <a:lstStyle/>
          <a:p>
            <a:r>
              <a:rPr lang="en-US" dirty="0"/>
              <a:t>Medication Services—Prescribers Only</a:t>
            </a:r>
            <a:endParaRPr lang="en-US" dirty="0">
              <a:highlight>
                <a:srgbClr val="FFFF00"/>
              </a:highlight>
            </a:endParaRPr>
          </a:p>
        </p:txBody>
      </p:sp>
      <p:sp>
        <p:nvSpPr>
          <p:cNvPr id="3" name="Content Placeholder 2"/>
          <p:cNvSpPr>
            <a:spLocks noGrp="1"/>
          </p:cNvSpPr>
          <p:nvPr>
            <p:ph idx="1"/>
          </p:nvPr>
        </p:nvSpPr>
        <p:spPr/>
        <p:txBody>
          <a:bodyPr>
            <a:normAutofit/>
          </a:bodyPr>
          <a:lstStyle/>
          <a:p>
            <a:pPr lvl="1">
              <a:buFont typeface="Arial" panose="020B0604020202020204" pitchFamily="34" charset="0"/>
              <a:buChar char="•"/>
            </a:pPr>
            <a:r>
              <a:rPr lang="en-US" sz="2400" dirty="0"/>
              <a:t>For children who are wards or dependents of the juvenile court and living in an out-of-home placement or in foster care prescribers are required request permission from the court before any psychotropic medications are administered.</a:t>
            </a:r>
          </a:p>
          <a:p>
            <a:pPr lvl="1">
              <a:buFont typeface="Arial" panose="020B0604020202020204" pitchFamily="34" charset="0"/>
              <a:buChar char="•"/>
            </a:pPr>
            <a:endParaRPr lang="en-US" sz="2400" dirty="0"/>
          </a:p>
          <a:p>
            <a:pPr lvl="1">
              <a:buFont typeface="Arial" panose="020B0604020202020204" pitchFamily="34" charset="0"/>
              <a:buChar char="•"/>
            </a:pPr>
            <a:r>
              <a:rPr lang="en-US" sz="2400" dirty="0"/>
              <a:t>See </a:t>
            </a:r>
            <a:r>
              <a:rPr lang="en-US" sz="2400" dirty="0">
                <a:hlinkClick r:id="rId3"/>
              </a:rPr>
              <a:t>http://www.courts.ca.gov/documents/jv217info.pdf</a:t>
            </a:r>
            <a:r>
              <a:rPr lang="en-US" sz="2400" dirty="0"/>
              <a:t> for more specific information about JV-220 requirements.</a:t>
            </a:r>
          </a:p>
          <a:p>
            <a:pPr lvl="1">
              <a:buFont typeface="Arial" panose="020B0604020202020204" pitchFamily="34" charset="0"/>
              <a:buChar char="•"/>
            </a:pPr>
            <a:endParaRPr lang="en-US" sz="2400" dirty="0"/>
          </a:p>
          <a:p>
            <a:pPr lvl="1">
              <a:buFont typeface="Arial" panose="020B0604020202020204" pitchFamily="34" charset="0"/>
              <a:buChar char="•"/>
            </a:pPr>
            <a:r>
              <a:rPr lang="en-US" sz="2400" dirty="0"/>
              <a:t>In addition to a completed JV-220, prescribers must also complete medication consent forms, as described on the following slide.</a:t>
            </a:r>
          </a:p>
          <a:p>
            <a:pPr marL="0" indent="0">
              <a:buNone/>
            </a:pPr>
            <a:endParaRPr lang="en-US" dirty="0"/>
          </a:p>
          <a:p>
            <a:endParaRPr lang="en-US" dirty="0"/>
          </a:p>
          <a:p>
            <a:pPr marL="0" indent="0">
              <a:buNone/>
            </a:pPr>
            <a:endParaRPr lang="en-US" sz="1700" i="1" dirty="0"/>
          </a:p>
          <a:p>
            <a:pPr marL="0" indent="0">
              <a:buNone/>
            </a:pPr>
            <a:endParaRPr lang="en-US" sz="1700" i="1" dirty="0"/>
          </a:p>
          <a:p>
            <a:pPr marL="0" indent="0">
              <a:buNone/>
            </a:pPr>
            <a:endParaRPr lang="en-US" sz="1700" i="1" dirty="0"/>
          </a:p>
          <a:p>
            <a:pPr marL="0" indent="0">
              <a:buNone/>
            </a:pPr>
            <a:endParaRPr lang="en-US" sz="1700" i="1" dirty="0"/>
          </a:p>
          <a:p>
            <a:pPr marL="0" indent="0">
              <a:buNone/>
            </a:pPr>
            <a:endParaRPr lang="en-US" sz="1700" i="1" dirty="0"/>
          </a:p>
          <a:p>
            <a:pPr marL="0" indent="0">
              <a:buNone/>
            </a:pPr>
            <a:endParaRPr lang="en-US" sz="1700" i="1" dirty="0"/>
          </a:p>
          <a:p>
            <a:pPr marL="0" indent="0">
              <a:buNone/>
            </a:pPr>
            <a:endParaRPr lang="en-US" sz="1700" i="1" dirty="0"/>
          </a:p>
          <a:p>
            <a:pPr marL="0" indent="0">
              <a:buNone/>
            </a:pPr>
            <a:endParaRPr lang="en-US" sz="1400" i="1" dirty="0"/>
          </a:p>
        </p:txBody>
      </p:sp>
      <p:sp>
        <p:nvSpPr>
          <p:cNvPr id="4" name="Footer Placeholder 3"/>
          <p:cNvSpPr>
            <a:spLocks noGrp="1"/>
          </p:cNvSpPr>
          <p:nvPr>
            <p:ph type="ftr" sz="quarter" idx="11"/>
          </p:nvPr>
        </p:nvSpPr>
        <p:spPr/>
        <p:txBody>
          <a:bodyPr/>
          <a:lstStyle/>
          <a:p>
            <a:r>
              <a:rPr lang="en-US" dirty="0"/>
              <a:t>MHP FFS - Version 06.24.20</a:t>
            </a:r>
          </a:p>
        </p:txBody>
      </p:sp>
      <p:sp>
        <p:nvSpPr>
          <p:cNvPr id="6" name="Slide Number Placeholder 5"/>
          <p:cNvSpPr>
            <a:spLocks noGrp="1"/>
          </p:cNvSpPr>
          <p:nvPr>
            <p:ph type="sldNum" sz="quarter" idx="12"/>
          </p:nvPr>
        </p:nvSpPr>
        <p:spPr/>
        <p:txBody>
          <a:bodyPr/>
          <a:lstStyle/>
          <a:p>
            <a:fld id="{700861E1-0C85-490F-A709-222B40EEEBBE}" type="slidenum">
              <a:rPr lang="en-US" smtClean="0"/>
              <a:t>80</a:t>
            </a:fld>
            <a:endParaRPr lang="en-US" dirty="0"/>
          </a:p>
        </p:txBody>
      </p:sp>
      <p:sp>
        <p:nvSpPr>
          <p:cNvPr id="5" name="Date Placeholder 4">
            <a:extLst>
              <a:ext uri="{FF2B5EF4-FFF2-40B4-BE49-F238E27FC236}">
                <a16:creationId xmlns:a16="http://schemas.microsoft.com/office/drawing/2014/main" id="{F3DCD81D-5ADC-41BC-81F3-B378DFDA43BB}"/>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78572098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76728"/>
            <a:ext cx="10058400" cy="1450757"/>
          </a:xfrm>
        </p:spPr>
        <p:txBody>
          <a:bodyPr>
            <a:normAutofit/>
          </a:bodyPr>
          <a:lstStyle/>
          <a:p>
            <a:r>
              <a:rPr lang="en-US" dirty="0"/>
              <a:t>Medication Services—Prescribers Only cont.</a:t>
            </a:r>
          </a:p>
        </p:txBody>
      </p:sp>
      <p:sp>
        <p:nvSpPr>
          <p:cNvPr id="3" name="Content Placeholder 2"/>
          <p:cNvSpPr>
            <a:spLocks noGrp="1"/>
          </p:cNvSpPr>
          <p:nvPr>
            <p:ph idx="1"/>
          </p:nvPr>
        </p:nvSpPr>
        <p:spPr>
          <a:xfrm>
            <a:off x="1097280" y="1845734"/>
            <a:ext cx="10058400" cy="4402666"/>
          </a:xfrm>
        </p:spPr>
        <p:txBody>
          <a:bodyPr>
            <a:noAutofit/>
          </a:bodyPr>
          <a:lstStyle/>
          <a:p>
            <a:r>
              <a:rPr lang="en-US" sz="2400" dirty="0"/>
              <a:t>Medication Consent Forms</a:t>
            </a:r>
          </a:p>
          <a:p>
            <a:pPr lvl="1">
              <a:buFont typeface="Arial" panose="020B0604020202020204" pitchFamily="34" charset="0"/>
              <a:buChar char="•"/>
            </a:pPr>
            <a:r>
              <a:rPr lang="en-US" sz="2400" dirty="0"/>
              <a:t>Required for all medications prescribed by Medical Provider</a:t>
            </a:r>
          </a:p>
          <a:p>
            <a:pPr lvl="1">
              <a:buFont typeface="Arial" panose="020B0604020202020204" pitchFamily="34" charset="0"/>
              <a:buChar char="•"/>
            </a:pPr>
            <a:r>
              <a:rPr lang="en-US" sz="2400" dirty="0"/>
              <a:t>ACBH Medication Consent Forms Required—or equivalent—all sections completed. </a:t>
            </a:r>
            <a:r>
              <a:rPr lang="en-US" sz="2400" dirty="0">
                <a:hlinkClick r:id="rId3"/>
              </a:rPr>
              <a:t>http://www.acbhcs.org/providers/Forms/Forms.htm#Med_consent</a:t>
            </a:r>
            <a:endParaRPr lang="en-US" sz="2400" dirty="0"/>
          </a:p>
          <a:p>
            <a:pPr lvl="1">
              <a:buFont typeface="Arial" panose="020B0604020202020204" pitchFamily="34" charset="0"/>
              <a:buChar char="•"/>
            </a:pPr>
            <a:r>
              <a:rPr lang="en-US" sz="2400" dirty="0"/>
              <a:t>Additional Medication Information Sheets are available online.</a:t>
            </a:r>
          </a:p>
          <a:p>
            <a:pPr lvl="1">
              <a:buFont typeface="Arial" panose="020B0604020202020204" pitchFamily="34" charset="0"/>
              <a:buChar char="•"/>
            </a:pPr>
            <a:r>
              <a:rPr lang="en-US" sz="2400" dirty="0"/>
              <a:t>If client’s preferred language is other than English use the translated Medication Consent Form that is available in all threshold languages.</a:t>
            </a:r>
          </a:p>
          <a:p>
            <a:pPr lvl="2">
              <a:buFont typeface="Arial" panose="020B0604020202020204" pitchFamily="34" charset="0"/>
              <a:buChar char="•"/>
            </a:pPr>
            <a:r>
              <a:rPr lang="en-US" sz="2400" dirty="0"/>
              <a:t>Always offer to provide interpretation of the information contained in the Medication Consent Form in their preferred language if client speaks a language other than threshold languages—document this in the progress note.</a:t>
            </a:r>
            <a:endParaRPr lang="en-US" sz="2800" dirty="0"/>
          </a:p>
          <a:p>
            <a:pPr marL="0" indent="0">
              <a:buNone/>
            </a:pPr>
            <a:endParaRPr lang="en-US" sz="2400" dirty="0"/>
          </a:p>
          <a:p>
            <a:endParaRPr lang="en-US" sz="2400" dirty="0"/>
          </a:p>
          <a:p>
            <a:pPr marL="0" indent="0">
              <a:buNone/>
            </a:pPr>
            <a:endParaRPr lang="en-US" sz="1800" i="1" dirty="0"/>
          </a:p>
          <a:p>
            <a:pPr marL="0" indent="0">
              <a:buNone/>
            </a:pPr>
            <a:endParaRPr lang="en-US" sz="1800" i="1" dirty="0"/>
          </a:p>
          <a:p>
            <a:pPr marL="0" indent="0">
              <a:buNone/>
            </a:pPr>
            <a:endParaRPr lang="en-US" sz="1800" i="1" dirty="0"/>
          </a:p>
          <a:p>
            <a:pPr marL="0" indent="0">
              <a:buNone/>
            </a:pPr>
            <a:endParaRPr lang="en-US" sz="1800" i="1" dirty="0"/>
          </a:p>
          <a:p>
            <a:pPr marL="0" indent="0">
              <a:buNone/>
            </a:pPr>
            <a:endParaRPr lang="en-US" sz="1800" i="1" dirty="0"/>
          </a:p>
          <a:p>
            <a:pPr marL="0" indent="0">
              <a:buNone/>
            </a:pPr>
            <a:endParaRPr lang="en-US" sz="1800" i="1" dirty="0"/>
          </a:p>
          <a:p>
            <a:pPr marL="0" indent="0">
              <a:buNone/>
            </a:pPr>
            <a:endParaRPr lang="en-US" sz="1800" i="1" dirty="0"/>
          </a:p>
          <a:p>
            <a:pPr marL="0" indent="0">
              <a:buNone/>
            </a:pPr>
            <a:endParaRPr lang="en-US" sz="1600" i="1" dirty="0"/>
          </a:p>
        </p:txBody>
      </p:sp>
      <p:sp>
        <p:nvSpPr>
          <p:cNvPr id="4" name="Footer Placeholder 3"/>
          <p:cNvSpPr>
            <a:spLocks noGrp="1"/>
          </p:cNvSpPr>
          <p:nvPr>
            <p:ph type="ftr" sz="quarter" idx="11"/>
          </p:nvPr>
        </p:nvSpPr>
        <p:spPr/>
        <p:txBody>
          <a:bodyPr/>
          <a:lstStyle/>
          <a:p>
            <a:r>
              <a:rPr lang="en-US" dirty="0"/>
              <a:t>MHP FFS - Version 06.24.20</a:t>
            </a:r>
          </a:p>
        </p:txBody>
      </p:sp>
      <p:sp>
        <p:nvSpPr>
          <p:cNvPr id="6" name="Slide Number Placeholder 5"/>
          <p:cNvSpPr>
            <a:spLocks noGrp="1"/>
          </p:cNvSpPr>
          <p:nvPr>
            <p:ph type="sldNum" sz="quarter" idx="12"/>
          </p:nvPr>
        </p:nvSpPr>
        <p:spPr/>
        <p:txBody>
          <a:bodyPr/>
          <a:lstStyle/>
          <a:p>
            <a:fld id="{700861E1-0C85-490F-A709-222B40EEEBBE}" type="slidenum">
              <a:rPr lang="en-US" smtClean="0"/>
              <a:t>81</a:t>
            </a:fld>
            <a:endParaRPr lang="en-US" dirty="0"/>
          </a:p>
        </p:txBody>
      </p:sp>
      <p:sp>
        <p:nvSpPr>
          <p:cNvPr id="5" name="Date Placeholder 4">
            <a:extLst>
              <a:ext uri="{FF2B5EF4-FFF2-40B4-BE49-F238E27FC236}">
                <a16:creationId xmlns:a16="http://schemas.microsoft.com/office/drawing/2014/main" id="{13F73DE4-BC0B-4C44-A878-F36DEE9FC0FC}"/>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18090206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2687" y="782056"/>
            <a:ext cx="9829800" cy="952986"/>
          </a:xfrm>
        </p:spPr>
        <p:txBody>
          <a:bodyPr>
            <a:normAutofit/>
          </a:bodyPr>
          <a:lstStyle/>
          <a:p>
            <a:r>
              <a:rPr lang="en-US" dirty="0"/>
              <a:t>CANS / ANSA</a:t>
            </a:r>
          </a:p>
        </p:txBody>
      </p:sp>
      <p:sp>
        <p:nvSpPr>
          <p:cNvPr id="4" name="Content Placeholder 3"/>
          <p:cNvSpPr>
            <a:spLocks noGrp="1"/>
          </p:cNvSpPr>
          <p:nvPr>
            <p:ph idx="1"/>
          </p:nvPr>
        </p:nvSpPr>
        <p:spPr>
          <a:xfrm>
            <a:off x="4300234" y="2667000"/>
            <a:ext cx="7859682" cy="685800"/>
          </a:xfrm>
        </p:spPr>
        <p:txBody>
          <a:bodyPr>
            <a:normAutofit/>
          </a:bodyPr>
          <a:lstStyle/>
          <a:p>
            <a:pPr marL="0" indent="0">
              <a:buNone/>
            </a:pPr>
            <a:r>
              <a:rPr lang="en-US" sz="3200" dirty="0"/>
              <a:t> is not &amp;                are not required at this time.</a:t>
            </a:r>
          </a:p>
        </p:txBody>
      </p:sp>
      <p:sp>
        <p:nvSpPr>
          <p:cNvPr id="5" name="Footer Placeholder 4"/>
          <p:cNvSpPr>
            <a:spLocks noGrp="1"/>
          </p:cNvSpPr>
          <p:nvPr>
            <p:ph type="ftr" sz="quarter" idx="11"/>
          </p:nvPr>
        </p:nvSpPr>
        <p:spPr/>
        <p:txBody>
          <a:bodyPr/>
          <a:lstStyle/>
          <a:p>
            <a:r>
              <a:rPr lang="en-US" dirty="0"/>
              <a:t>MHP FFS - Version 06.24.20</a:t>
            </a:r>
          </a:p>
        </p:txBody>
      </p:sp>
      <p:sp>
        <p:nvSpPr>
          <p:cNvPr id="7" name="Slide Number Placeholder 6"/>
          <p:cNvSpPr>
            <a:spLocks noGrp="1"/>
          </p:cNvSpPr>
          <p:nvPr>
            <p:ph type="sldNum" sz="quarter" idx="12"/>
          </p:nvPr>
        </p:nvSpPr>
        <p:spPr/>
        <p:txBody>
          <a:bodyPr/>
          <a:lstStyle/>
          <a:p>
            <a:fld id="{700861E1-0C85-490F-A709-222B40EEEBBE}" type="slidenum">
              <a:rPr lang="en-US" smtClean="0"/>
              <a:t>82</a:t>
            </a:fld>
            <a:endParaRPr lang="en-US" dirty="0"/>
          </a:p>
        </p:txBody>
      </p:sp>
      <p:pic>
        <p:nvPicPr>
          <p:cNvPr id="3" name="Picture 2"/>
          <p:cNvPicPr>
            <a:picLocks noChangeAspect="1"/>
          </p:cNvPicPr>
          <p:nvPr/>
        </p:nvPicPr>
        <p:blipFill>
          <a:blip r:embed="rId2"/>
          <a:stretch>
            <a:fillRect/>
          </a:stretch>
        </p:blipFill>
        <p:spPr>
          <a:xfrm>
            <a:off x="1182687" y="2119184"/>
            <a:ext cx="2690807" cy="3564026"/>
          </a:xfrm>
          <a:prstGeom prst="rect">
            <a:avLst/>
          </a:prstGeom>
        </p:spPr>
      </p:pic>
      <p:pic>
        <p:nvPicPr>
          <p:cNvPr id="1026" name="Picture 2" descr="AN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209800"/>
            <a:ext cx="1200150" cy="13906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8110" y="2209800"/>
            <a:ext cx="1200150" cy="13906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raed Found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0233" y="5042798"/>
            <a:ext cx="2762250" cy="685800"/>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5">
            <a:extLst>
              <a:ext uri="{FF2B5EF4-FFF2-40B4-BE49-F238E27FC236}">
                <a16:creationId xmlns:a16="http://schemas.microsoft.com/office/drawing/2014/main" id="{34CEA2E2-7D06-4798-BCC4-649CB19FB06B}"/>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417470851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97280" y="276726"/>
            <a:ext cx="10058400" cy="1450757"/>
          </a:xfrm>
        </p:spPr>
        <p:txBody>
          <a:bodyPr>
            <a:normAutofit/>
          </a:bodyPr>
          <a:lstStyle/>
          <a:p>
            <a:r>
              <a:rPr lang="en-US" dirty="0"/>
              <a:t>Assessment Finalization Timelines </a:t>
            </a:r>
          </a:p>
        </p:txBody>
      </p:sp>
      <p:sp>
        <p:nvSpPr>
          <p:cNvPr id="3" name="Content Placeholder 2"/>
          <p:cNvSpPr>
            <a:spLocks noGrp="1"/>
          </p:cNvSpPr>
          <p:nvPr>
            <p:ph sz="half" idx="1"/>
          </p:nvPr>
        </p:nvSpPr>
        <p:spPr>
          <a:xfrm>
            <a:off x="1260761" y="1745381"/>
            <a:ext cx="9951722" cy="4572000"/>
          </a:xfrm>
          <a:noFill/>
        </p:spPr>
        <p:txBody>
          <a:bodyPr>
            <a:noAutofit/>
          </a:bodyPr>
          <a:lstStyle/>
          <a:p>
            <a:pPr marL="228600" indent="-228600">
              <a:buFont typeface="Arial" panose="020B0604020202020204" pitchFamily="34" charset="0"/>
              <a:buChar char="•"/>
            </a:pPr>
            <a:endParaRPr lang="en-US" sz="2400" dirty="0"/>
          </a:p>
          <a:p>
            <a:pPr marL="228600" indent="-228600">
              <a:buFont typeface="Arial" panose="020B0604020202020204" pitchFamily="34" charset="0"/>
              <a:buChar char="•"/>
            </a:pPr>
            <a:r>
              <a:rPr lang="en-US" sz="2400" dirty="0"/>
              <a:t>The </a:t>
            </a:r>
            <a:r>
              <a:rPr lang="en-US" sz="2400" b="1" dirty="0"/>
              <a:t>Initial Assessment </a:t>
            </a:r>
            <a:r>
              <a:rPr lang="en-US" sz="2400" dirty="0"/>
              <a:t>– Short or Long form - is due </a:t>
            </a:r>
            <a:r>
              <a:rPr lang="en-US" sz="2400" b="1" u="sng" dirty="0"/>
              <a:t>prior</a:t>
            </a:r>
            <a:r>
              <a:rPr lang="en-US" sz="2400" dirty="0"/>
              <a:t> to the client’s 3</a:t>
            </a:r>
            <a:r>
              <a:rPr lang="en-US" sz="2400" baseline="30000" dirty="0"/>
              <a:t>rd</a:t>
            </a:r>
            <a:r>
              <a:rPr lang="en-US" sz="2400" dirty="0"/>
              <a:t> unit of service. </a:t>
            </a:r>
          </a:p>
          <a:p>
            <a:pPr marL="228600" indent="-228600">
              <a:buFont typeface="Arial" panose="020B0604020202020204" pitchFamily="34" charset="0"/>
              <a:buChar char="•"/>
            </a:pPr>
            <a:endParaRPr lang="en-US" sz="2400" dirty="0"/>
          </a:p>
          <a:p>
            <a:pPr marL="228600" indent="-228600">
              <a:buFont typeface="Arial" panose="020B0604020202020204" pitchFamily="34" charset="0"/>
              <a:buChar char="•"/>
            </a:pPr>
            <a:r>
              <a:rPr lang="en-US" sz="2400" dirty="0"/>
              <a:t>If client is seen for more than 12 months, the </a:t>
            </a:r>
            <a:r>
              <a:rPr lang="en-US" sz="2400" b="1" dirty="0"/>
              <a:t>Annual Assessment – Long Form is </a:t>
            </a:r>
            <a:r>
              <a:rPr lang="en-US" sz="2400" b="1" u="sng" dirty="0"/>
              <a:t>required</a:t>
            </a:r>
            <a:r>
              <a:rPr lang="en-US" sz="2400" b="1" dirty="0"/>
              <a:t> </a:t>
            </a:r>
            <a:r>
              <a:rPr lang="en-US" sz="2400" dirty="0"/>
              <a:t>and must be completed within the first two units of service.</a:t>
            </a:r>
            <a:endParaRPr lang="en-US" sz="2400" dirty="0">
              <a:solidFill>
                <a:srgbClr val="FF0000"/>
              </a:solidFill>
              <a:highlight>
                <a:srgbClr val="FFFF00"/>
              </a:highlight>
            </a:endParaRPr>
          </a:p>
        </p:txBody>
      </p:sp>
      <p:sp>
        <p:nvSpPr>
          <p:cNvPr id="4" name="Footer Placeholder 3"/>
          <p:cNvSpPr>
            <a:spLocks noGrp="1"/>
          </p:cNvSpPr>
          <p:nvPr>
            <p:ph type="ftr" sz="quarter" idx="11"/>
          </p:nvPr>
        </p:nvSpPr>
        <p:spPr/>
        <p:txBody>
          <a:bodyPr/>
          <a:lstStyle/>
          <a:p>
            <a:r>
              <a:rPr lang="en-US" dirty="0"/>
              <a:t>MHP FFS - Version 06.24.20</a:t>
            </a:r>
          </a:p>
        </p:txBody>
      </p:sp>
      <p:sp>
        <p:nvSpPr>
          <p:cNvPr id="6" name="Slide Number Placeholder 5"/>
          <p:cNvSpPr>
            <a:spLocks noGrp="1"/>
          </p:cNvSpPr>
          <p:nvPr>
            <p:ph type="sldNum" sz="quarter" idx="12"/>
          </p:nvPr>
        </p:nvSpPr>
        <p:spPr/>
        <p:txBody>
          <a:bodyPr/>
          <a:lstStyle/>
          <a:p>
            <a:fld id="{700861E1-0C85-490F-A709-222B40EEEBBE}" type="slidenum">
              <a:rPr lang="en-US" smtClean="0"/>
              <a:t>83</a:t>
            </a:fld>
            <a:endParaRPr lang="en-US" dirty="0"/>
          </a:p>
        </p:txBody>
      </p:sp>
      <p:sp>
        <p:nvSpPr>
          <p:cNvPr id="9" name="TextBox 8"/>
          <p:cNvSpPr txBox="1"/>
          <p:nvPr/>
        </p:nvSpPr>
        <p:spPr>
          <a:xfrm>
            <a:off x="4495800" y="286603"/>
            <a:ext cx="6324600" cy="369332"/>
          </a:xfrm>
          <a:prstGeom prst="rect">
            <a:avLst/>
          </a:prstGeom>
          <a:noFill/>
        </p:spPr>
        <p:txBody>
          <a:bodyPr wrap="square" rtlCol="0">
            <a:spAutoFit/>
          </a:bodyPr>
          <a:lstStyle/>
          <a:p>
            <a:endParaRPr lang="en-US" dirty="0">
              <a:latin typeface="Calibri Light" panose="020F0302020204030204" pitchFamily="34" charset="0"/>
            </a:endParaRPr>
          </a:p>
        </p:txBody>
      </p:sp>
      <p:sp>
        <p:nvSpPr>
          <p:cNvPr id="2" name="Date Placeholder 1">
            <a:extLst>
              <a:ext uri="{FF2B5EF4-FFF2-40B4-BE49-F238E27FC236}">
                <a16:creationId xmlns:a16="http://schemas.microsoft.com/office/drawing/2014/main" id="{2FC86D92-3B4C-411E-B589-8BE25A97DAB5}"/>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429163915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t>Client Plans</a:t>
            </a:r>
          </a:p>
        </p:txBody>
      </p:sp>
      <p:sp>
        <p:nvSpPr>
          <p:cNvPr id="8" name="Subtitle 7"/>
          <p:cNvSpPr>
            <a:spLocks noGrp="1"/>
          </p:cNvSpPr>
          <p:nvPr>
            <p:ph type="subTitle" idx="1"/>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MHP FFS - Version 06.24.20</a:t>
            </a:r>
          </a:p>
        </p:txBody>
      </p:sp>
      <p:sp>
        <p:nvSpPr>
          <p:cNvPr id="6" name="Slide Number Placeholder 5"/>
          <p:cNvSpPr>
            <a:spLocks noGrp="1"/>
          </p:cNvSpPr>
          <p:nvPr>
            <p:ph type="sldNum" sz="quarter" idx="12"/>
          </p:nvPr>
        </p:nvSpPr>
        <p:spPr/>
        <p:txBody>
          <a:bodyPr/>
          <a:lstStyle/>
          <a:p>
            <a:fld id="{700861E1-0C85-490F-A709-222B40EEEBBE}" type="slidenum">
              <a:rPr lang="en-US" smtClean="0"/>
              <a:pPr/>
              <a:t>84</a:t>
            </a:fld>
            <a:endParaRPr lang="en-US" dirty="0"/>
          </a:p>
        </p:txBody>
      </p:sp>
      <p:sp>
        <p:nvSpPr>
          <p:cNvPr id="2" name="Date Placeholder 1">
            <a:extLst>
              <a:ext uri="{FF2B5EF4-FFF2-40B4-BE49-F238E27FC236}">
                <a16:creationId xmlns:a16="http://schemas.microsoft.com/office/drawing/2014/main" id="{07EF6F78-A92E-4EA5-99F0-CA25CBCDA63D}"/>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416590943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Client Plans</a:t>
            </a:r>
          </a:p>
        </p:txBody>
      </p:sp>
      <p:sp>
        <p:nvSpPr>
          <p:cNvPr id="3" name="Content Placeholder 2"/>
          <p:cNvSpPr>
            <a:spLocks noGrp="1"/>
          </p:cNvSpPr>
          <p:nvPr>
            <p:ph idx="1"/>
          </p:nvPr>
        </p:nvSpPr>
        <p:spPr/>
        <p:txBody>
          <a:bodyPr/>
          <a:lstStyle/>
          <a:p>
            <a:pPr lvl="3"/>
            <a:endParaRPr lang="en-US" altLang="en-US" dirty="0"/>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dirty="0"/>
              <a:t>MHP FFS - Version 06.24.20</a:t>
            </a:r>
          </a:p>
        </p:txBody>
      </p:sp>
      <p:sp>
        <p:nvSpPr>
          <p:cNvPr id="7" name="Slide Number Placeholder 6"/>
          <p:cNvSpPr>
            <a:spLocks noGrp="1"/>
          </p:cNvSpPr>
          <p:nvPr>
            <p:ph type="sldNum" sz="quarter" idx="12"/>
          </p:nvPr>
        </p:nvSpPr>
        <p:spPr/>
        <p:txBody>
          <a:bodyPr/>
          <a:lstStyle/>
          <a:p>
            <a:fld id="{700861E1-0C85-490F-A709-222B40EEEBBE}" type="slidenum">
              <a:rPr lang="en-US" smtClean="0"/>
              <a:pPr/>
              <a:t>85</a:t>
            </a:fld>
            <a:endParaRPr lang="en-US" dirty="0"/>
          </a:p>
        </p:txBody>
      </p:sp>
      <p:pic>
        <p:nvPicPr>
          <p:cNvPr id="5" name="Picture 4"/>
          <p:cNvPicPr>
            <a:picLocks noChangeAspect="1"/>
          </p:cNvPicPr>
          <p:nvPr/>
        </p:nvPicPr>
        <p:blipFill>
          <a:blip r:embed="rId2"/>
          <a:stretch>
            <a:fillRect/>
          </a:stretch>
        </p:blipFill>
        <p:spPr>
          <a:xfrm>
            <a:off x="2981206" y="1845734"/>
            <a:ext cx="6232762" cy="4326466"/>
          </a:xfrm>
          <a:prstGeom prst="rect">
            <a:avLst/>
          </a:prstGeom>
        </p:spPr>
      </p:pic>
      <p:sp>
        <p:nvSpPr>
          <p:cNvPr id="6" name="Date Placeholder 5">
            <a:extLst>
              <a:ext uri="{FF2B5EF4-FFF2-40B4-BE49-F238E27FC236}">
                <a16:creationId xmlns:a16="http://schemas.microsoft.com/office/drawing/2014/main" id="{DFB79EE3-9CD6-47D4-8C9B-97209FA55A42}"/>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317841887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Ready to Write Plan with Client </a:t>
            </a:r>
          </a:p>
        </p:txBody>
      </p:sp>
      <p:sp>
        <p:nvSpPr>
          <p:cNvPr id="3" name="Content Placeholder 2"/>
          <p:cNvSpPr>
            <a:spLocks noGrp="1"/>
          </p:cNvSpPr>
          <p:nvPr>
            <p:ph idx="1"/>
          </p:nvPr>
        </p:nvSpPr>
        <p:spPr/>
        <p:txBody>
          <a:bodyPr/>
          <a:lstStyle/>
          <a:p>
            <a:pPr marL="349250" indent="-349250">
              <a:buFont typeface="Wingdings" panose="05000000000000000000" pitchFamily="2" charset="2"/>
              <a:buChar char="q"/>
            </a:pPr>
            <a:r>
              <a:rPr lang="en-US" dirty="0"/>
              <a:t>Established Medical Necessity</a:t>
            </a:r>
          </a:p>
          <a:p>
            <a:pPr marL="349250" indent="-349250">
              <a:buFont typeface="Wingdings" panose="05000000000000000000" pitchFamily="2" charset="2"/>
              <a:buChar char="q"/>
            </a:pPr>
            <a:r>
              <a:rPr lang="en-US" dirty="0"/>
              <a:t>Completed Assessment (with required co-signatures if applicable)</a:t>
            </a:r>
          </a:p>
          <a:p>
            <a:pPr marL="349250" indent="-349250">
              <a:buFont typeface="Wingdings" panose="05000000000000000000" pitchFamily="2" charset="2"/>
              <a:buChar char="q"/>
            </a:pPr>
            <a:r>
              <a:rPr lang="en-US" dirty="0"/>
              <a:t>Documented the need for case management in the Assessment if considering providing case management services</a:t>
            </a:r>
          </a:p>
          <a:p>
            <a:pPr marL="349250" indent="-349250">
              <a:buFont typeface="Wingdings" panose="05000000000000000000" pitchFamily="2" charset="2"/>
              <a:buChar char="q"/>
            </a:pPr>
            <a:r>
              <a:rPr lang="en-US" dirty="0"/>
              <a:t>Have conducted a Risk Assessment and developed &amp; written a Safety Plan if you have assessed any risk factors within the past 90 days and including an objective related to containment.</a:t>
            </a:r>
          </a:p>
          <a:p>
            <a:pPr marL="349250" indent="-349250">
              <a:buFont typeface="Wingdings" panose="05000000000000000000" pitchFamily="2" charset="2"/>
              <a:buChar char="q"/>
            </a:pPr>
            <a:r>
              <a:rPr lang="en-US" dirty="0"/>
              <a:t>Consider addressing any cultural, linguistic, physical limitations in Plan</a:t>
            </a:r>
          </a:p>
          <a:p>
            <a:endParaRPr lang="en-US" dirty="0"/>
          </a:p>
          <a:p>
            <a:endParaRPr lang="en-US" dirty="0"/>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dirty="0"/>
              <a:t>MHP FFS - Version 06.24.20</a:t>
            </a:r>
          </a:p>
        </p:txBody>
      </p:sp>
      <p:sp>
        <p:nvSpPr>
          <p:cNvPr id="5" name="Slide Number Placeholder 4"/>
          <p:cNvSpPr>
            <a:spLocks noGrp="1"/>
          </p:cNvSpPr>
          <p:nvPr>
            <p:ph type="sldNum" sz="quarter" idx="12"/>
          </p:nvPr>
        </p:nvSpPr>
        <p:spPr/>
        <p:txBody>
          <a:bodyPr/>
          <a:lstStyle/>
          <a:p>
            <a:fld id="{700861E1-0C85-490F-A709-222B40EEEBBE}" type="slidenum">
              <a:rPr lang="en-US" smtClean="0"/>
              <a:pPr/>
              <a:t>86</a:t>
            </a:fld>
            <a:endParaRPr lang="en-US" dirty="0"/>
          </a:p>
        </p:txBody>
      </p:sp>
      <p:sp>
        <p:nvSpPr>
          <p:cNvPr id="6" name="Date Placeholder 5">
            <a:extLst>
              <a:ext uri="{FF2B5EF4-FFF2-40B4-BE49-F238E27FC236}">
                <a16:creationId xmlns:a16="http://schemas.microsoft.com/office/drawing/2014/main" id="{E6C0FB8F-FF7D-4086-B9EE-C09061975230}"/>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295393557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97280" y="276728"/>
            <a:ext cx="10058400" cy="1450757"/>
          </a:xfrm>
        </p:spPr>
        <p:txBody>
          <a:bodyPr>
            <a:normAutofit/>
          </a:bodyPr>
          <a:lstStyle/>
          <a:p>
            <a:r>
              <a:rPr lang="en-US" dirty="0"/>
              <a:t>Who can create and complete Plans?</a:t>
            </a:r>
          </a:p>
        </p:txBody>
      </p:sp>
      <p:sp>
        <p:nvSpPr>
          <p:cNvPr id="3" name="Content Placeholder 2"/>
          <p:cNvSpPr>
            <a:spLocks noGrp="1"/>
          </p:cNvSpPr>
          <p:nvPr>
            <p:ph sz="half" idx="2"/>
          </p:nvPr>
        </p:nvSpPr>
        <p:spPr>
          <a:xfrm>
            <a:off x="1097280" y="1843159"/>
            <a:ext cx="10058400" cy="4117375"/>
          </a:xfrm>
          <a:ln>
            <a:noFill/>
          </a:ln>
        </p:spPr>
        <p:txBody>
          <a:bodyPr>
            <a:normAutofit/>
          </a:bodyPr>
          <a:lstStyle/>
          <a:p>
            <a:pPr marL="349250" indent="-349250">
              <a:buFont typeface="Wingdings" panose="05000000000000000000" pitchFamily="2" charset="2"/>
              <a:buChar char="Ø"/>
            </a:pPr>
            <a:r>
              <a:rPr lang="en-US" sz="2400" dirty="0"/>
              <a:t>Individual or Group of Providers</a:t>
            </a:r>
          </a:p>
          <a:p>
            <a:pPr marL="641858" lvl="1" indent="-349250">
              <a:buFont typeface="Wingdings" panose="05000000000000000000" pitchFamily="2" charset="2"/>
              <a:buChar char="Ø"/>
            </a:pPr>
            <a:r>
              <a:rPr lang="en-US" sz="2200" dirty="0"/>
              <a:t>Licensed LPHAs only</a:t>
            </a:r>
          </a:p>
          <a:p>
            <a:pPr marL="349250" indent="-349250">
              <a:buFont typeface="Wingdings" panose="05000000000000000000" pitchFamily="2" charset="2"/>
              <a:buChar char="Ø"/>
            </a:pPr>
            <a:endParaRPr lang="en-US" sz="2400" dirty="0"/>
          </a:p>
          <a:p>
            <a:pPr marL="349250" indent="-349250">
              <a:buFont typeface="Wingdings" panose="05000000000000000000" pitchFamily="2" charset="2"/>
              <a:buChar char="Ø"/>
            </a:pPr>
            <a:r>
              <a:rPr lang="en-US" sz="2400" dirty="0"/>
              <a:t>Organizations</a:t>
            </a:r>
          </a:p>
          <a:p>
            <a:pPr marL="641858" lvl="1" indent="-349250">
              <a:buFont typeface="Wingdings" panose="05000000000000000000" pitchFamily="2" charset="2"/>
              <a:buChar char="Ø"/>
            </a:pPr>
            <a:r>
              <a:rPr lang="en-US" sz="2200" dirty="0"/>
              <a:t>Licensed LPHAs </a:t>
            </a:r>
            <a:r>
              <a:rPr lang="en-US" sz="2200" u="sng" dirty="0"/>
              <a:t>OR</a:t>
            </a:r>
            <a:r>
              <a:rPr lang="en-US" sz="2200" dirty="0"/>
              <a:t> Waivered/Registered Interns</a:t>
            </a:r>
            <a:endParaRPr lang="en-US" sz="1600" dirty="0"/>
          </a:p>
          <a:p>
            <a:pPr marL="0" indent="0">
              <a:buNone/>
            </a:pPr>
            <a:endParaRPr lang="en-US" altLang="en-US" sz="3600" dirty="0"/>
          </a:p>
          <a:p>
            <a:pPr lvl="3">
              <a:buFont typeface="Wingdings" pitchFamily="2" charset="2"/>
              <a:buChar char="§"/>
            </a:pPr>
            <a:endParaRPr lang="en-US" altLang="en-US" sz="2900" dirty="0"/>
          </a:p>
          <a:p>
            <a:pPr lvl="3">
              <a:buFont typeface="Wingdings" pitchFamily="2" charset="2"/>
              <a:buChar char="§"/>
            </a:pPr>
            <a:endParaRPr lang="en-US" altLang="en-US" sz="2900" dirty="0"/>
          </a:p>
          <a:p>
            <a:pPr lvl="3">
              <a:buFont typeface="Wingdings" pitchFamily="2" charset="2"/>
              <a:buChar char="§"/>
            </a:pPr>
            <a:endParaRPr lang="en-US" altLang="en-US" sz="2900" dirty="0"/>
          </a:p>
          <a:p>
            <a:pPr>
              <a:buFont typeface="Wingdings" pitchFamily="2" charset="2"/>
              <a:buChar char="§"/>
            </a:pPr>
            <a:endParaRPr lang="en-US" sz="2900" b="1" dirty="0">
              <a:solidFill>
                <a:srgbClr val="FF0000"/>
              </a:solidFill>
            </a:endParaRPr>
          </a:p>
          <a:p>
            <a:pPr marL="0" indent="0">
              <a:buNone/>
            </a:pPr>
            <a:endParaRPr lang="en-US" dirty="0"/>
          </a:p>
          <a:p>
            <a:pPr marL="137160" indent="0">
              <a:buNone/>
            </a:pPr>
            <a:endParaRPr lang="en-US" dirty="0"/>
          </a:p>
        </p:txBody>
      </p:sp>
      <p:sp>
        <p:nvSpPr>
          <p:cNvPr id="4" name="Footer Placeholder 3"/>
          <p:cNvSpPr>
            <a:spLocks noGrp="1"/>
          </p:cNvSpPr>
          <p:nvPr>
            <p:ph type="ftr" sz="quarter" idx="11"/>
          </p:nvPr>
        </p:nvSpPr>
        <p:spPr/>
        <p:txBody>
          <a:bodyPr/>
          <a:lstStyle/>
          <a:p>
            <a:r>
              <a:rPr lang="en-US" dirty="0"/>
              <a:t>MHP FFS - Version 06.24.20</a:t>
            </a:r>
          </a:p>
        </p:txBody>
      </p:sp>
      <p:sp>
        <p:nvSpPr>
          <p:cNvPr id="9" name="Slide Number Placeholder 8"/>
          <p:cNvSpPr>
            <a:spLocks noGrp="1"/>
          </p:cNvSpPr>
          <p:nvPr>
            <p:ph type="sldNum" sz="quarter" idx="12"/>
          </p:nvPr>
        </p:nvSpPr>
        <p:spPr/>
        <p:txBody>
          <a:bodyPr/>
          <a:lstStyle/>
          <a:p>
            <a:fld id="{700861E1-0C85-490F-A709-222B40EEEBBE}" type="slidenum">
              <a:rPr lang="en-US" smtClean="0"/>
              <a:t>87</a:t>
            </a:fld>
            <a:endParaRPr lang="en-US" dirty="0"/>
          </a:p>
        </p:txBody>
      </p:sp>
      <p:sp>
        <p:nvSpPr>
          <p:cNvPr id="2" name="Date Placeholder 1">
            <a:extLst>
              <a:ext uri="{FF2B5EF4-FFF2-40B4-BE49-F238E27FC236}">
                <a16:creationId xmlns:a16="http://schemas.microsoft.com/office/drawing/2014/main" id="{72B65A14-CD8A-4476-849A-C9D994424619}"/>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339757782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97280" y="276728"/>
            <a:ext cx="10058400" cy="1450757"/>
          </a:xfrm>
        </p:spPr>
        <p:txBody>
          <a:bodyPr>
            <a:normAutofit/>
          </a:bodyPr>
          <a:lstStyle/>
          <a:p>
            <a:r>
              <a:rPr lang="en-US" dirty="0"/>
              <a:t>Plan Finalization Timelines </a:t>
            </a:r>
          </a:p>
        </p:txBody>
      </p:sp>
      <p:sp>
        <p:nvSpPr>
          <p:cNvPr id="3" name="Content Placeholder 2"/>
          <p:cNvSpPr>
            <a:spLocks noGrp="1"/>
          </p:cNvSpPr>
          <p:nvPr>
            <p:ph sz="half" idx="1"/>
          </p:nvPr>
        </p:nvSpPr>
        <p:spPr>
          <a:xfrm>
            <a:off x="1219200" y="1845734"/>
            <a:ext cx="9906000" cy="4474208"/>
          </a:xfrm>
          <a:noFill/>
          <a:ln w="38100">
            <a:noFill/>
          </a:ln>
        </p:spPr>
        <p:txBody>
          <a:bodyPr>
            <a:noAutofit/>
          </a:bodyPr>
          <a:lstStyle/>
          <a:p>
            <a:pPr>
              <a:buFont typeface="Arial" panose="020B0604020202020204" pitchFamily="34" charset="0"/>
              <a:buChar char="•"/>
            </a:pPr>
            <a:r>
              <a:rPr lang="en-US" dirty="0"/>
              <a:t>  The </a:t>
            </a:r>
            <a:r>
              <a:rPr lang="en-US" b="1" dirty="0"/>
              <a:t>Initial Client Plan </a:t>
            </a:r>
            <a:r>
              <a:rPr lang="en-US" dirty="0"/>
              <a:t>is due within 60 days of the referral letter date </a:t>
            </a:r>
            <a:r>
              <a:rPr lang="en-US" b="1" dirty="0"/>
              <a:t>AND</a:t>
            </a:r>
            <a:r>
              <a:rPr lang="en-US" dirty="0"/>
              <a:t> </a:t>
            </a:r>
            <a:r>
              <a:rPr lang="en-US" u="sng" dirty="0"/>
              <a:t>prior</a:t>
            </a:r>
            <a:r>
              <a:rPr lang="en-US" dirty="0"/>
              <a:t> to the 3</a:t>
            </a:r>
            <a:r>
              <a:rPr lang="en-US" baseline="30000" dirty="0"/>
              <a:t>rd</a:t>
            </a:r>
            <a:r>
              <a:rPr lang="en-US" dirty="0"/>
              <a:t> unit of service.</a:t>
            </a:r>
          </a:p>
          <a:p>
            <a:pPr lvl="1">
              <a:buFont typeface="Arial" panose="020B0604020202020204" pitchFamily="34" charset="0"/>
              <a:buChar char="•"/>
            </a:pPr>
            <a:r>
              <a:rPr lang="en-US" sz="2000" dirty="0"/>
              <a:t>If a case is closed </a:t>
            </a:r>
            <a:r>
              <a:rPr lang="en-US" sz="2000" u="sng" dirty="0"/>
              <a:t>before</a:t>
            </a:r>
            <a:r>
              <a:rPr lang="en-US" sz="2000" dirty="0"/>
              <a:t> the third unit of service, a completed plan is NOT required.</a:t>
            </a:r>
          </a:p>
          <a:p>
            <a:pPr>
              <a:buFont typeface="Arial" panose="020B0604020202020204" pitchFamily="34" charset="0"/>
              <a:buChar char="•"/>
            </a:pPr>
            <a:r>
              <a:rPr lang="en-US" dirty="0"/>
              <a:t>    Client plan must be updated immediately following any extension and annual update</a:t>
            </a:r>
          </a:p>
          <a:p>
            <a:pPr marL="578358" lvl="1" indent="-285750">
              <a:buFont typeface="Arial" panose="020B0604020202020204" pitchFamily="34" charset="0"/>
              <a:buChar char="•"/>
            </a:pPr>
            <a:r>
              <a:rPr lang="en-US" sz="2000" dirty="0"/>
              <a:t>Six month plan updates are due </a:t>
            </a:r>
            <a:r>
              <a:rPr lang="en-US" sz="2000" u="sng" dirty="0"/>
              <a:t>before</a:t>
            </a:r>
            <a:r>
              <a:rPr lang="en-US" sz="2000" dirty="0"/>
              <a:t> the 2</a:t>
            </a:r>
            <a:r>
              <a:rPr lang="en-US" sz="2000" baseline="30000" dirty="0"/>
              <a:t>nd</a:t>
            </a:r>
            <a:r>
              <a:rPr lang="en-US" sz="2000" dirty="0"/>
              <a:t> unit of service after the 6 month RCS approval.</a:t>
            </a:r>
          </a:p>
          <a:p>
            <a:pPr marL="578358" lvl="1" indent="-285750">
              <a:buFont typeface="Arial" panose="020B0604020202020204" pitchFamily="34" charset="0"/>
              <a:buChar char="•"/>
            </a:pPr>
            <a:r>
              <a:rPr lang="en-US" sz="2000" dirty="0"/>
              <a:t>Annual/Yearly plans are due by anniversary of the referral letter date. </a:t>
            </a:r>
            <a:r>
              <a:rPr lang="en-US" sz="2000" strike="sngStrike" dirty="0"/>
              <a:t>How is this if they are given longer time for the Annual Assessment—see slide #83 “within the first two service units of renewal date”</a:t>
            </a:r>
          </a:p>
          <a:p>
            <a:pPr marL="285750" lvl="1" indent="-285750">
              <a:spcBef>
                <a:spcPts val="1200"/>
              </a:spcBef>
              <a:spcAft>
                <a:spcPts val="200"/>
              </a:spcAft>
              <a:buSzPct val="100000"/>
              <a:buFont typeface="Arial" panose="020B0604020202020204" pitchFamily="34" charset="0"/>
              <a:buChar char="•"/>
            </a:pPr>
            <a:r>
              <a:rPr lang="en-US" sz="2000" dirty="0"/>
              <a:t>Once the client signs the plan </a:t>
            </a:r>
            <a:r>
              <a:rPr lang="en-US" sz="2000" u="sng" dirty="0"/>
              <a:t>no changes can be made to that plan</a:t>
            </a:r>
            <a:r>
              <a:rPr lang="en-US" sz="2000" dirty="0"/>
              <a:t>.</a:t>
            </a:r>
            <a:endParaRPr lang="en-US" sz="2000" b="1" dirty="0"/>
          </a:p>
          <a:p>
            <a:pPr marL="285750" lvl="1" indent="-285750">
              <a:spcBef>
                <a:spcPts val="1200"/>
              </a:spcBef>
              <a:spcAft>
                <a:spcPts val="200"/>
              </a:spcAft>
              <a:buSzPct val="100000"/>
              <a:buFont typeface="Arial" panose="020B0604020202020204" pitchFamily="34" charset="0"/>
              <a:buChar char="•"/>
            </a:pPr>
            <a:r>
              <a:rPr lang="en-US" sz="2000" dirty="0"/>
              <a:t>Client’s/Representative approval and signature must be obtained each time plan is updated. </a:t>
            </a:r>
          </a:p>
        </p:txBody>
      </p:sp>
      <p:sp>
        <p:nvSpPr>
          <p:cNvPr id="4" name="Footer Placeholder 3"/>
          <p:cNvSpPr>
            <a:spLocks noGrp="1"/>
          </p:cNvSpPr>
          <p:nvPr>
            <p:ph type="ftr" sz="quarter" idx="11"/>
          </p:nvPr>
        </p:nvSpPr>
        <p:spPr/>
        <p:txBody>
          <a:bodyPr/>
          <a:lstStyle/>
          <a:p>
            <a:r>
              <a:rPr lang="en-US" dirty="0"/>
              <a:t>MHP FFS - Version 06.24.20</a:t>
            </a:r>
          </a:p>
        </p:txBody>
      </p:sp>
      <p:sp>
        <p:nvSpPr>
          <p:cNvPr id="6" name="Slide Number Placeholder 5"/>
          <p:cNvSpPr>
            <a:spLocks noGrp="1"/>
          </p:cNvSpPr>
          <p:nvPr>
            <p:ph type="sldNum" sz="quarter" idx="12"/>
          </p:nvPr>
        </p:nvSpPr>
        <p:spPr/>
        <p:txBody>
          <a:bodyPr/>
          <a:lstStyle/>
          <a:p>
            <a:fld id="{700861E1-0C85-490F-A709-222B40EEEBBE}" type="slidenum">
              <a:rPr lang="en-US" smtClean="0"/>
              <a:t>88</a:t>
            </a:fld>
            <a:endParaRPr lang="en-US" dirty="0"/>
          </a:p>
        </p:txBody>
      </p:sp>
      <p:sp>
        <p:nvSpPr>
          <p:cNvPr id="9" name="TextBox 8"/>
          <p:cNvSpPr txBox="1"/>
          <p:nvPr/>
        </p:nvSpPr>
        <p:spPr>
          <a:xfrm>
            <a:off x="4495800" y="286603"/>
            <a:ext cx="6324600" cy="369332"/>
          </a:xfrm>
          <a:prstGeom prst="rect">
            <a:avLst/>
          </a:prstGeom>
          <a:noFill/>
        </p:spPr>
        <p:txBody>
          <a:bodyPr wrap="square" rtlCol="0">
            <a:spAutoFit/>
          </a:bodyPr>
          <a:lstStyle/>
          <a:p>
            <a:endParaRPr lang="en-US" dirty="0">
              <a:latin typeface="Calibri Light" panose="020F0302020204030204" pitchFamily="34" charset="0"/>
            </a:endParaRPr>
          </a:p>
        </p:txBody>
      </p:sp>
      <p:sp>
        <p:nvSpPr>
          <p:cNvPr id="2" name="Date Placeholder 1">
            <a:extLst>
              <a:ext uri="{FF2B5EF4-FFF2-40B4-BE49-F238E27FC236}">
                <a16:creationId xmlns:a16="http://schemas.microsoft.com/office/drawing/2014/main" id="{6803FB40-559C-4328-B8F8-B0ECC61EE1DD}"/>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236511280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a:t>Plan Signatures </a:t>
            </a:r>
          </a:p>
        </p:txBody>
      </p:sp>
      <p:sp>
        <p:nvSpPr>
          <p:cNvPr id="3" name="Content Placeholder 2"/>
          <p:cNvSpPr>
            <a:spLocks noGrp="1"/>
          </p:cNvSpPr>
          <p:nvPr>
            <p:ph idx="1"/>
          </p:nvPr>
        </p:nvSpPr>
        <p:spPr>
          <a:xfrm>
            <a:off x="1219200" y="1787951"/>
            <a:ext cx="10058400" cy="990600"/>
          </a:xfrm>
        </p:spPr>
        <p:txBody>
          <a:bodyPr>
            <a:normAutofit fontScale="70000" lnSpcReduction="20000"/>
          </a:bodyPr>
          <a:lstStyle/>
          <a:p>
            <a:pPr marL="201168" lvl="1" indent="0" algn="ctr">
              <a:buNone/>
            </a:pPr>
            <a:r>
              <a:rPr lang="en-US" altLang="en-US" sz="2800" dirty="0">
                <a:solidFill>
                  <a:schemeClr val="tx1"/>
                </a:solidFill>
              </a:rPr>
              <a:t>The Plan finalization date is the when the licensed LPHA signs </a:t>
            </a:r>
          </a:p>
          <a:p>
            <a:pPr marL="201168" lvl="1" indent="0" algn="ctr">
              <a:buNone/>
            </a:pPr>
            <a:r>
              <a:rPr lang="en-US" altLang="en-US" sz="2800" dirty="0">
                <a:solidFill>
                  <a:schemeClr val="tx1"/>
                </a:solidFill>
              </a:rPr>
              <a:t>and is not considered </a:t>
            </a:r>
            <a:r>
              <a:rPr lang="en-US" altLang="en-US" sz="2800" u="sng" dirty="0">
                <a:solidFill>
                  <a:schemeClr val="tx1"/>
                </a:solidFill>
              </a:rPr>
              <a:t>completed until the </a:t>
            </a:r>
          </a:p>
          <a:p>
            <a:pPr marL="201168" lvl="1" indent="0" algn="ctr">
              <a:buNone/>
            </a:pPr>
            <a:r>
              <a:rPr lang="en-US" altLang="en-US" sz="2800" dirty="0">
                <a:solidFill>
                  <a:schemeClr val="tx1"/>
                </a:solidFill>
              </a:rPr>
              <a:t>Client/Representative signs—or indicates why not.</a:t>
            </a:r>
          </a:p>
          <a:p>
            <a:pPr lvl="1">
              <a:buFont typeface="Arial" panose="020B0604020202020204" pitchFamily="34" charset="0"/>
              <a:buChar char="•"/>
            </a:pPr>
            <a:endParaRPr lang="en-US" altLang="en-US" sz="2800" dirty="0"/>
          </a:p>
          <a:p>
            <a:pPr marL="201168" lvl="1" indent="0">
              <a:buNone/>
            </a:pPr>
            <a:endParaRPr lang="en-US" altLang="en-US" sz="2800" b="1" dirty="0"/>
          </a:p>
          <a:p>
            <a:pPr marL="201168" lvl="1" indent="0">
              <a:buNone/>
            </a:pPr>
            <a:endParaRPr lang="en-US" altLang="en-US" sz="2800" b="1" dirty="0">
              <a:solidFill>
                <a:srgbClr val="FF0000"/>
              </a:solidFill>
            </a:endParaRPr>
          </a:p>
          <a:p>
            <a:pPr marL="201168" lvl="1" indent="0">
              <a:buNone/>
            </a:pPr>
            <a:endParaRPr lang="en-US" altLang="en-US" sz="2800" b="1" dirty="0">
              <a:solidFill>
                <a:srgbClr val="FF0000"/>
              </a:solidFill>
            </a:endParaRPr>
          </a:p>
          <a:p>
            <a:pPr lvl="1"/>
            <a:endParaRPr lang="en-US" altLang="en-US" sz="3200" dirty="0"/>
          </a:p>
          <a:p>
            <a:pPr lvl="3">
              <a:buFont typeface="Wingdings" pitchFamily="2" charset="2"/>
              <a:buChar char="§"/>
            </a:pPr>
            <a:endParaRPr lang="en-US" altLang="en-US" sz="3600" dirty="0"/>
          </a:p>
          <a:p>
            <a:pPr lvl="3">
              <a:buFont typeface="Wingdings" pitchFamily="2" charset="2"/>
              <a:buChar char="§"/>
            </a:pPr>
            <a:endParaRPr lang="en-US" altLang="en-US" sz="3600" dirty="0"/>
          </a:p>
          <a:p>
            <a:pPr>
              <a:buFont typeface="Wingdings" pitchFamily="2" charset="2"/>
              <a:buChar char="§"/>
            </a:pPr>
            <a:endParaRPr lang="en-US" sz="3600" b="1" dirty="0">
              <a:solidFill>
                <a:srgbClr val="FF0000"/>
              </a:solidFill>
            </a:endParaRPr>
          </a:p>
          <a:p>
            <a:pPr marL="0" indent="0">
              <a:buNone/>
            </a:pPr>
            <a:endParaRPr lang="en-US" sz="2800" dirty="0"/>
          </a:p>
          <a:p>
            <a:pPr marL="137160" indent="0">
              <a:buNone/>
            </a:pPr>
            <a:endParaRPr lang="en-US" sz="2800" dirty="0"/>
          </a:p>
        </p:txBody>
      </p:sp>
      <p:sp>
        <p:nvSpPr>
          <p:cNvPr id="4" name="Footer Placeholder 3"/>
          <p:cNvSpPr>
            <a:spLocks noGrp="1"/>
          </p:cNvSpPr>
          <p:nvPr>
            <p:ph type="ftr" sz="quarter" idx="11"/>
          </p:nvPr>
        </p:nvSpPr>
        <p:spPr/>
        <p:txBody>
          <a:bodyPr/>
          <a:lstStyle/>
          <a:p>
            <a:r>
              <a:rPr lang="en-US" dirty="0"/>
              <a:t>MHP FFS - Version 06.24.20</a:t>
            </a:r>
          </a:p>
        </p:txBody>
      </p:sp>
      <p:sp>
        <p:nvSpPr>
          <p:cNvPr id="7" name="Slide Number Placeholder 6"/>
          <p:cNvSpPr>
            <a:spLocks noGrp="1"/>
          </p:cNvSpPr>
          <p:nvPr>
            <p:ph type="sldNum" sz="quarter" idx="12"/>
          </p:nvPr>
        </p:nvSpPr>
        <p:spPr/>
        <p:txBody>
          <a:bodyPr/>
          <a:lstStyle/>
          <a:p>
            <a:fld id="{700861E1-0C85-490F-A709-222B40EEEBBE}" type="slidenum">
              <a:rPr lang="en-US" smtClean="0"/>
              <a:t>89</a:t>
            </a:fld>
            <a:endParaRPr lang="en-US" dirty="0"/>
          </a:p>
        </p:txBody>
      </p:sp>
      <p:pic>
        <p:nvPicPr>
          <p:cNvPr id="8" name="Picture 7"/>
          <p:cNvPicPr>
            <a:picLocks noChangeAspect="1"/>
          </p:cNvPicPr>
          <p:nvPr/>
        </p:nvPicPr>
        <p:blipFill>
          <a:blip r:embed="rId2"/>
          <a:stretch>
            <a:fillRect/>
          </a:stretch>
        </p:blipFill>
        <p:spPr>
          <a:xfrm>
            <a:off x="1755696" y="2778551"/>
            <a:ext cx="8683781" cy="2956776"/>
          </a:xfrm>
          <a:prstGeom prst="rect">
            <a:avLst/>
          </a:prstGeom>
        </p:spPr>
      </p:pic>
      <p:sp>
        <p:nvSpPr>
          <p:cNvPr id="2" name="Date Placeholder 1">
            <a:extLst>
              <a:ext uri="{FF2B5EF4-FFF2-40B4-BE49-F238E27FC236}">
                <a16:creationId xmlns:a16="http://schemas.microsoft.com/office/drawing/2014/main" id="{933342E7-DEB9-436F-B748-F464140BDA4A}"/>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2032181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00861E1-0C85-490F-A709-222B40EEEBBE}" type="slidenum">
              <a:rPr lang="en-US" smtClean="0"/>
              <a:t>9</a:t>
            </a:fld>
            <a:endParaRPr lang="en-US" dirty="0"/>
          </a:p>
        </p:txBody>
      </p:sp>
      <p:sp>
        <p:nvSpPr>
          <p:cNvPr id="4" name="Content Placeholder 3"/>
          <p:cNvSpPr>
            <a:spLocks noGrp="1"/>
          </p:cNvSpPr>
          <p:nvPr>
            <p:ph sz="quarter" idx="1"/>
          </p:nvPr>
        </p:nvSpPr>
        <p:spPr/>
        <p:txBody>
          <a:bodyPr>
            <a:normAutofit/>
          </a:bodyPr>
          <a:lstStyle/>
          <a:p>
            <a:pPr marL="228600" indent="-228600">
              <a:buFont typeface="Arial" panose="020B0604020202020204" pitchFamily="34" charset="0"/>
              <a:buChar char="•"/>
            </a:pPr>
            <a:endParaRPr lang="en-US" dirty="0">
              <a:latin typeface="+mj-lt"/>
            </a:endParaRPr>
          </a:p>
          <a:p>
            <a:pPr marL="228600" indent="-228600">
              <a:buFont typeface="Arial" panose="020B0604020202020204" pitchFamily="34" charset="0"/>
              <a:buChar char="•"/>
            </a:pPr>
            <a:r>
              <a:rPr lang="en-US" sz="2400" dirty="0">
                <a:latin typeface="+mj-lt"/>
              </a:rPr>
              <a:t>Providers are expected to attend a minimum of one ACBH clinical documentation training every three years, as well as any additional ACBH required trainings.</a:t>
            </a:r>
          </a:p>
          <a:p>
            <a:pPr marL="228600" indent="-228600">
              <a:buFont typeface="Arial" panose="020B0604020202020204" pitchFamily="34" charset="0"/>
              <a:buChar char="•"/>
            </a:pPr>
            <a:r>
              <a:rPr lang="en-US" sz="2400" dirty="0">
                <a:latin typeface="+mj-lt"/>
              </a:rPr>
              <a:t>The expectation is for providers to keep up to date with all current policies, procedures and regulations.</a:t>
            </a:r>
          </a:p>
        </p:txBody>
      </p:sp>
      <p:sp>
        <p:nvSpPr>
          <p:cNvPr id="5" name="Footer Placeholder 4"/>
          <p:cNvSpPr>
            <a:spLocks noGrp="1"/>
          </p:cNvSpPr>
          <p:nvPr>
            <p:ph type="ftr" sz="quarter" idx="11"/>
          </p:nvPr>
        </p:nvSpPr>
        <p:spPr/>
        <p:txBody>
          <a:bodyPr/>
          <a:lstStyle/>
          <a:p>
            <a:r>
              <a:rPr lang="en-US" dirty="0"/>
              <a:t>MHP FFS - Version 06.24.20</a:t>
            </a:r>
          </a:p>
        </p:txBody>
      </p:sp>
      <p:sp>
        <p:nvSpPr>
          <p:cNvPr id="6" name="Title 5"/>
          <p:cNvSpPr>
            <a:spLocks noGrp="1"/>
          </p:cNvSpPr>
          <p:nvPr>
            <p:ph type="title"/>
          </p:nvPr>
        </p:nvSpPr>
        <p:spPr>
          <a:xfrm>
            <a:off x="1097280" y="680984"/>
            <a:ext cx="10058400" cy="1051560"/>
          </a:xfrm>
        </p:spPr>
        <p:txBody>
          <a:bodyPr>
            <a:normAutofit/>
          </a:bodyPr>
          <a:lstStyle/>
          <a:p>
            <a:r>
              <a:rPr lang="en-US" dirty="0"/>
              <a:t>Documentation Training Requirements</a:t>
            </a:r>
          </a:p>
        </p:txBody>
      </p:sp>
      <p:sp>
        <p:nvSpPr>
          <p:cNvPr id="2" name="Date Placeholder 1">
            <a:extLst>
              <a:ext uri="{FF2B5EF4-FFF2-40B4-BE49-F238E27FC236}">
                <a16:creationId xmlns:a16="http://schemas.microsoft.com/office/drawing/2014/main" id="{3D920C0B-F9CD-4B4C-AC18-A1C8BD416F4E}"/>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226000442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if I can’t obtain the client’s signature? </a:t>
            </a:r>
          </a:p>
        </p:txBody>
      </p:sp>
      <p:sp>
        <p:nvSpPr>
          <p:cNvPr id="3" name="Content Placeholder 2"/>
          <p:cNvSpPr>
            <a:spLocks noGrp="1"/>
          </p:cNvSpPr>
          <p:nvPr>
            <p:ph idx="1"/>
          </p:nvPr>
        </p:nvSpPr>
        <p:spPr>
          <a:xfrm>
            <a:off x="1066800" y="1905000"/>
            <a:ext cx="10145682" cy="4023360"/>
          </a:xfrm>
        </p:spPr>
        <p:txBody>
          <a:bodyPr>
            <a:normAutofit/>
          </a:bodyPr>
          <a:lstStyle/>
          <a:p>
            <a:pPr marL="201168" lvl="1" indent="0">
              <a:buNone/>
            </a:pPr>
            <a:r>
              <a:rPr lang="en-US" altLang="en-US" sz="2600" dirty="0"/>
              <a:t>If you are unable to obtain a client’s signature, you must document either by writing on the plan or in a progress note the reasons why you cannot obtain client’s signature and that you will attempt again at the next face to face session (or clinical reason why contraindicated). </a:t>
            </a:r>
          </a:p>
          <a:p>
            <a:pPr marL="201168" lvl="1" indent="0">
              <a:buNone/>
            </a:pPr>
            <a:endParaRPr lang="en-US" altLang="en-US" sz="2600" dirty="0"/>
          </a:p>
          <a:p>
            <a:pPr lvl="1"/>
            <a:r>
              <a:rPr lang="en-US" altLang="en-US" sz="2600" dirty="0"/>
              <a:t>“Client agreed verbally to Client Plan formulation at last visit.  Client no showed for today’s session. Will review plan and obtain written signature at next session.” </a:t>
            </a:r>
          </a:p>
          <a:p>
            <a:pPr lvl="1"/>
            <a:r>
              <a:rPr lang="en-US" altLang="en-US" sz="2600" dirty="0"/>
              <a:t>“Due to client’s paranoia, client gave verbal consent, but refused to sign plan. Clinician will attempt to obtain signature within next three months.</a:t>
            </a:r>
            <a:endParaRPr lang="en-US" dirty="0"/>
          </a:p>
        </p:txBody>
      </p:sp>
      <p:sp>
        <p:nvSpPr>
          <p:cNvPr id="4" name="Footer Placeholder 3"/>
          <p:cNvSpPr>
            <a:spLocks noGrp="1"/>
          </p:cNvSpPr>
          <p:nvPr>
            <p:ph type="ftr" sz="quarter" idx="11"/>
          </p:nvPr>
        </p:nvSpPr>
        <p:spPr/>
        <p:txBody>
          <a:bodyPr/>
          <a:lstStyle/>
          <a:p>
            <a:r>
              <a:rPr lang="en-US" dirty="0"/>
              <a:t>MHP FFS - Version 06.24.20</a:t>
            </a:r>
          </a:p>
        </p:txBody>
      </p:sp>
      <p:sp>
        <p:nvSpPr>
          <p:cNvPr id="8" name="Slide Number Placeholder 7"/>
          <p:cNvSpPr>
            <a:spLocks noGrp="1"/>
          </p:cNvSpPr>
          <p:nvPr>
            <p:ph type="sldNum" sz="quarter" idx="12"/>
          </p:nvPr>
        </p:nvSpPr>
        <p:spPr/>
        <p:txBody>
          <a:bodyPr/>
          <a:lstStyle/>
          <a:p>
            <a:fld id="{700861E1-0C85-490F-A709-222B40EEEBBE}" type="slidenum">
              <a:rPr lang="en-US" smtClean="0"/>
              <a:t>90</a:t>
            </a:fld>
            <a:endParaRPr lang="en-US" dirty="0"/>
          </a:p>
        </p:txBody>
      </p:sp>
      <p:sp>
        <p:nvSpPr>
          <p:cNvPr id="5" name="Date Placeholder 4">
            <a:extLst>
              <a:ext uri="{FF2B5EF4-FFF2-40B4-BE49-F238E27FC236}">
                <a16:creationId xmlns:a16="http://schemas.microsoft.com/office/drawing/2014/main" id="{05CF7631-3104-4476-9F5F-20621E2DCCBA}"/>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31971278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400" dirty="0"/>
              <a:t>What if I still can’t obtain client’s signature? </a:t>
            </a:r>
          </a:p>
        </p:txBody>
      </p:sp>
      <p:sp>
        <p:nvSpPr>
          <p:cNvPr id="3" name="Content Placeholder 2"/>
          <p:cNvSpPr>
            <a:spLocks noGrp="1"/>
          </p:cNvSpPr>
          <p:nvPr>
            <p:ph idx="1"/>
          </p:nvPr>
        </p:nvSpPr>
        <p:spPr>
          <a:xfrm>
            <a:off x="1097280" y="1944758"/>
            <a:ext cx="10058400" cy="4307628"/>
          </a:xfrm>
        </p:spPr>
        <p:txBody>
          <a:bodyPr>
            <a:noAutofit/>
          </a:bodyPr>
          <a:lstStyle/>
          <a:p>
            <a:endParaRPr lang="en-US" sz="2400" dirty="0"/>
          </a:p>
          <a:p>
            <a:r>
              <a:rPr lang="en-US" sz="2400" dirty="0">
                <a:solidFill>
                  <a:schemeClr val="tx1"/>
                </a:solidFill>
              </a:rPr>
              <a:t>If the client does not sign or refuses to sign the Client Plan, regular efforts </a:t>
            </a:r>
            <a:r>
              <a:rPr lang="en-US" sz="2400" dirty="0"/>
              <a:t>should</a:t>
            </a:r>
            <a:r>
              <a:rPr lang="en-US" sz="2400" dirty="0">
                <a:solidFill>
                  <a:schemeClr val="tx1"/>
                </a:solidFill>
              </a:rPr>
              <a:t> be attempted and documented to obtain the client’s approval.  If client was simply unavailable—then must attempt at next scheduled appointment.</a:t>
            </a:r>
          </a:p>
          <a:p>
            <a:endParaRPr lang="en-US" sz="2400" dirty="0">
              <a:solidFill>
                <a:srgbClr val="FF0000"/>
              </a:solidFill>
            </a:endParaRPr>
          </a:p>
          <a:p>
            <a:r>
              <a:rPr lang="en-US" sz="2400" dirty="0">
                <a:solidFill>
                  <a:schemeClr val="tx1"/>
                </a:solidFill>
              </a:rPr>
              <a:t>If not fully documented per instructions above, DHCS/ACBH QA will disallow all claims made after the date the Plan should have been signed by the client and until all required signatures are obtained.</a:t>
            </a:r>
          </a:p>
          <a:p>
            <a:pPr marL="137160" indent="0">
              <a:buNone/>
            </a:pPr>
            <a:endParaRPr lang="en-US" sz="2400" dirty="0">
              <a:latin typeface="Arial"/>
            </a:endParaRPr>
          </a:p>
          <a:p>
            <a:pPr marL="457200" lvl="1" indent="0">
              <a:buNone/>
            </a:pPr>
            <a:endParaRPr lang="en-US" sz="2400" dirty="0">
              <a:solidFill>
                <a:srgbClr val="FF0000"/>
              </a:solidFill>
              <a:latin typeface="Arial"/>
            </a:endParaRPr>
          </a:p>
          <a:p>
            <a:endParaRPr lang="en-US" sz="2400" dirty="0">
              <a:latin typeface="Arial"/>
            </a:endParaRPr>
          </a:p>
          <a:p>
            <a:endParaRPr lang="en-US" sz="2400" dirty="0"/>
          </a:p>
          <a:p>
            <a:pPr marL="457200" lvl="1" indent="0">
              <a:buNone/>
            </a:pPr>
            <a:endParaRPr lang="en-US" sz="2400" dirty="0"/>
          </a:p>
          <a:p>
            <a:endParaRPr lang="en-US" sz="2400" dirty="0"/>
          </a:p>
          <a:p>
            <a:endParaRPr lang="en-US" sz="2400" dirty="0"/>
          </a:p>
          <a:p>
            <a:pPr marL="0" indent="0">
              <a:buNone/>
            </a:pPr>
            <a:r>
              <a:rPr lang="en-US" sz="2400" dirty="0"/>
              <a:t> </a:t>
            </a:r>
          </a:p>
          <a:p>
            <a:endParaRPr lang="en-US" sz="2400" dirty="0"/>
          </a:p>
          <a:p>
            <a:endParaRPr lang="en-US" sz="2400" u="sng" dirty="0"/>
          </a:p>
          <a:p>
            <a:endParaRPr lang="en-US" sz="2400" u="sng" dirty="0"/>
          </a:p>
          <a:p>
            <a:endParaRPr lang="en-US" sz="2400" u="sng" dirty="0"/>
          </a:p>
          <a:p>
            <a:endParaRPr lang="en-US" sz="2400" i="1" dirty="0"/>
          </a:p>
        </p:txBody>
      </p:sp>
      <p:sp>
        <p:nvSpPr>
          <p:cNvPr id="4" name="Footer Placeholder 3"/>
          <p:cNvSpPr>
            <a:spLocks noGrp="1"/>
          </p:cNvSpPr>
          <p:nvPr>
            <p:ph type="ftr" sz="quarter" idx="11"/>
          </p:nvPr>
        </p:nvSpPr>
        <p:spPr/>
        <p:txBody>
          <a:bodyPr/>
          <a:lstStyle/>
          <a:p>
            <a:r>
              <a:rPr lang="en-US" dirty="0"/>
              <a:t>MHP FFS - Version 06.24.20</a:t>
            </a:r>
          </a:p>
        </p:txBody>
      </p:sp>
      <p:sp>
        <p:nvSpPr>
          <p:cNvPr id="6" name="Slide Number Placeholder 5"/>
          <p:cNvSpPr>
            <a:spLocks noGrp="1"/>
          </p:cNvSpPr>
          <p:nvPr>
            <p:ph type="sldNum" sz="quarter" idx="12"/>
          </p:nvPr>
        </p:nvSpPr>
        <p:spPr/>
        <p:txBody>
          <a:bodyPr/>
          <a:lstStyle/>
          <a:p>
            <a:fld id="{700861E1-0C85-490F-A709-222B40EEEBBE}" type="slidenum">
              <a:rPr lang="en-US" smtClean="0"/>
              <a:t>91</a:t>
            </a:fld>
            <a:endParaRPr lang="en-US" dirty="0"/>
          </a:p>
        </p:txBody>
      </p:sp>
      <p:sp>
        <p:nvSpPr>
          <p:cNvPr id="2" name="Date Placeholder 1">
            <a:extLst>
              <a:ext uri="{FF2B5EF4-FFF2-40B4-BE49-F238E27FC236}">
                <a16:creationId xmlns:a16="http://schemas.microsoft.com/office/drawing/2014/main" id="{35AD5F1B-4000-4AA6-B0E3-F67BD65B037C}"/>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361848611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43001" y="286603"/>
            <a:ext cx="9982200" cy="1450757"/>
          </a:xfrm>
        </p:spPr>
        <p:txBody>
          <a:bodyPr/>
          <a:lstStyle/>
          <a:p>
            <a:r>
              <a:rPr lang="en-US" dirty="0"/>
              <a:t>Additional Client Plan Updates</a:t>
            </a:r>
          </a:p>
        </p:txBody>
      </p:sp>
      <p:sp>
        <p:nvSpPr>
          <p:cNvPr id="3" name="Content Placeholder 2"/>
          <p:cNvSpPr>
            <a:spLocks noGrp="1"/>
          </p:cNvSpPr>
          <p:nvPr>
            <p:ph idx="1"/>
          </p:nvPr>
        </p:nvSpPr>
        <p:spPr>
          <a:xfrm>
            <a:off x="1219199" y="1990812"/>
            <a:ext cx="9993283" cy="3952788"/>
          </a:xfrm>
        </p:spPr>
        <p:txBody>
          <a:bodyPr>
            <a:normAutofit/>
          </a:bodyPr>
          <a:lstStyle/>
          <a:p>
            <a:pPr>
              <a:buFont typeface="Wingdings" panose="05000000000000000000" pitchFamily="2" charset="2"/>
              <a:buChar char="Ø"/>
            </a:pPr>
            <a:r>
              <a:rPr lang="en-US" sz="1800" dirty="0">
                <a:solidFill>
                  <a:schemeClr val="tx1"/>
                </a:solidFill>
              </a:rPr>
              <a:t>Providers must update the treatment plan through-out the year when clinical changes occur. DHCS (and QA) will disallow notes if the treatment plan has not been updated to reflect new client goals, mental health objectives, and events in the client’s life. </a:t>
            </a:r>
          </a:p>
          <a:p>
            <a:pPr>
              <a:buFont typeface="Wingdings" panose="05000000000000000000" pitchFamily="2" charset="2"/>
              <a:buChar char="Ø"/>
            </a:pPr>
            <a:r>
              <a:rPr lang="en-US" sz="1800" dirty="0">
                <a:solidFill>
                  <a:schemeClr val="tx1"/>
                </a:solidFill>
              </a:rPr>
              <a:t>Examples of events requiring a consideration of change to the Plan be documented in the PN include, but are not limited to: </a:t>
            </a:r>
          </a:p>
          <a:p>
            <a:pPr lvl="1">
              <a:buFont typeface="Wingdings" panose="05000000000000000000" pitchFamily="2" charset="2"/>
              <a:buChar char="Ø"/>
            </a:pPr>
            <a:r>
              <a:rPr lang="en-US" sz="1600" dirty="0">
                <a:solidFill>
                  <a:schemeClr val="tx1"/>
                </a:solidFill>
              </a:rPr>
              <a:t>Hospitalization, new thoughts or behaviors of self-harm or dangerousness to others, additions of new service modalities (i.e. medication services, case management, group rehab, individual therapy, etc.), school suspension, placement risk, etc.</a:t>
            </a:r>
          </a:p>
          <a:p>
            <a:pPr>
              <a:buFont typeface="Wingdings" panose="05000000000000000000" pitchFamily="2" charset="2"/>
              <a:buChar char="Ø"/>
            </a:pPr>
            <a:r>
              <a:rPr lang="en-US" sz="1800" dirty="0">
                <a:solidFill>
                  <a:schemeClr val="tx1"/>
                </a:solidFill>
              </a:rPr>
              <a:t>As needed plan updates are claimed as an Individual Therapy session and each counts as one of the allotted therapy sessions.</a:t>
            </a:r>
          </a:p>
          <a:p>
            <a:pPr>
              <a:buFont typeface="Wingdings" panose="05000000000000000000" pitchFamily="2" charset="2"/>
              <a:buChar char="Ø"/>
            </a:pPr>
            <a:r>
              <a:rPr lang="en-US" sz="1800" dirty="0">
                <a:solidFill>
                  <a:schemeClr val="tx1"/>
                </a:solidFill>
              </a:rPr>
              <a:t>Remember, with every plan update, Brief Screening Tool and new plan signatures are needed</a:t>
            </a:r>
          </a:p>
        </p:txBody>
      </p:sp>
      <p:sp>
        <p:nvSpPr>
          <p:cNvPr id="4" name="Footer Placeholder 3"/>
          <p:cNvSpPr>
            <a:spLocks noGrp="1"/>
          </p:cNvSpPr>
          <p:nvPr>
            <p:ph type="ftr" sz="quarter" idx="11"/>
          </p:nvPr>
        </p:nvSpPr>
        <p:spPr/>
        <p:txBody>
          <a:bodyPr/>
          <a:lstStyle/>
          <a:p>
            <a:r>
              <a:rPr lang="en-US" dirty="0"/>
              <a:t>MHP FFS - Version 06.24.20</a:t>
            </a:r>
          </a:p>
        </p:txBody>
      </p:sp>
      <p:sp>
        <p:nvSpPr>
          <p:cNvPr id="9" name="Slide Number Placeholder 8"/>
          <p:cNvSpPr>
            <a:spLocks noGrp="1"/>
          </p:cNvSpPr>
          <p:nvPr>
            <p:ph type="sldNum" sz="quarter" idx="12"/>
          </p:nvPr>
        </p:nvSpPr>
        <p:spPr/>
        <p:txBody>
          <a:bodyPr/>
          <a:lstStyle/>
          <a:p>
            <a:fld id="{700861E1-0C85-490F-A709-222B40EEEBBE}" type="slidenum">
              <a:rPr lang="en-US" smtClean="0"/>
              <a:t>92</a:t>
            </a:fld>
            <a:endParaRPr lang="en-US" dirty="0"/>
          </a:p>
        </p:txBody>
      </p:sp>
      <p:sp>
        <p:nvSpPr>
          <p:cNvPr id="2" name="Date Placeholder 1">
            <a:extLst>
              <a:ext uri="{FF2B5EF4-FFF2-40B4-BE49-F238E27FC236}">
                <a16:creationId xmlns:a16="http://schemas.microsoft.com/office/drawing/2014/main" id="{1B0FFAAE-C035-4CAD-8E71-2A352DB2A651}"/>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16922968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Client’s Life Goals Section </a:t>
            </a:r>
          </a:p>
        </p:txBody>
      </p:sp>
      <p:sp>
        <p:nvSpPr>
          <p:cNvPr id="4" name="Footer Placeholder 3"/>
          <p:cNvSpPr>
            <a:spLocks noGrp="1"/>
          </p:cNvSpPr>
          <p:nvPr>
            <p:ph type="ftr" sz="quarter" idx="11"/>
          </p:nvPr>
        </p:nvSpPr>
        <p:spPr/>
        <p:txBody>
          <a:bodyPr/>
          <a:lstStyle/>
          <a:p>
            <a:r>
              <a:rPr lang="en-US" dirty="0"/>
              <a:t>MHP FFS - Version 06.24.20</a:t>
            </a:r>
          </a:p>
        </p:txBody>
      </p:sp>
      <p:sp>
        <p:nvSpPr>
          <p:cNvPr id="5" name="Slide Number Placeholder 4"/>
          <p:cNvSpPr>
            <a:spLocks noGrp="1"/>
          </p:cNvSpPr>
          <p:nvPr>
            <p:ph type="sldNum" sz="quarter" idx="12"/>
          </p:nvPr>
        </p:nvSpPr>
        <p:spPr/>
        <p:txBody>
          <a:bodyPr/>
          <a:lstStyle/>
          <a:p>
            <a:fld id="{700861E1-0C85-490F-A709-222B40EEEBBE}" type="slidenum">
              <a:rPr lang="en-US" smtClean="0"/>
              <a:t>93</a:t>
            </a:fld>
            <a:endParaRPr lang="en-US" dirty="0"/>
          </a:p>
        </p:txBody>
      </p:sp>
      <p:pic>
        <p:nvPicPr>
          <p:cNvPr id="6" name="Content Placeholder 5"/>
          <p:cNvPicPr>
            <a:picLocks noGrp="1" noChangeAspect="1"/>
          </p:cNvPicPr>
          <p:nvPr>
            <p:ph idx="1"/>
          </p:nvPr>
        </p:nvPicPr>
        <p:blipFill>
          <a:blip r:embed="rId2"/>
          <a:stretch>
            <a:fillRect/>
          </a:stretch>
        </p:blipFill>
        <p:spPr>
          <a:xfrm>
            <a:off x="1635125" y="2628900"/>
            <a:ext cx="8982075" cy="2457450"/>
          </a:xfrm>
          <a:prstGeom prst="rect">
            <a:avLst/>
          </a:prstGeom>
          <a:ln w="12700">
            <a:solidFill>
              <a:schemeClr val="tx1"/>
            </a:solidFill>
          </a:ln>
        </p:spPr>
      </p:pic>
      <p:sp>
        <p:nvSpPr>
          <p:cNvPr id="3" name="Date Placeholder 2">
            <a:extLst>
              <a:ext uri="{FF2B5EF4-FFF2-40B4-BE49-F238E27FC236}">
                <a16:creationId xmlns:a16="http://schemas.microsoft.com/office/drawing/2014/main" id="{E7AB4FE0-F60A-47B3-BCE6-CF1616A663AB}"/>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163322349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Client Goals </a:t>
            </a:r>
          </a:p>
        </p:txBody>
      </p:sp>
      <p:sp>
        <p:nvSpPr>
          <p:cNvPr id="3" name="Content Placeholder 2"/>
          <p:cNvSpPr>
            <a:spLocks noGrp="1"/>
          </p:cNvSpPr>
          <p:nvPr>
            <p:ph idx="1"/>
          </p:nvPr>
        </p:nvSpPr>
        <p:spPr>
          <a:xfrm>
            <a:off x="1097280" y="1786807"/>
            <a:ext cx="10058400" cy="4232993"/>
          </a:xfrm>
        </p:spPr>
        <p:txBody>
          <a:bodyPr>
            <a:normAutofit/>
          </a:bodyPr>
          <a:lstStyle/>
          <a:p>
            <a:pPr marL="137160" indent="0">
              <a:buNone/>
            </a:pPr>
            <a:r>
              <a:rPr lang="en-US" dirty="0"/>
              <a:t>The Client Goals are the long-term hopes of the consumer and/or caregiver/parent. Goals…</a:t>
            </a:r>
          </a:p>
          <a:p>
            <a:pPr marL="422910" indent="-285750">
              <a:buFont typeface="Arial" panose="020B0604020202020204" pitchFamily="34" charset="0"/>
              <a:buChar char="•"/>
            </a:pPr>
            <a:r>
              <a:rPr lang="en-US" sz="1800" dirty="0"/>
              <a:t>Should focus upon their personal vision of recovery, wellness, and the life they envision for themselves</a:t>
            </a:r>
          </a:p>
          <a:p>
            <a:pPr marL="422910" indent="-285750">
              <a:buFont typeface="Arial" panose="020B0604020202020204" pitchFamily="34" charset="0"/>
              <a:buChar char="•"/>
            </a:pPr>
            <a:r>
              <a:rPr lang="en-US" sz="1800" dirty="0"/>
              <a:t>Can be in the client’s own words</a:t>
            </a:r>
          </a:p>
          <a:p>
            <a:pPr marL="422910" indent="-285750">
              <a:buFont typeface="Arial" panose="020B0604020202020204" pitchFamily="34" charset="0"/>
              <a:buChar char="•"/>
            </a:pPr>
            <a:r>
              <a:rPr lang="en-US" sz="1800" dirty="0"/>
              <a:t>Increase client engagement and buy-in to services</a:t>
            </a:r>
          </a:p>
          <a:p>
            <a:pPr marL="0" indent="0">
              <a:buNone/>
            </a:pPr>
            <a:r>
              <a:rPr lang="en-US" dirty="0"/>
              <a:t>With the client’s goals in mind, providers assist the client by “translating” their goals into short term Mental Health objectives.</a:t>
            </a:r>
          </a:p>
          <a:p>
            <a:pPr marL="0" indent="0">
              <a:buNone/>
            </a:pPr>
            <a:r>
              <a:rPr lang="en-US" dirty="0"/>
              <a:t>Client says, “I want to live on my own someday.” or “I want to have a better relationship with my family.”</a:t>
            </a:r>
          </a:p>
          <a:p>
            <a:pPr marL="0" indent="0">
              <a:buNone/>
            </a:pPr>
            <a:r>
              <a:rPr lang="en-US" dirty="0"/>
              <a:t>To identify what mental health goals to work on, providers can ask “What gets in the way of you achieving these goals?”</a:t>
            </a:r>
          </a:p>
        </p:txBody>
      </p:sp>
      <p:sp>
        <p:nvSpPr>
          <p:cNvPr id="4" name="Footer Placeholder 3"/>
          <p:cNvSpPr>
            <a:spLocks noGrp="1"/>
          </p:cNvSpPr>
          <p:nvPr>
            <p:ph type="ftr" sz="quarter" idx="11"/>
          </p:nvPr>
        </p:nvSpPr>
        <p:spPr/>
        <p:txBody>
          <a:bodyPr/>
          <a:lstStyle/>
          <a:p>
            <a:r>
              <a:rPr lang="en-US" dirty="0"/>
              <a:t>MHP FFS - Version 06.24.20</a:t>
            </a:r>
          </a:p>
        </p:txBody>
      </p:sp>
      <p:sp>
        <p:nvSpPr>
          <p:cNvPr id="6" name="Slide Number Placeholder 5"/>
          <p:cNvSpPr>
            <a:spLocks noGrp="1"/>
          </p:cNvSpPr>
          <p:nvPr>
            <p:ph type="sldNum" sz="quarter" idx="12"/>
          </p:nvPr>
        </p:nvSpPr>
        <p:spPr/>
        <p:txBody>
          <a:bodyPr/>
          <a:lstStyle/>
          <a:p>
            <a:fld id="{700861E1-0C85-490F-A709-222B40EEEBBE}" type="slidenum">
              <a:rPr lang="en-US" smtClean="0"/>
              <a:t>94</a:t>
            </a:fld>
            <a:endParaRPr lang="en-US" dirty="0"/>
          </a:p>
        </p:txBody>
      </p:sp>
      <p:sp>
        <p:nvSpPr>
          <p:cNvPr id="2" name="Date Placeholder 1">
            <a:extLst>
              <a:ext uri="{FF2B5EF4-FFF2-40B4-BE49-F238E27FC236}">
                <a16:creationId xmlns:a16="http://schemas.microsoft.com/office/drawing/2014/main" id="{4AB610F6-2857-410F-8E77-3D949E6A9AC4}"/>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154918421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Impairments / Area of Challenges</a:t>
            </a:r>
          </a:p>
        </p:txBody>
      </p:sp>
      <p:sp>
        <p:nvSpPr>
          <p:cNvPr id="3" name="Content Placeholder 2"/>
          <p:cNvSpPr>
            <a:spLocks noGrp="1"/>
          </p:cNvSpPr>
          <p:nvPr>
            <p:ph idx="1"/>
          </p:nvPr>
        </p:nvSpPr>
        <p:spPr>
          <a:xfrm>
            <a:off x="1219199" y="1810950"/>
            <a:ext cx="9993283" cy="5013960"/>
          </a:xfrm>
        </p:spPr>
        <p:txBody>
          <a:bodyPr>
            <a:normAutofit/>
          </a:bodyPr>
          <a:lstStyle/>
          <a:p>
            <a:pPr marL="137160" indent="0" algn="ctr">
              <a:buNone/>
            </a:pPr>
            <a:endParaRPr lang="en-US" sz="2350" b="1" dirty="0"/>
          </a:p>
          <a:p>
            <a:pPr marL="137160" indent="0" algn="ctr">
              <a:buNone/>
            </a:pPr>
            <a:endParaRPr lang="en-US" sz="2350" b="1" dirty="0"/>
          </a:p>
        </p:txBody>
      </p:sp>
      <p:sp>
        <p:nvSpPr>
          <p:cNvPr id="4" name="Footer Placeholder 3"/>
          <p:cNvSpPr>
            <a:spLocks noGrp="1"/>
          </p:cNvSpPr>
          <p:nvPr>
            <p:ph type="ftr" sz="quarter" idx="11"/>
          </p:nvPr>
        </p:nvSpPr>
        <p:spPr/>
        <p:txBody>
          <a:bodyPr/>
          <a:lstStyle/>
          <a:p>
            <a:r>
              <a:rPr lang="en-US" dirty="0"/>
              <a:t>MHP FFS - Version 06.24.20</a:t>
            </a:r>
          </a:p>
        </p:txBody>
      </p:sp>
      <p:sp>
        <p:nvSpPr>
          <p:cNvPr id="7" name="Slide Number Placeholder 6"/>
          <p:cNvSpPr>
            <a:spLocks noGrp="1"/>
          </p:cNvSpPr>
          <p:nvPr>
            <p:ph type="sldNum" sz="quarter" idx="12"/>
          </p:nvPr>
        </p:nvSpPr>
        <p:spPr/>
        <p:txBody>
          <a:bodyPr/>
          <a:lstStyle/>
          <a:p>
            <a:fld id="{700861E1-0C85-490F-A709-222B40EEEBBE}" type="slidenum">
              <a:rPr lang="en-US" smtClean="0"/>
              <a:t>95</a:t>
            </a:fld>
            <a:endParaRPr lang="en-US" dirty="0"/>
          </a:p>
        </p:txBody>
      </p:sp>
      <p:pic>
        <p:nvPicPr>
          <p:cNvPr id="8" name="Picture 7"/>
          <p:cNvPicPr>
            <a:picLocks noChangeAspect="1"/>
          </p:cNvPicPr>
          <p:nvPr/>
        </p:nvPicPr>
        <p:blipFill>
          <a:blip r:embed="rId3"/>
          <a:stretch>
            <a:fillRect/>
          </a:stretch>
        </p:blipFill>
        <p:spPr>
          <a:xfrm>
            <a:off x="1688695" y="2057400"/>
            <a:ext cx="8867775" cy="3838575"/>
          </a:xfrm>
          <a:prstGeom prst="rect">
            <a:avLst/>
          </a:prstGeom>
          <a:ln w="12700">
            <a:solidFill>
              <a:schemeClr val="tx1"/>
            </a:solidFill>
          </a:ln>
        </p:spPr>
      </p:pic>
      <p:sp>
        <p:nvSpPr>
          <p:cNvPr id="2" name="Date Placeholder 1">
            <a:extLst>
              <a:ext uri="{FF2B5EF4-FFF2-40B4-BE49-F238E27FC236}">
                <a16:creationId xmlns:a16="http://schemas.microsoft.com/office/drawing/2014/main" id="{EE62DDD2-F406-4A58-A5A8-E733A54DA882}"/>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391425574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Impairments / Area of Challenges </a:t>
            </a:r>
            <a:endParaRPr lang="en-US" dirty="0">
              <a:solidFill>
                <a:srgbClr val="FF0000"/>
              </a:solidFill>
              <a:highlight>
                <a:srgbClr val="FFFF00"/>
              </a:highlight>
            </a:endParaRPr>
          </a:p>
        </p:txBody>
      </p:sp>
      <p:sp>
        <p:nvSpPr>
          <p:cNvPr id="3" name="Content Placeholder 2"/>
          <p:cNvSpPr>
            <a:spLocks noGrp="1"/>
          </p:cNvSpPr>
          <p:nvPr>
            <p:ph idx="1"/>
          </p:nvPr>
        </p:nvSpPr>
        <p:spPr>
          <a:xfrm>
            <a:off x="1219199" y="1981200"/>
            <a:ext cx="9993283" cy="5013960"/>
          </a:xfrm>
        </p:spPr>
        <p:txBody>
          <a:bodyPr>
            <a:normAutofit/>
          </a:bodyPr>
          <a:lstStyle/>
          <a:p>
            <a:pPr marL="137160" indent="0" algn="ctr">
              <a:buNone/>
            </a:pPr>
            <a:endParaRPr lang="en-US" sz="600" b="1" dirty="0"/>
          </a:p>
          <a:p>
            <a:r>
              <a:rPr lang="en-US" sz="1800" b="1" dirty="0">
                <a:solidFill>
                  <a:schemeClr val="tx1"/>
                </a:solidFill>
              </a:rPr>
              <a:t>Indicate Area of Challenges: </a:t>
            </a:r>
            <a:r>
              <a:rPr lang="en-US" sz="1800" dirty="0">
                <a:solidFill>
                  <a:schemeClr val="tx1"/>
                </a:solidFill>
              </a:rPr>
              <a:t>Community Life, Family Life, Safety School/Education, Vocational, Independent Living (ADL’s), Health, Housing, Legal, SUD, Food/Clothing/Shelter, etc.</a:t>
            </a:r>
          </a:p>
          <a:p>
            <a:r>
              <a:rPr lang="en-US" sz="1800" b="1" dirty="0">
                <a:solidFill>
                  <a:schemeClr val="tx1"/>
                </a:solidFill>
              </a:rPr>
              <a:t>Indicate Level of Challenges</a:t>
            </a:r>
          </a:p>
          <a:p>
            <a:pPr lvl="1"/>
            <a:r>
              <a:rPr lang="en-US" dirty="0">
                <a:solidFill>
                  <a:schemeClr val="tx1"/>
                </a:solidFill>
              </a:rPr>
              <a:t>Moderate or Severe (remember to rate accordingly—severe—if documenting to a Significant Impairment in an Important Area of Life Functioning for Medical Necessity).</a:t>
            </a:r>
          </a:p>
          <a:p>
            <a:r>
              <a:rPr lang="en-US" sz="1800" b="1" dirty="0">
                <a:solidFill>
                  <a:schemeClr val="tx1"/>
                </a:solidFill>
              </a:rPr>
              <a:t>Describe Specific Functional Impairments related to MH Diagnosis’s Signs &amp; Symptoms.</a:t>
            </a:r>
          </a:p>
          <a:p>
            <a:pPr lvl="1"/>
            <a:r>
              <a:rPr lang="en-US" dirty="0">
                <a:solidFill>
                  <a:schemeClr val="tx1"/>
                </a:solidFill>
              </a:rPr>
              <a:t>For Case Mgt, </a:t>
            </a:r>
            <a:r>
              <a:rPr lang="en-US" dirty="0"/>
              <a:t>it is best to </a:t>
            </a:r>
            <a:r>
              <a:rPr lang="en-US" dirty="0">
                <a:solidFill>
                  <a:schemeClr val="tx1"/>
                </a:solidFill>
              </a:rPr>
              <a:t>indicate the need for C/M service, i.e. ct. is homeless.  Also,</a:t>
            </a:r>
            <a:r>
              <a:rPr lang="en-US" dirty="0">
                <a:solidFill>
                  <a:srgbClr val="FF0000"/>
                </a:solidFill>
              </a:rPr>
              <a:t> </a:t>
            </a:r>
            <a:r>
              <a:rPr lang="en-US" dirty="0"/>
              <a:t>to</a:t>
            </a:r>
            <a:r>
              <a:rPr lang="en-US" dirty="0">
                <a:solidFill>
                  <a:srgbClr val="FF0000"/>
                </a:solidFill>
              </a:rPr>
              <a:t> </a:t>
            </a:r>
            <a:r>
              <a:rPr lang="en-US" dirty="0">
                <a:solidFill>
                  <a:schemeClr val="tx1"/>
                </a:solidFill>
              </a:rPr>
              <a:t>indicate: (1) which severe Symptoms/Impairments resulting from MH Diagnosis that prevent client from accessing/maintaining needed services, or (2) for child that the lack of such services (caretaker not providing) exacerbates child’s MH symptoms/impairments.</a:t>
            </a:r>
          </a:p>
        </p:txBody>
      </p:sp>
      <p:sp>
        <p:nvSpPr>
          <p:cNvPr id="4" name="Footer Placeholder 3"/>
          <p:cNvSpPr>
            <a:spLocks noGrp="1"/>
          </p:cNvSpPr>
          <p:nvPr>
            <p:ph type="ftr" sz="quarter" idx="11"/>
          </p:nvPr>
        </p:nvSpPr>
        <p:spPr/>
        <p:txBody>
          <a:bodyPr/>
          <a:lstStyle/>
          <a:p>
            <a:r>
              <a:rPr lang="en-US" dirty="0"/>
              <a:t>MHP FFS - Version 06.24.20</a:t>
            </a:r>
          </a:p>
        </p:txBody>
      </p:sp>
      <p:sp>
        <p:nvSpPr>
          <p:cNvPr id="6" name="Slide Number Placeholder 5"/>
          <p:cNvSpPr>
            <a:spLocks noGrp="1"/>
          </p:cNvSpPr>
          <p:nvPr>
            <p:ph type="sldNum" sz="quarter" idx="12"/>
          </p:nvPr>
        </p:nvSpPr>
        <p:spPr/>
        <p:txBody>
          <a:bodyPr/>
          <a:lstStyle/>
          <a:p>
            <a:fld id="{700861E1-0C85-490F-A709-222B40EEEBBE}" type="slidenum">
              <a:rPr lang="en-US" smtClean="0"/>
              <a:t>96</a:t>
            </a:fld>
            <a:endParaRPr lang="en-US" dirty="0"/>
          </a:p>
        </p:txBody>
      </p:sp>
      <p:sp>
        <p:nvSpPr>
          <p:cNvPr id="2" name="Date Placeholder 1">
            <a:extLst>
              <a:ext uri="{FF2B5EF4-FFF2-40B4-BE49-F238E27FC236}">
                <a16:creationId xmlns:a16="http://schemas.microsoft.com/office/drawing/2014/main" id="{7420D465-7559-4349-BFBC-868BAB39479A}"/>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208763358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Discharge Plan </a:t>
            </a:r>
          </a:p>
        </p:txBody>
      </p:sp>
      <p:sp>
        <p:nvSpPr>
          <p:cNvPr id="3" name="Content Placeholder 2"/>
          <p:cNvSpPr>
            <a:spLocks noGrp="1"/>
          </p:cNvSpPr>
          <p:nvPr>
            <p:ph idx="1"/>
          </p:nvPr>
        </p:nvSpPr>
        <p:spPr>
          <a:xfrm>
            <a:off x="1219200" y="1761293"/>
            <a:ext cx="9936480" cy="1477745"/>
          </a:xfrm>
        </p:spPr>
        <p:txBody>
          <a:bodyPr>
            <a:normAutofit/>
          </a:bodyPr>
          <a:lstStyle/>
          <a:p>
            <a:pPr marL="137160" indent="0" algn="ctr">
              <a:buNone/>
            </a:pPr>
            <a:r>
              <a:rPr lang="en-US" sz="2350" dirty="0"/>
              <a:t>Estimated treatment plan duration, describe criteria (readiness) that would indicate client could successfully transition to a lower level of care with possible referrals and discharge plan.</a:t>
            </a:r>
          </a:p>
          <a:p>
            <a:pPr marL="137160" indent="0" algn="ctr">
              <a:buNone/>
            </a:pPr>
            <a:endParaRPr lang="en-US" sz="2350" b="1" dirty="0"/>
          </a:p>
          <a:p>
            <a:pPr marL="137160" indent="0" algn="ctr">
              <a:buNone/>
            </a:pPr>
            <a:endParaRPr lang="en-US" sz="2350" b="1" dirty="0"/>
          </a:p>
          <a:p>
            <a:pPr marL="137160" indent="0" algn="ctr">
              <a:buNone/>
            </a:pPr>
            <a:endParaRPr lang="en-US" sz="2350" b="1" dirty="0"/>
          </a:p>
          <a:p>
            <a:pPr marL="137160" indent="0" algn="ctr">
              <a:buNone/>
            </a:pPr>
            <a:endParaRPr lang="en-US" sz="2350" b="1" dirty="0"/>
          </a:p>
          <a:p>
            <a:pPr marL="137160" indent="0" algn="ctr">
              <a:buNone/>
            </a:pPr>
            <a:endParaRPr lang="en-US" sz="2350" b="1" dirty="0">
              <a:solidFill>
                <a:srgbClr val="FF0000"/>
              </a:solidFill>
            </a:endParaRPr>
          </a:p>
          <a:p>
            <a:pPr marL="137160" indent="0" algn="ctr">
              <a:buNone/>
            </a:pPr>
            <a:endParaRPr lang="en-US" sz="2350" b="1" dirty="0"/>
          </a:p>
        </p:txBody>
      </p:sp>
      <p:sp>
        <p:nvSpPr>
          <p:cNvPr id="4" name="Footer Placeholder 3"/>
          <p:cNvSpPr>
            <a:spLocks noGrp="1"/>
          </p:cNvSpPr>
          <p:nvPr>
            <p:ph type="ftr" sz="quarter" idx="11"/>
          </p:nvPr>
        </p:nvSpPr>
        <p:spPr/>
        <p:txBody>
          <a:bodyPr/>
          <a:lstStyle/>
          <a:p>
            <a:r>
              <a:rPr lang="en-US" dirty="0"/>
              <a:t>MHP FFS - Version 06.24.20</a:t>
            </a:r>
          </a:p>
        </p:txBody>
      </p:sp>
      <p:sp>
        <p:nvSpPr>
          <p:cNvPr id="6" name="Slide Number Placeholder 5"/>
          <p:cNvSpPr>
            <a:spLocks noGrp="1"/>
          </p:cNvSpPr>
          <p:nvPr>
            <p:ph type="sldNum" sz="quarter" idx="12"/>
          </p:nvPr>
        </p:nvSpPr>
        <p:spPr/>
        <p:txBody>
          <a:bodyPr/>
          <a:lstStyle/>
          <a:p>
            <a:fld id="{700861E1-0C85-490F-A709-222B40EEEBBE}" type="slidenum">
              <a:rPr lang="en-US" smtClean="0"/>
              <a:t>97</a:t>
            </a:fld>
            <a:endParaRPr lang="en-US" dirty="0"/>
          </a:p>
        </p:txBody>
      </p:sp>
      <p:sp>
        <p:nvSpPr>
          <p:cNvPr id="9" name="Rectangle 8"/>
          <p:cNvSpPr/>
          <p:nvPr/>
        </p:nvSpPr>
        <p:spPr>
          <a:xfrm>
            <a:off x="3120389" y="5213196"/>
            <a:ext cx="5867400" cy="646331"/>
          </a:xfrm>
          <a:prstGeom prst="rect">
            <a:avLst/>
          </a:prstGeom>
        </p:spPr>
        <p:txBody>
          <a:bodyPr wrap="square">
            <a:spAutoFit/>
          </a:bodyPr>
          <a:lstStyle/>
          <a:p>
            <a:pPr marL="137160" algn="ctr"/>
            <a:r>
              <a:rPr lang="en-US" b="1" i="1" dirty="0">
                <a:latin typeface="Calibri Light" panose="020F0302020204030204" pitchFamily="34" charset="0"/>
              </a:rPr>
              <a:t>“Long Term Client w/o Discharge Expected”</a:t>
            </a:r>
          </a:p>
          <a:p>
            <a:pPr marL="137160" algn="ctr"/>
            <a:r>
              <a:rPr lang="en-US" b="1" i="1" dirty="0">
                <a:solidFill>
                  <a:srgbClr val="FF0000"/>
                </a:solidFill>
                <a:latin typeface="Calibri Light" panose="020F0302020204030204" pitchFamily="34" charset="0"/>
              </a:rPr>
              <a:t> Is </a:t>
            </a:r>
            <a:r>
              <a:rPr lang="en-US" b="1" i="1" u="sng" dirty="0">
                <a:solidFill>
                  <a:srgbClr val="FF0000"/>
                </a:solidFill>
                <a:latin typeface="Calibri Light" panose="020F0302020204030204" pitchFamily="34" charset="0"/>
              </a:rPr>
              <a:t>never</a:t>
            </a:r>
            <a:r>
              <a:rPr lang="en-US" b="1" i="1" dirty="0">
                <a:solidFill>
                  <a:srgbClr val="FF0000"/>
                </a:solidFill>
                <a:latin typeface="Calibri Light" panose="020F0302020204030204" pitchFamily="34" charset="0"/>
              </a:rPr>
              <a:t> a discharge plan</a:t>
            </a:r>
          </a:p>
        </p:txBody>
      </p:sp>
      <p:sp>
        <p:nvSpPr>
          <p:cNvPr id="10" name="Rectangle 9"/>
          <p:cNvSpPr/>
          <p:nvPr/>
        </p:nvSpPr>
        <p:spPr>
          <a:xfrm>
            <a:off x="3162299" y="5130520"/>
            <a:ext cx="5905500" cy="729007"/>
          </a:xfrm>
          <a:prstGeom prst="rect">
            <a:avLst/>
          </a:prstGeom>
          <a:no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Light" panose="020F0302020204030204" pitchFamily="34" charset="0"/>
            </a:endParaRPr>
          </a:p>
        </p:txBody>
      </p:sp>
      <p:pic>
        <p:nvPicPr>
          <p:cNvPr id="2" name="Picture 1"/>
          <p:cNvPicPr>
            <a:picLocks noChangeAspect="1"/>
          </p:cNvPicPr>
          <p:nvPr/>
        </p:nvPicPr>
        <p:blipFill>
          <a:blip r:embed="rId3"/>
          <a:stretch>
            <a:fillRect/>
          </a:stretch>
        </p:blipFill>
        <p:spPr>
          <a:xfrm>
            <a:off x="1690687" y="3277321"/>
            <a:ext cx="8848725" cy="561975"/>
          </a:xfrm>
          <a:prstGeom prst="rect">
            <a:avLst/>
          </a:prstGeom>
          <a:ln w="12700">
            <a:solidFill>
              <a:schemeClr val="tx1"/>
            </a:solidFill>
          </a:ln>
        </p:spPr>
      </p:pic>
      <p:sp>
        <p:nvSpPr>
          <p:cNvPr id="7" name="Date Placeholder 6">
            <a:extLst>
              <a:ext uri="{FF2B5EF4-FFF2-40B4-BE49-F238E27FC236}">
                <a16:creationId xmlns:a16="http://schemas.microsoft.com/office/drawing/2014/main" id="{6E3B3332-3DAF-4599-97F7-A939793A1E7C}"/>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77768592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Mental Health Objectives</a:t>
            </a:r>
          </a:p>
        </p:txBody>
      </p:sp>
      <p:sp>
        <p:nvSpPr>
          <p:cNvPr id="4" name="Footer Placeholder 3"/>
          <p:cNvSpPr>
            <a:spLocks noGrp="1"/>
          </p:cNvSpPr>
          <p:nvPr>
            <p:ph type="ftr" sz="quarter" idx="11"/>
          </p:nvPr>
        </p:nvSpPr>
        <p:spPr/>
        <p:txBody>
          <a:bodyPr/>
          <a:lstStyle/>
          <a:p>
            <a:r>
              <a:rPr lang="en-US" dirty="0"/>
              <a:t>MHP FFS - Version 06.24.20</a:t>
            </a:r>
          </a:p>
        </p:txBody>
      </p:sp>
      <p:sp>
        <p:nvSpPr>
          <p:cNvPr id="7" name="Slide Number Placeholder 6"/>
          <p:cNvSpPr>
            <a:spLocks noGrp="1"/>
          </p:cNvSpPr>
          <p:nvPr>
            <p:ph type="sldNum" sz="quarter" idx="12"/>
          </p:nvPr>
        </p:nvSpPr>
        <p:spPr/>
        <p:txBody>
          <a:bodyPr/>
          <a:lstStyle/>
          <a:p>
            <a:fld id="{700861E1-0C85-490F-A709-222B40EEEBBE}" type="slidenum">
              <a:rPr lang="en-US" smtClean="0"/>
              <a:t>98</a:t>
            </a:fld>
            <a:endParaRPr lang="en-US" dirty="0"/>
          </a:p>
        </p:txBody>
      </p:sp>
      <p:pic>
        <p:nvPicPr>
          <p:cNvPr id="11" name="Content Placeholder 10"/>
          <p:cNvPicPr>
            <a:picLocks noGrp="1" noChangeAspect="1"/>
          </p:cNvPicPr>
          <p:nvPr>
            <p:ph idx="1"/>
          </p:nvPr>
        </p:nvPicPr>
        <p:blipFill>
          <a:blip r:embed="rId3"/>
          <a:stretch>
            <a:fillRect/>
          </a:stretch>
        </p:blipFill>
        <p:spPr>
          <a:xfrm>
            <a:off x="1600200" y="2037567"/>
            <a:ext cx="8705850" cy="1676400"/>
          </a:xfrm>
          <a:prstGeom prst="rect">
            <a:avLst/>
          </a:prstGeom>
          <a:ln w="12700">
            <a:solidFill>
              <a:schemeClr val="tx1"/>
            </a:solidFill>
          </a:ln>
        </p:spPr>
      </p:pic>
      <p:sp>
        <p:nvSpPr>
          <p:cNvPr id="2" name="Oval 1"/>
          <p:cNvSpPr/>
          <p:nvPr/>
        </p:nvSpPr>
        <p:spPr>
          <a:xfrm>
            <a:off x="7365989" y="1752600"/>
            <a:ext cx="1143000" cy="1219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noFill/>
              <a:latin typeface="Calibri Light" panose="020F0302020204030204" pitchFamily="34" charset="0"/>
            </a:endParaRPr>
          </a:p>
        </p:txBody>
      </p:sp>
      <p:cxnSp>
        <p:nvCxnSpPr>
          <p:cNvPr id="5" name="Straight Arrow Connector 4"/>
          <p:cNvCxnSpPr/>
          <p:nvPr/>
        </p:nvCxnSpPr>
        <p:spPr>
          <a:xfrm flipH="1" flipV="1">
            <a:off x="7957306" y="3111674"/>
            <a:ext cx="348494" cy="130792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781800" y="4483178"/>
            <a:ext cx="5049831" cy="1477328"/>
          </a:xfrm>
          <a:prstGeom prst="rect">
            <a:avLst/>
          </a:prstGeom>
          <a:noFill/>
        </p:spPr>
        <p:txBody>
          <a:bodyPr wrap="square" rtlCol="0">
            <a:spAutoFit/>
          </a:bodyPr>
          <a:lstStyle/>
          <a:p>
            <a:r>
              <a:rPr lang="en-US" dirty="0">
                <a:latin typeface="+mj-lt"/>
              </a:rPr>
              <a:t>Note that the ACBH Treatment Plan Template prompts for a 12 month Objective Target Date, however as treatment plans are required to be updated every 6 months, most objectives will need modification at 6 months.</a:t>
            </a:r>
          </a:p>
        </p:txBody>
      </p:sp>
      <p:sp>
        <p:nvSpPr>
          <p:cNvPr id="3" name="Date Placeholder 2">
            <a:extLst>
              <a:ext uri="{FF2B5EF4-FFF2-40B4-BE49-F238E27FC236}">
                <a16:creationId xmlns:a16="http://schemas.microsoft.com/office/drawing/2014/main" id="{86176EB5-FB16-4EFB-9985-F03761AB8FCE}"/>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169121455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Mental Health Objectives </a:t>
            </a:r>
          </a:p>
        </p:txBody>
      </p:sp>
      <p:sp>
        <p:nvSpPr>
          <p:cNvPr id="3" name="Content Placeholder 2"/>
          <p:cNvSpPr>
            <a:spLocks noGrp="1"/>
          </p:cNvSpPr>
          <p:nvPr>
            <p:ph idx="1"/>
          </p:nvPr>
        </p:nvSpPr>
        <p:spPr>
          <a:xfrm>
            <a:off x="1097279" y="1676400"/>
            <a:ext cx="10115203" cy="4572000"/>
          </a:xfrm>
        </p:spPr>
        <p:txBody>
          <a:bodyPr>
            <a:noAutofit/>
          </a:bodyPr>
          <a:lstStyle/>
          <a:p>
            <a:pPr marL="137160" indent="0">
              <a:buNone/>
            </a:pPr>
            <a:endParaRPr lang="en-US" b="1" dirty="0">
              <a:solidFill>
                <a:srgbClr val="FF0000"/>
              </a:solidFill>
            </a:endParaRPr>
          </a:p>
          <a:p>
            <a:pPr marL="137160" indent="0">
              <a:buNone/>
            </a:pPr>
            <a:r>
              <a:rPr lang="en-US" sz="2400" dirty="0">
                <a:solidFill>
                  <a:schemeClr val="tx1"/>
                </a:solidFill>
              </a:rPr>
              <a:t>All Objectives must directly address the client’s mental health Sx's and cannot focus on finding housing, getting a job, providing SUD counseling, etc.</a:t>
            </a:r>
          </a:p>
          <a:p>
            <a:pPr lvl="1"/>
            <a:r>
              <a:rPr lang="en-US" sz="2400" dirty="0">
                <a:solidFill>
                  <a:schemeClr val="tx1"/>
                </a:solidFill>
              </a:rPr>
              <a:t>A way to see if the client (not caregiver) is improving </a:t>
            </a:r>
          </a:p>
          <a:p>
            <a:pPr lvl="1"/>
            <a:r>
              <a:rPr lang="en-US" sz="2400" dirty="0">
                <a:solidFill>
                  <a:schemeClr val="tx1"/>
                </a:solidFill>
              </a:rPr>
              <a:t>Measurable change in helping the client achieve their long-term goals</a:t>
            </a:r>
          </a:p>
          <a:p>
            <a:pPr lvl="2"/>
            <a:r>
              <a:rPr lang="en-US" sz="1800" dirty="0">
                <a:solidFill>
                  <a:schemeClr val="tx1"/>
                </a:solidFill>
              </a:rPr>
              <a:t>Can address MENTAL HEALTH symptoms, behaviors or impairments identified in the Assessment</a:t>
            </a:r>
          </a:p>
          <a:p>
            <a:pPr marL="384048" lvl="2" indent="0">
              <a:buNone/>
            </a:pPr>
            <a:r>
              <a:rPr lang="en-US" sz="1800" i="1" dirty="0">
                <a:solidFill>
                  <a:schemeClr val="tx1"/>
                </a:solidFill>
              </a:rPr>
              <a:t>OR </a:t>
            </a:r>
          </a:p>
          <a:p>
            <a:pPr lvl="2"/>
            <a:r>
              <a:rPr lang="en-US" sz="1800" i="1" dirty="0">
                <a:solidFill>
                  <a:schemeClr val="tx1"/>
                </a:solidFill>
              </a:rPr>
              <a:t>Be Strength-Based mental health objectives </a:t>
            </a:r>
            <a:r>
              <a:rPr lang="en-US" sz="1800" dirty="0">
                <a:solidFill>
                  <a:schemeClr val="tx1"/>
                </a:solidFill>
              </a:rPr>
              <a:t>replace problematic Sx with positive MENTAL HEALTH coping skills/behaviors/etc.</a:t>
            </a:r>
          </a:p>
          <a:p>
            <a:pPr lvl="1"/>
            <a:r>
              <a:rPr lang="en-US" sz="2400" dirty="0">
                <a:solidFill>
                  <a:schemeClr val="tx1"/>
                </a:solidFill>
              </a:rPr>
              <a:t>Should be based upon the client’s abilities and be meaningful to the client</a:t>
            </a:r>
          </a:p>
          <a:p>
            <a:pPr lvl="2"/>
            <a:r>
              <a:rPr lang="en-US" sz="1600" dirty="0">
                <a:solidFill>
                  <a:schemeClr val="tx1"/>
                </a:solidFill>
              </a:rPr>
              <a:t>What are they identifying as the problem? Why did they reach out for help?</a:t>
            </a:r>
          </a:p>
        </p:txBody>
      </p:sp>
      <p:sp>
        <p:nvSpPr>
          <p:cNvPr id="4" name="Footer Placeholder 3"/>
          <p:cNvSpPr>
            <a:spLocks noGrp="1"/>
          </p:cNvSpPr>
          <p:nvPr>
            <p:ph type="ftr" sz="quarter" idx="11"/>
          </p:nvPr>
        </p:nvSpPr>
        <p:spPr/>
        <p:txBody>
          <a:bodyPr/>
          <a:lstStyle/>
          <a:p>
            <a:r>
              <a:rPr lang="en-US" dirty="0"/>
              <a:t>MHP FFS - Version 06.24.20</a:t>
            </a:r>
          </a:p>
        </p:txBody>
      </p:sp>
      <p:sp>
        <p:nvSpPr>
          <p:cNvPr id="6" name="Slide Number Placeholder 5"/>
          <p:cNvSpPr>
            <a:spLocks noGrp="1"/>
          </p:cNvSpPr>
          <p:nvPr>
            <p:ph type="sldNum" sz="quarter" idx="12"/>
          </p:nvPr>
        </p:nvSpPr>
        <p:spPr/>
        <p:txBody>
          <a:bodyPr/>
          <a:lstStyle/>
          <a:p>
            <a:fld id="{700861E1-0C85-490F-A709-222B40EEEBBE}" type="slidenum">
              <a:rPr lang="en-US" smtClean="0"/>
              <a:t>99</a:t>
            </a:fld>
            <a:endParaRPr lang="en-US" dirty="0"/>
          </a:p>
        </p:txBody>
      </p:sp>
      <p:sp>
        <p:nvSpPr>
          <p:cNvPr id="2" name="Date Placeholder 1">
            <a:extLst>
              <a:ext uri="{FF2B5EF4-FFF2-40B4-BE49-F238E27FC236}">
                <a16:creationId xmlns:a16="http://schemas.microsoft.com/office/drawing/2014/main" id="{6D7354E8-1747-431F-96FF-6B17818F3A37}"/>
              </a:ext>
            </a:extLst>
          </p:cNvPr>
          <p:cNvSpPr>
            <a:spLocks noGrp="1"/>
          </p:cNvSpPr>
          <p:nvPr>
            <p:ph type="dt" sz="half" idx="10"/>
          </p:nvPr>
        </p:nvSpPr>
        <p:spPr/>
        <p:txBody>
          <a:bodyPr/>
          <a:lstStyle/>
          <a:p>
            <a:r>
              <a:rPr lang="en-US" dirty="0"/>
              <a:t>6/24/2020</a:t>
            </a:r>
          </a:p>
        </p:txBody>
      </p:sp>
    </p:spTree>
    <p:extLst>
      <p:ext uri="{BB962C8B-B14F-4D97-AF65-F5344CB8AC3E}">
        <p14:creationId xmlns:p14="http://schemas.microsoft.com/office/powerpoint/2010/main" val="1366203975"/>
      </p:ext>
    </p:extLst>
  </p:cSld>
  <p:clrMapOvr>
    <a:masterClrMapping/>
  </p:clrMapOvr>
</p:sld>
</file>

<file path=ppt/theme/theme1.xml><?xml version="1.0" encoding="utf-8"?>
<a:theme xmlns:a="http://schemas.openxmlformats.org/drawingml/2006/main" name="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ACHBCS Slid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33465</TotalTime>
  <Words>11734</Words>
  <Application>Microsoft Office PowerPoint</Application>
  <PresentationFormat>Widescreen</PresentationFormat>
  <Paragraphs>1670</Paragraphs>
  <Slides>159</Slides>
  <Notes>58</Notes>
  <HiddenSlides>1</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159</vt:i4>
      </vt:variant>
    </vt:vector>
  </HeadingPairs>
  <TitlesOfParts>
    <vt:vector size="171" baseType="lpstr">
      <vt:lpstr>Malgun Gothic</vt:lpstr>
      <vt:lpstr>Aharoni</vt:lpstr>
      <vt:lpstr>Arial</vt:lpstr>
      <vt:lpstr>Calibri</vt:lpstr>
      <vt:lpstr>Calibri Light</vt:lpstr>
      <vt:lpstr>Georgia</vt:lpstr>
      <vt:lpstr>Times New Roman</vt:lpstr>
      <vt:lpstr>verdana</vt:lpstr>
      <vt:lpstr>verdana</vt:lpstr>
      <vt:lpstr>Wingdings</vt:lpstr>
      <vt:lpstr>Retrospect</vt:lpstr>
      <vt:lpstr>ACHBCS Slide Theme</vt:lpstr>
      <vt:lpstr>Mental Health Fee for Service Provider  Clinical Documentation Training</vt:lpstr>
      <vt:lpstr>Introductions</vt:lpstr>
      <vt:lpstr>Psychological Testing</vt:lpstr>
      <vt:lpstr>Fee For Service Providers </vt:lpstr>
      <vt:lpstr>   Agenda 6/24/20 9:00 am – 4:00 pm</vt:lpstr>
      <vt:lpstr>News and Updates</vt:lpstr>
      <vt:lpstr>Training Objectives</vt:lpstr>
      <vt:lpstr>PowerPoint Presentation</vt:lpstr>
      <vt:lpstr>Documentation Training Requirements</vt:lpstr>
      <vt:lpstr>ACCESS Referral Letter</vt:lpstr>
      <vt:lpstr>CMS 1500 Claiming Rates &amp; Codes</vt:lpstr>
      <vt:lpstr>Important Forms</vt:lpstr>
      <vt:lpstr>Attestation Form </vt:lpstr>
      <vt:lpstr>Assessment—Long Form and Client Plan  </vt:lpstr>
      <vt:lpstr>ACBH Clinical Documentation Standards  Manual for Network Providers</vt:lpstr>
      <vt:lpstr>Insurance Eligibility Verification </vt:lpstr>
      <vt:lpstr>Insurance Eligibility Verification—cont. </vt:lpstr>
      <vt:lpstr>Insurance Eligibility Verification </vt:lpstr>
      <vt:lpstr>MHP FFS Overview –  For outpatient services</vt:lpstr>
      <vt:lpstr>Documentation Timeline  </vt:lpstr>
      <vt:lpstr> Initial Approval &amp; 6 month and 1 year Continuation of Services </vt:lpstr>
      <vt:lpstr>PowerPoint Presentation</vt:lpstr>
      <vt:lpstr>ACBH Brief Screening Tool</vt:lpstr>
      <vt:lpstr>PowerPoint Presentation</vt:lpstr>
      <vt:lpstr>Request for Continued Services (RCS) </vt:lpstr>
      <vt:lpstr>Medical Necessity for Continued Services</vt:lpstr>
      <vt:lpstr>Request for Continued Service (RCS) </vt:lpstr>
      <vt:lpstr>  </vt:lpstr>
      <vt:lpstr>Crisis Services</vt:lpstr>
      <vt:lpstr>PowerPoint Presentation</vt:lpstr>
      <vt:lpstr>PowerPoint Presentation</vt:lpstr>
      <vt:lpstr>Assessment and Plan  Due Dates </vt:lpstr>
      <vt:lpstr>Specialty Services</vt:lpstr>
      <vt:lpstr>Mild-moderate impairment</vt:lpstr>
      <vt:lpstr>Audits</vt:lpstr>
      <vt:lpstr>Auditing of Charts</vt:lpstr>
      <vt:lpstr>Assessment </vt:lpstr>
      <vt:lpstr>Brief Screening Tool (BST)</vt:lpstr>
      <vt:lpstr>Informing Materials </vt:lpstr>
      <vt:lpstr>Pre-Assessment – Informing Materials</vt:lpstr>
      <vt:lpstr>Pre-Assessment – Releases of Information</vt:lpstr>
      <vt:lpstr>Medical Necessity</vt:lpstr>
      <vt:lpstr>The Golden Thread</vt:lpstr>
      <vt:lpstr>Part 1 – Included Diagnosis </vt:lpstr>
      <vt:lpstr>Part 1 – Included Diagnosis </vt:lpstr>
      <vt:lpstr>Part 2 – Qualifying Impairment </vt:lpstr>
      <vt:lpstr>Part 2 – Qualifying Impairment </vt:lpstr>
      <vt:lpstr> Part 3 – Treatment will address impairments </vt:lpstr>
      <vt:lpstr>Assessment </vt:lpstr>
      <vt:lpstr>Who can create and complete an Assessment? </vt:lpstr>
      <vt:lpstr>Assessment Templates</vt:lpstr>
      <vt:lpstr>Assessment Template – Short Form</vt:lpstr>
      <vt:lpstr>Assessment Template – Long Form</vt:lpstr>
      <vt:lpstr>Discussing SOGIE Sensitively </vt:lpstr>
      <vt:lpstr>Discussing SOGIE Sensitively </vt:lpstr>
      <vt:lpstr>Why are we collecting this information?</vt:lpstr>
      <vt:lpstr>Why are we collecting this information?</vt:lpstr>
      <vt:lpstr>Discussing SOGIE Sensitively </vt:lpstr>
      <vt:lpstr>PowerPoint Presentation</vt:lpstr>
      <vt:lpstr>PowerPoint Presentation</vt:lpstr>
      <vt:lpstr>Client Information &amp; SOGIE (Sexual Orientation and Gender Identity Expression)</vt:lpstr>
      <vt:lpstr>SOGIE Resources and  Suggested Email Signature </vt:lpstr>
      <vt:lpstr>Referral Source, Mental Health History</vt:lpstr>
      <vt:lpstr>Mental Health History, Risk Factors (including reminder about Safety Plan)</vt:lpstr>
      <vt:lpstr>Risk Assessment &amp; Safety Plan</vt:lpstr>
      <vt:lpstr>Risk Assessment &amp; Safety Plan </vt:lpstr>
      <vt:lpstr>Risk Assessment &amp; Safety Plan </vt:lpstr>
      <vt:lpstr>Psychosocial History</vt:lpstr>
      <vt:lpstr>Cultural Considerations</vt:lpstr>
      <vt:lpstr>Cultural Considerations</vt:lpstr>
      <vt:lpstr>Developmental History (Child, Youth only)</vt:lpstr>
      <vt:lpstr>Medical History</vt:lpstr>
      <vt:lpstr>Substance Use</vt:lpstr>
      <vt:lpstr>Substance Use Considerations</vt:lpstr>
      <vt:lpstr>Medical Necessity Mental Status Exam (MSE)</vt:lpstr>
      <vt:lpstr>Medical Necessity Functional Impairments</vt:lpstr>
      <vt:lpstr>Medical Necessity Diagnostic Summary and ICD 10/DSM 5 Dx</vt:lpstr>
      <vt:lpstr>Assessment Signatures </vt:lpstr>
      <vt:lpstr>No Planned Services  Before Assessment and Plan Are Complete </vt:lpstr>
      <vt:lpstr>Medication Services—Prescribers Only</vt:lpstr>
      <vt:lpstr>Medication Services—Prescribers Only cont.</vt:lpstr>
      <vt:lpstr>CANS / ANSA</vt:lpstr>
      <vt:lpstr>Assessment Finalization Timelines </vt:lpstr>
      <vt:lpstr>Client Plans</vt:lpstr>
      <vt:lpstr>Client Plans</vt:lpstr>
      <vt:lpstr>Getting Ready to Write Plan with Client </vt:lpstr>
      <vt:lpstr>Who can create and complete Plans?</vt:lpstr>
      <vt:lpstr>Plan Finalization Timelines </vt:lpstr>
      <vt:lpstr>Plan Signatures </vt:lpstr>
      <vt:lpstr>What if I can’t obtain the client’s signature? </vt:lpstr>
      <vt:lpstr>What if I still can’t obtain client’s signature? </vt:lpstr>
      <vt:lpstr>Additional Client Plan Updates</vt:lpstr>
      <vt:lpstr>Client’s Life Goals Section </vt:lpstr>
      <vt:lpstr>Client Goals </vt:lpstr>
      <vt:lpstr>Impairments / Area of Challenges</vt:lpstr>
      <vt:lpstr>Impairments / Area of Challenges </vt:lpstr>
      <vt:lpstr>Discharge Plan </vt:lpstr>
      <vt:lpstr>Mental Health Objectives</vt:lpstr>
      <vt:lpstr>Mental Health Objectives </vt:lpstr>
      <vt:lpstr>SMART Objectives </vt:lpstr>
      <vt:lpstr>Service Modality </vt:lpstr>
      <vt:lpstr>Service Modalities</vt:lpstr>
      <vt:lpstr>Detailed Interventions</vt:lpstr>
      <vt:lpstr>Detailed Interventions</vt:lpstr>
      <vt:lpstr>Detailed Interventions - Examples</vt:lpstr>
      <vt:lpstr>Plan Example #1: Client with Moderate/Severe Symptoms</vt:lpstr>
      <vt:lpstr>Plan Example #1 Continued: Client with Moderate/Severe Symptoms </vt:lpstr>
      <vt:lpstr>Plan Example #1 Continued: Client with Moderate/Severe Symptoms</vt:lpstr>
      <vt:lpstr>Plan Example #2: Client with Severe Symptoms</vt:lpstr>
      <vt:lpstr>PowerPoint Presentation</vt:lpstr>
      <vt:lpstr>PowerPoint Presentation</vt:lpstr>
      <vt:lpstr>Progress Notes</vt:lpstr>
      <vt:lpstr>Claiming to Medi-Cal</vt:lpstr>
      <vt:lpstr>Progress Notes Must…</vt:lpstr>
      <vt:lpstr>PowerPoint Presentation</vt:lpstr>
      <vt:lpstr>B/PIRP Format – Progress, Not Process</vt:lpstr>
      <vt:lpstr>Modifying Progress Notes  for Case Management Services</vt:lpstr>
      <vt:lpstr>Progress Notes FAQs</vt:lpstr>
      <vt:lpstr>Non-Billable Services </vt:lpstr>
      <vt:lpstr>PowerPoint Presentation</vt:lpstr>
      <vt:lpstr>Mental Health Services Lockout</vt:lpstr>
      <vt:lpstr> Group Exercise: Putting on an Auditor’s Hat  </vt:lpstr>
      <vt:lpstr>Final Considerations</vt:lpstr>
      <vt:lpstr>Procedure Codes</vt:lpstr>
      <vt:lpstr>MHP FFS Procedure Codes</vt:lpstr>
      <vt:lpstr>Procedure Code/Services</vt:lpstr>
      <vt:lpstr>Procedure Code/Services</vt:lpstr>
      <vt:lpstr>Procedure Code/Services</vt:lpstr>
      <vt:lpstr>Procedure Code/Services</vt:lpstr>
      <vt:lpstr>Claiming Group Therapy</vt:lpstr>
      <vt:lpstr>Crisis Services</vt:lpstr>
      <vt:lpstr>Procedure Code/Services</vt:lpstr>
      <vt:lpstr>Procedure Code/Services</vt:lpstr>
      <vt:lpstr>Psychological Testing Codes</vt:lpstr>
      <vt:lpstr>Other Procedure Codes</vt:lpstr>
      <vt:lpstr>What is the procedure code?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Reminders </vt:lpstr>
      <vt:lpstr>Who you gonna call….</vt:lpstr>
      <vt:lpstr>PowerPoint Presentation</vt:lpstr>
      <vt:lpstr>Thank you for coming!</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&amp; Medicare Direct Line Staff Documentation Training</dc:title>
  <dc:creator>R. Anthony Sanders- Pfeifer</dc:creator>
  <cp:lastModifiedBy>Tucker Mayo</cp:lastModifiedBy>
  <cp:revision>1589</cp:revision>
  <cp:lastPrinted>2020-06-23T21:33:27Z</cp:lastPrinted>
  <dcterms:created xsi:type="dcterms:W3CDTF">2012-08-17T22:23:39Z</dcterms:created>
  <dcterms:modified xsi:type="dcterms:W3CDTF">2020-06-30T22:45:12Z</dcterms:modified>
</cp:coreProperties>
</file>