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7"/>
  </p:notesMasterIdLst>
  <p:handoutMasterIdLst>
    <p:handoutMasterId r:id="rId18"/>
  </p:handoutMasterIdLst>
  <p:sldIdLst>
    <p:sldId id="256" r:id="rId2"/>
    <p:sldId id="257" r:id="rId3"/>
    <p:sldId id="274" r:id="rId4"/>
    <p:sldId id="258" r:id="rId5"/>
    <p:sldId id="259" r:id="rId6"/>
    <p:sldId id="260" r:id="rId7"/>
    <p:sldId id="261" r:id="rId8"/>
    <p:sldId id="262" r:id="rId9"/>
    <p:sldId id="267" r:id="rId10"/>
    <p:sldId id="268" r:id="rId11"/>
    <p:sldId id="269" r:id="rId12"/>
    <p:sldId id="271" r:id="rId13"/>
    <p:sldId id="273" r:id="rId14"/>
    <p:sldId id="275" r:id="rId15"/>
    <p:sldId id="270" r:id="rId16"/>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aren Capece" initials="KC" lastIdx="1" clrIdx="0">
    <p:extLst>
      <p:ext uri="{19B8F6BF-5375-455C-9EA6-DF929625EA0E}">
        <p15:presenceInfo xmlns:p15="http://schemas.microsoft.com/office/powerpoint/2012/main" userId="Karen Capece"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219" autoAdjust="0"/>
    <p:restoredTop sz="94660"/>
  </p:normalViewPr>
  <p:slideViewPr>
    <p:cSldViewPr snapToGrid="0">
      <p:cViewPr varScale="1">
        <p:scale>
          <a:sx n="115" d="100"/>
          <a:sy n="115" d="100"/>
        </p:scale>
        <p:origin x="132" y="46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372" cy="465774"/>
          </a:xfrm>
          <a:prstGeom prst="rect">
            <a:avLst/>
          </a:prstGeom>
        </p:spPr>
        <p:txBody>
          <a:bodyPr vert="horz" lIns="91650" tIns="45825" rIns="91650" bIns="45825" rtlCol="0"/>
          <a:lstStyle>
            <a:lvl1pPr algn="l">
              <a:defRPr sz="1200"/>
            </a:lvl1pPr>
          </a:lstStyle>
          <a:p>
            <a:endParaRPr lang="en-US"/>
          </a:p>
        </p:txBody>
      </p:sp>
      <p:sp>
        <p:nvSpPr>
          <p:cNvPr id="3" name="Date Placeholder 2"/>
          <p:cNvSpPr>
            <a:spLocks noGrp="1"/>
          </p:cNvSpPr>
          <p:nvPr>
            <p:ph type="dt" sz="quarter" idx="1"/>
          </p:nvPr>
        </p:nvSpPr>
        <p:spPr>
          <a:xfrm>
            <a:off x="3970436" y="0"/>
            <a:ext cx="3038372" cy="465774"/>
          </a:xfrm>
          <a:prstGeom prst="rect">
            <a:avLst/>
          </a:prstGeom>
        </p:spPr>
        <p:txBody>
          <a:bodyPr vert="horz" lIns="91650" tIns="45825" rIns="91650" bIns="45825" rtlCol="0"/>
          <a:lstStyle>
            <a:lvl1pPr algn="r">
              <a:defRPr sz="1200"/>
            </a:lvl1pPr>
          </a:lstStyle>
          <a:p>
            <a:fld id="{3815792B-55F7-49BD-B3E9-F3DBB3D835E7}" type="datetimeFigureOut">
              <a:rPr lang="en-US" smtClean="0"/>
              <a:t>8/29/2019</a:t>
            </a:fld>
            <a:endParaRPr lang="en-US"/>
          </a:p>
        </p:txBody>
      </p:sp>
      <p:sp>
        <p:nvSpPr>
          <p:cNvPr id="4" name="Footer Placeholder 3"/>
          <p:cNvSpPr>
            <a:spLocks noGrp="1"/>
          </p:cNvSpPr>
          <p:nvPr>
            <p:ph type="ftr" sz="quarter" idx="2"/>
          </p:nvPr>
        </p:nvSpPr>
        <p:spPr>
          <a:xfrm>
            <a:off x="0" y="8830627"/>
            <a:ext cx="3038372" cy="465773"/>
          </a:xfrm>
          <a:prstGeom prst="rect">
            <a:avLst/>
          </a:prstGeom>
        </p:spPr>
        <p:txBody>
          <a:bodyPr vert="horz" lIns="91650" tIns="45825" rIns="91650" bIns="45825" rtlCol="0" anchor="b"/>
          <a:lstStyle>
            <a:lvl1pPr algn="l">
              <a:defRPr sz="1200"/>
            </a:lvl1pPr>
          </a:lstStyle>
          <a:p>
            <a:endParaRPr lang="en-US"/>
          </a:p>
        </p:txBody>
      </p:sp>
      <p:sp>
        <p:nvSpPr>
          <p:cNvPr id="5" name="Slide Number Placeholder 4"/>
          <p:cNvSpPr>
            <a:spLocks noGrp="1"/>
          </p:cNvSpPr>
          <p:nvPr>
            <p:ph type="sldNum" sz="quarter" idx="3"/>
          </p:nvPr>
        </p:nvSpPr>
        <p:spPr>
          <a:xfrm>
            <a:off x="3970436" y="8830627"/>
            <a:ext cx="3038372" cy="465773"/>
          </a:xfrm>
          <a:prstGeom prst="rect">
            <a:avLst/>
          </a:prstGeom>
        </p:spPr>
        <p:txBody>
          <a:bodyPr vert="horz" lIns="91650" tIns="45825" rIns="91650" bIns="45825" rtlCol="0" anchor="b"/>
          <a:lstStyle>
            <a:lvl1pPr algn="r">
              <a:defRPr sz="1200"/>
            </a:lvl1pPr>
          </a:lstStyle>
          <a:p>
            <a:fld id="{ACDD23D4-1FBD-4114-BF6D-630511291E3E}" type="slidenum">
              <a:rPr lang="en-US" smtClean="0"/>
              <a:t>‹#›</a:t>
            </a:fld>
            <a:endParaRPr lang="en-US"/>
          </a:p>
        </p:txBody>
      </p:sp>
    </p:spTree>
    <p:extLst>
      <p:ext uri="{BB962C8B-B14F-4D97-AF65-F5344CB8AC3E}">
        <p14:creationId xmlns:p14="http://schemas.microsoft.com/office/powerpoint/2010/main" val="12993094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72" tIns="46586" rIns="93172" bIns="46586" rtlCol="0"/>
          <a:lstStyle>
            <a:lvl1pPr algn="l">
              <a:defRPr sz="1200"/>
            </a:lvl1pPr>
          </a:lstStyle>
          <a:p>
            <a:endParaRPr lang="en-US" dirty="0"/>
          </a:p>
        </p:txBody>
      </p:sp>
      <p:sp>
        <p:nvSpPr>
          <p:cNvPr id="3" name="Date Placeholder 2"/>
          <p:cNvSpPr>
            <a:spLocks noGrp="1"/>
          </p:cNvSpPr>
          <p:nvPr>
            <p:ph type="dt" idx="1"/>
          </p:nvPr>
        </p:nvSpPr>
        <p:spPr>
          <a:xfrm>
            <a:off x="3970938" y="1"/>
            <a:ext cx="3037840" cy="466434"/>
          </a:xfrm>
          <a:prstGeom prst="rect">
            <a:avLst/>
          </a:prstGeom>
        </p:spPr>
        <p:txBody>
          <a:bodyPr vert="horz" lIns="93172" tIns="46586" rIns="93172" bIns="46586" rtlCol="0"/>
          <a:lstStyle>
            <a:lvl1pPr algn="r">
              <a:defRPr sz="1200"/>
            </a:lvl1pPr>
          </a:lstStyle>
          <a:p>
            <a:fld id="{DEF24D41-D142-496A-A769-D23DCA11A768}" type="datetimeFigureOut">
              <a:rPr lang="en-US" smtClean="0"/>
              <a:t>8/29/2019</a:t>
            </a:fld>
            <a:endParaRPr lang="en-US" dirty="0"/>
          </a:p>
        </p:txBody>
      </p:sp>
      <p:sp>
        <p:nvSpPr>
          <p:cNvPr id="4" name="Slide Image Placeholder 3"/>
          <p:cNvSpPr>
            <a:spLocks noGrp="1" noRot="1" noChangeAspect="1"/>
          </p:cNvSpPr>
          <p:nvPr>
            <p:ph type="sldImg" idx="2"/>
          </p:nvPr>
        </p:nvSpPr>
        <p:spPr>
          <a:xfrm>
            <a:off x="715963" y="1162050"/>
            <a:ext cx="5578475" cy="3138488"/>
          </a:xfrm>
          <a:prstGeom prst="rect">
            <a:avLst/>
          </a:prstGeom>
          <a:noFill/>
          <a:ln w="12700">
            <a:solidFill>
              <a:prstClr val="black"/>
            </a:solidFill>
          </a:ln>
        </p:spPr>
        <p:txBody>
          <a:bodyPr vert="horz" lIns="93172" tIns="46586" rIns="93172" bIns="46586" rtlCol="0" anchor="ctr"/>
          <a:lstStyle/>
          <a:p>
            <a:endParaRPr lang="en-US" dirty="0"/>
          </a:p>
        </p:txBody>
      </p:sp>
      <p:sp>
        <p:nvSpPr>
          <p:cNvPr id="5" name="Notes Placeholder 4"/>
          <p:cNvSpPr>
            <a:spLocks noGrp="1"/>
          </p:cNvSpPr>
          <p:nvPr>
            <p:ph type="body" sz="quarter" idx="3"/>
          </p:nvPr>
        </p:nvSpPr>
        <p:spPr>
          <a:xfrm>
            <a:off x="701040" y="4473893"/>
            <a:ext cx="5608320" cy="3660458"/>
          </a:xfrm>
          <a:prstGeom prst="rect">
            <a:avLst/>
          </a:prstGeom>
        </p:spPr>
        <p:txBody>
          <a:bodyPr vert="horz" lIns="93172" tIns="46586" rIns="93172" bIns="46586"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2" tIns="46586" rIns="93172" bIns="46586"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2" tIns="46586" rIns="93172" bIns="46586" rtlCol="0" anchor="b"/>
          <a:lstStyle>
            <a:lvl1pPr algn="r">
              <a:defRPr sz="1200"/>
            </a:lvl1pPr>
          </a:lstStyle>
          <a:p>
            <a:fld id="{4C25C839-539B-43E0-97BD-B979ACDCAF9A}" type="slidenum">
              <a:rPr lang="en-US" smtClean="0"/>
              <a:t>‹#›</a:t>
            </a:fld>
            <a:endParaRPr lang="en-US" dirty="0"/>
          </a:p>
        </p:txBody>
      </p:sp>
    </p:spTree>
    <p:extLst>
      <p:ext uri="{BB962C8B-B14F-4D97-AF65-F5344CB8AC3E}">
        <p14:creationId xmlns:p14="http://schemas.microsoft.com/office/powerpoint/2010/main" val="445335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C25C839-539B-43E0-97BD-B979ACDCAF9A}" type="slidenum">
              <a:rPr lang="en-US" smtClean="0"/>
              <a:t>7</a:t>
            </a:fld>
            <a:endParaRPr lang="en-US" dirty="0"/>
          </a:p>
        </p:txBody>
      </p:sp>
    </p:spTree>
    <p:extLst>
      <p:ext uri="{BB962C8B-B14F-4D97-AF65-F5344CB8AC3E}">
        <p14:creationId xmlns:p14="http://schemas.microsoft.com/office/powerpoint/2010/main" val="31843437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C25C839-539B-43E0-97BD-B979ACDCAF9A}" type="slidenum">
              <a:rPr lang="en-US" smtClean="0"/>
              <a:t>8</a:t>
            </a:fld>
            <a:endParaRPr lang="en-US" dirty="0"/>
          </a:p>
        </p:txBody>
      </p:sp>
    </p:spTree>
    <p:extLst>
      <p:ext uri="{BB962C8B-B14F-4D97-AF65-F5344CB8AC3E}">
        <p14:creationId xmlns:p14="http://schemas.microsoft.com/office/powerpoint/2010/main" val="37984295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C25C839-539B-43E0-97BD-B979ACDCAF9A}" type="slidenum">
              <a:rPr lang="en-US" smtClean="0"/>
              <a:t>15</a:t>
            </a:fld>
            <a:endParaRPr lang="en-US" dirty="0"/>
          </a:p>
        </p:txBody>
      </p:sp>
    </p:spTree>
    <p:extLst>
      <p:ext uri="{BB962C8B-B14F-4D97-AF65-F5344CB8AC3E}">
        <p14:creationId xmlns:p14="http://schemas.microsoft.com/office/powerpoint/2010/main" val="40120722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B3D3E89-0AC1-4194-A0C7-B0593C321B49}" type="datetime1">
              <a:rPr lang="en-US" smtClean="0"/>
              <a:t>8/29/2019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B42C81C-AE3D-493D-9128-CECC59199854}" type="datetime1">
              <a:rPr lang="en-US" smtClean="0"/>
              <a:t>8/29/2019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E11B4CB-A515-401F-B645-D9AFA27A5411}" type="datetime1">
              <a:rPr lang="en-US" smtClean="0"/>
              <a:t>8/29/2019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98BED81-36B5-4751-843C-545317012C30}" type="datetime1">
              <a:rPr lang="en-US" smtClean="0"/>
              <a:t>8/29/2019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2BAA32-B726-42D4-AC47-69E172B1F85F}" type="datetime1">
              <a:rPr lang="en-US" smtClean="0"/>
              <a:t>8/29/2019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3235598E-3910-41FC-BB16-2D72AEE7E97E}" type="datetime1">
              <a:rPr lang="en-US" smtClean="0"/>
              <a:t>8/29/2019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08A44B5B-F142-4F37-BD8F-9BBA7F11FE78}" type="datetime1">
              <a:rPr lang="en-US" smtClean="0"/>
              <a:t>8/29/2019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1C37EDD-1D54-4AB8-A3DC-2EC77F2A8B86}" type="datetime1">
              <a:rPr lang="en-US" smtClean="0"/>
              <a:t>8/29/2019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smtClean="0"/>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55BD07A-096D-48B1-9DA0-ED2569B4131D}" type="datetime1">
              <a:rPr lang="en-US" smtClean="0"/>
              <a:t>8/29/2019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BB98C3F-45AC-4042-A56B-96C3F8A053D5}" type="datetime1">
              <a:rPr lang="en-US" smtClean="0"/>
              <a:t>8/29/2019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CA7943E-A752-4E0E-AD90-8B679005EE7D}" type="datetime1">
              <a:rPr lang="en-US" smtClean="0"/>
              <a:t>8/29/2019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8B50095-2B5B-4D06-AC04-73147841BA19}" type="datetime1">
              <a:rPr lang="en-US" smtClean="0"/>
              <a:t>8/29/2019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0F99EE2-6A44-47A8-86F1-4E3B84B1D288}" type="datetime1">
              <a:rPr lang="en-US" smtClean="0"/>
              <a:t>8/29/2019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5FE5AC2-1872-4840-9DEF-EF3A4A903219}" type="datetime1">
              <a:rPr lang="en-US" smtClean="0"/>
              <a:t>8/29/2019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6C93031B-4B74-4930-AF6E-8853767C54DA}" type="datetime1">
              <a:rPr lang="en-US" smtClean="0"/>
              <a:t>8/29/2019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smtClean="0"/>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4EF6C31-7AB9-46FB-8D63-ED20CD48FC72}" type="datetime1">
              <a:rPr lang="en-US" smtClean="0"/>
              <a:t>8/29/2019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CA91103-F155-49BC-8872-283801410E3C}" type="datetime1">
              <a:rPr lang="en-US" smtClean="0"/>
              <a:t>8/29/2019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35517DF5-2D51-4E67-A9AC-34EC61E5A63C}" type="datetime1">
              <a:rPr lang="en-US" smtClean="0"/>
              <a:t>8/29/2019</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hdr="0" ftr="0"/>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5.emf"/><Relationship Id="rId4" Type="http://schemas.openxmlformats.org/officeDocument/2006/relationships/oleObject" Target="../embeddings/oleObject1.bin"/></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67989" y="2517263"/>
            <a:ext cx="11441151" cy="2509213"/>
          </a:xfrm>
        </p:spPr>
        <p:txBody>
          <a:bodyPr>
            <a:normAutofit fontScale="90000"/>
          </a:bodyPr>
          <a:lstStyle/>
          <a:p>
            <a:r>
              <a:rPr lang="en-US" dirty="0" smtClean="0"/>
              <a:t>Notices of adverse benefit determination (noabd) for </a:t>
            </a:r>
            <a:r>
              <a:rPr lang="en-US" dirty="0" err="1" smtClean="0"/>
              <a:t>medi-cal</a:t>
            </a:r>
            <a:r>
              <a:rPr lang="en-US" dirty="0" smtClean="0"/>
              <a:t> beneficiaries</a:t>
            </a:r>
            <a:br>
              <a:rPr lang="en-US" dirty="0" smtClean="0"/>
            </a:br>
            <a:r>
              <a:rPr lang="en-US" dirty="0" smtClean="0"/>
              <a:t> </a:t>
            </a:r>
            <a:r>
              <a:rPr lang="en-US" sz="2800" dirty="0">
                <a:solidFill>
                  <a:prstClr val="black"/>
                </a:solidFill>
              </a:rPr>
              <a:t>Training PPT for Adult Mental Health Providers</a:t>
            </a:r>
            <a:endParaRPr lang="en-US" dirty="0"/>
          </a:p>
        </p:txBody>
      </p:sp>
      <p:pic>
        <p:nvPicPr>
          <p:cNvPr id="4" name="Picture 3"/>
          <p:cNvPicPr/>
          <p:nvPr/>
        </p:nvPicPr>
        <p:blipFill rotWithShape="1">
          <a:blip r:embed="rId2">
            <a:extLst>
              <a:ext uri="{28A0092B-C50C-407E-A947-70E740481C1C}">
                <a14:useLocalDpi xmlns:a14="http://schemas.microsoft.com/office/drawing/2010/main" val="0"/>
              </a:ext>
            </a:extLst>
          </a:blip>
          <a:srcRect r="66151" b="-10663"/>
          <a:stretch/>
        </p:blipFill>
        <p:spPr bwMode="auto">
          <a:xfrm>
            <a:off x="2806926" y="1168579"/>
            <a:ext cx="999490" cy="487680"/>
          </a:xfrm>
          <a:prstGeom prst="rect">
            <a:avLst/>
          </a:prstGeom>
          <a:ln>
            <a:noFill/>
          </a:ln>
          <a:extLst>
            <a:ext uri="{53640926-AAD7-44D8-BBD7-CCE9431645EC}">
              <a14:shadowObscured xmlns:a14="http://schemas.microsoft.com/office/drawing/2010/main"/>
            </a:ext>
          </a:extLst>
        </p:spPr>
      </p:pic>
      <p:sp>
        <p:nvSpPr>
          <p:cNvPr id="6" name="Text Box 113"/>
          <p:cNvSpPr txBox="1">
            <a:spLocks noGrp="1"/>
          </p:cNvSpPr>
          <p:nvPr>
            <p:ph type="subTitle" idx="1"/>
          </p:nvPr>
        </p:nvSpPr>
        <p:spPr>
          <a:xfrm>
            <a:off x="1726520" y="865413"/>
            <a:ext cx="8689975" cy="1349149"/>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0" tIns="0" rIns="0" bIns="0" numCol="1" spcCol="0" rtlCol="0" fromWordArt="0" anchor="b" anchorCtr="0" forceAA="0" compatLnSpc="1">
            <a:prstTxWarp prst="textNoShape">
              <a:avLst/>
            </a:prstTxWarp>
            <a:noAutofit/>
          </a:bodyPr>
          <a:lstStyle/>
          <a:p>
            <a:pPr marL="0" marR="0">
              <a:lnSpc>
                <a:spcPct val="150000"/>
              </a:lnSpc>
              <a:spcBef>
                <a:spcPts val="0"/>
              </a:spcBef>
              <a:spcAft>
                <a:spcPts val="0"/>
              </a:spcAft>
            </a:pPr>
            <a:r>
              <a:rPr lang="en-US" sz="2200" b="1" i="1" dirty="0">
                <a:solidFill>
                  <a:srgbClr val="FFFFFF"/>
                </a:solidFill>
                <a:effectLst/>
                <a:latin typeface="Georgia" panose="02040502050405020303" pitchFamily="18" charset="0"/>
                <a:ea typeface="Malgun Gothic" panose="020B0503020000020004" pitchFamily="34" charset="-127"/>
                <a:cs typeface="Arial" panose="020B0604020202020204" pitchFamily="34" charset="0"/>
              </a:rPr>
              <a:t>     </a:t>
            </a:r>
            <a:endParaRPr lang="en-US" sz="1100" dirty="0">
              <a:solidFill>
                <a:srgbClr val="767171"/>
              </a:solidFill>
              <a:effectLst/>
              <a:latin typeface="Verdana" panose="020B0604030504040204" pitchFamily="34" charset="0"/>
              <a:ea typeface="Malgun Gothic" panose="020B0503020000020004" pitchFamily="34" charset="-127"/>
              <a:cs typeface="Arial" panose="020B0604020202020204" pitchFamily="34" charset="0"/>
            </a:endParaRPr>
          </a:p>
          <a:p>
            <a:pPr marL="0" marR="0">
              <a:lnSpc>
                <a:spcPct val="150000"/>
              </a:lnSpc>
              <a:spcBef>
                <a:spcPts val="0"/>
              </a:spcBef>
              <a:spcAft>
                <a:spcPts val="0"/>
              </a:spcAft>
            </a:pPr>
            <a:r>
              <a:rPr lang="en-US" sz="1600" dirty="0">
                <a:solidFill>
                  <a:srgbClr val="FFFFFF"/>
                </a:solidFill>
                <a:effectLst/>
                <a:latin typeface="Georgia" panose="02040502050405020303" pitchFamily="18" charset="0"/>
                <a:ea typeface="Malgun Gothic" panose="020B0503020000020004" pitchFamily="34" charset="-127"/>
                <a:cs typeface="Arial" panose="020B0604020202020204" pitchFamily="34" charset="0"/>
              </a:rPr>
              <a:t> </a:t>
            </a:r>
            <a:endParaRPr lang="en-US" sz="1100" dirty="0">
              <a:solidFill>
                <a:srgbClr val="767171"/>
              </a:solidFill>
              <a:effectLst/>
              <a:latin typeface="Verdana" panose="020B0604030504040204" pitchFamily="34" charset="0"/>
              <a:ea typeface="Malgun Gothic" panose="020B0503020000020004" pitchFamily="34" charset="-127"/>
              <a:cs typeface="Arial" panose="020B0604020202020204" pitchFamily="34" charset="0"/>
            </a:endParaRPr>
          </a:p>
          <a:p>
            <a:pPr lvl="3" algn="l">
              <a:lnSpc>
                <a:spcPct val="150000"/>
              </a:lnSpc>
            </a:pPr>
            <a:r>
              <a:rPr lang="en-US" sz="1000" dirty="0" smtClean="0">
                <a:solidFill>
                  <a:srgbClr val="FFFFFF"/>
                </a:solidFill>
                <a:effectLst/>
                <a:latin typeface="Georgia" panose="02040502050405020303" pitchFamily="18" charset="0"/>
                <a:ea typeface="Malgun Gothic" panose="020B0503020000020004" pitchFamily="34" charset="-127"/>
                <a:cs typeface="Arial" panose="020B0604020202020204" pitchFamily="34" charset="0"/>
              </a:rPr>
              <a:t>                                                                </a:t>
            </a:r>
            <a:r>
              <a:rPr lang="en-US" sz="1000" dirty="0">
                <a:solidFill>
                  <a:srgbClr val="FFFFFF"/>
                </a:solidFill>
                <a:effectLst/>
                <a:latin typeface="Georgia" panose="02040502050405020303" pitchFamily="18" charset="0"/>
                <a:ea typeface="Malgun Gothic" panose="020B0503020000020004" pitchFamily="34" charset="-127"/>
                <a:cs typeface="Arial" panose="020B0604020202020204" pitchFamily="34" charset="0"/>
              </a:rPr>
              <a:t> </a:t>
            </a:r>
            <a:r>
              <a:rPr lang="en-US" sz="1800" b="1" i="1" dirty="0">
                <a:latin typeface="Georgia" panose="02040502050405020303" pitchFamily="18" charset="0"/>
              </a:rPr>
              <a:t>Alameda County Behavioral Health</a:t>
            </a:r>
            <a:endParaRPr lang="en-US" sz="1800" dirty="0">
              <a:solidFill>
                <a:srgbClr val="767171"/>
              </a:solidFill>
              <a:effectLst/>
              <a:latin typeface="Georgia" panose="02040502050405020303" pitchFamily="18" charset="0"/>
              <a:ea typeface="Malgun Gothic" panose="020B0503020000020004" pitchFamily="34" charset="-127"/>
              <a:cs typeface="Arial" panose="020B0604020202020204" pitchFamily="34" charset="0"/>
            </a:endParaRPr>
          </a:p>
          <a:p>
            <a:pPr lvl="3" algn="l">
              <a:lnSpc>
                <a:spcPct val="150000"/>
              </a:lnSpc>
              <a:spcBef>
                <a:spcPts val="0"/>
              </a:spcBef>
            </a:pPr>
            <a:r>
              <a:rPr lang="en-US" sz="1400" dirty="0" smtClean="0">
                <a:solidFill>
                  <a:schemeClr val="tx1"/>
                </a:solidFill>
                <a:latin typeface="Georgia" panose="02040502050405020303" pitchFamily="18" charset="0"/>
                <a:ea typeface="Malgun Gothic" panose="020B0503020000020004" pitchFamily="34" charset="-127"/>
                <a:cs typeface="Arial" panose="020B0604020202020204" pitchFamily="34" charset="0"/>
              </a:rPr>
              <a:t>                                              Mental </a:t>
            </a:r>
            <a:r>
              <a:rPr lang="en-US" sz="1400" dirty="0">
                <a:solidFill>
                  <a:schemeClr val="tx1"/>
                </a:solidFill>
                <a:latin typeface="Georgia" panose="02040502050405020303" pitchFamily="18" charset="0"/>
                <a:ea typeface="Malgun Gothic" panose="020B0503020000020004" pitchFamily="34" charset="-127"/>
                <a:cs typeface="Arial" panose="020B0604020202020204" pitchFamily="34" charset="0"/>
              </a:rPr>
              <a:t>health &amp; substance use services.</a:t>
            </a:r>
            <a:endParaRPr lang="en-US" sz="1400" dirty="0">
              <a:solidFill>
                <a:schemeClr val="tx1"/>
              </a:solidFill>
              <a:latin typeface="Verdana" panose="020B0604030504040204" pitchFamily="34" charset="0"/>
              <a:ea typeface="Malgun Gothic" panose="020B0503020000020004" pitchFamily="34" charset="-127"/>
              <a:cs typeface="Arial" panose="020B0604020202020204" pitchFamily="34" charset="0"/>
            </a:endParaRPr>
          </a:p>
          <a:p>
            <a:pPr lvl="3" algn="l">
              <a:lnSpc>
                <a:spcPct val="150000"/>
              </a:lnSpc>
              <a:spcBef>
                <a:spcPts val="0"/>
              </a:spcBef>
            </a:pPr>
            <a:endParaRPr lang="en-US" sz="600" dirty="0">
              <a:solidFill>
                <a:schemeClr val="bg1"/>
              </a:solidFill>
              <a:effectLst/>
              <a:latin typeface="Verdana" panose="020B0604030504040204" pitchFamily="34" charset="0"/>
              <a:ea typeface="Malgun Gothic" panose="020B0503020000020004" pitchFamily="34" charset="-127"/>
              <a:cs typeface="Arial" panose="020B0604020202020204" pitchFamily="34" charset="0"/>
            </a:endParaRPr>
          </a:p>
          <a:p>
            <a:pPr marL="0" marR="0">
              <a:lnSpc>
                <a:spcPct val="150000"/>
              </a:lnSpc>
              <a:spcBef>
                <a:spcPts val="0"/>
              </a:spcBef>
              <a:spcAft>
                <a:spcPts val="0"/>
              </a:spcAft>
            </a:pPr>
            <a:r>
              <a:rPr lang="en-US" sz="1600" dirty="0">
                <a:solidFill>
                  <a:srgbClr val="FFFFFF"/>
                </a:solidFill>
                <a:effectLst/>
                <a:latin typeface="Georgia" panose="02040502050405020303" pitchFamily="18" charset="0"/>
                <a:ea typeface="Malgun Gothic" panose="020B0503020000020004" pitchFamily="34" charset="-127"/>
                <a:cs typeface="Arial" panose="020B0604020202020204" pitchFamily="34" charset="0"/>
              </a:rPr>
              <a:t> </a:t>
            </a:r>
            <a:endParaRPr lang="en-US" sz="1100" dirty="0">
              <a:solidFill>
                <a:srgbClr val="767171"/>
              </a:solidFill>
              <a:effectLst/>
              <a:latin typeface="Verdana" panose="020B0604030504040204" pitchFamily="34" charset="0"/>
              <a:ea typeface="Malgun Gothic" panose="020B0503020000020004" pitchFamily="34" charset="-127"/>
              <a:cs typeface="Arial" panose="020B0604020202020204" pitchFamily="34" charset="0"/>
            </a:endParaRPr>
          </a:p>
        </p:txBody>
      </p:sp>
      <p:sp>
        <p:nvSpPr>
          <p:cNvPr id="3" name="Date Placeholder 2"/>
          <p:cNvSpPr>
            <a:spLocks noGrp="1"/>
          </p:cNvSpPr>
          <p:nvPr>
            <p:ph type="dt" sz="half" idx="10"/>
          </p:nvPr>
        </p:nvSpPr>
        <p:spPr/>
        <p:txBody>
          <a:bodyPr/>
          <a:lstStyle/>
          <a:p>
            <a:fld id="{C19179AA-D6EF-4B6A-9AAF-AA6F808790F3}" type="datetime1">
              <a:rPr lang="en-US" smtClean="0"/>
              <a:t>8/29/2019</a:t>
            </a:fld>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1</a:t>
            </a:fld>
            <a:endParaRPr lang="en-US" dirty="0"/>
          </a:p>
        </p:txBody>
      </p:sp>
    </p:spTree>
    <p:extLst>
      <p:ext uri="{BB962C8B-B14F-4D97-AF65-F5344CB8AC3E}">
        <p14:creationId xmlns:p14="http://schemas.microsoft.com/office/powerpoint/2010/main" val="2665794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8"/>
            <a:ext cx="10364451" cy="786334"/>
          </a:xfrm>
        </p:spPr>
        <p:txBody>
          <a:bodyPr/>
          <a:lstStyle/>
          <a:p>
            <a:r>
              <a:rPr lang="en-US" dirty="0" smtClean="0"/>
              <a:t>NOABD- Timely Access </a:t>
            </a:r>
            <a:endParaRPr lang="en-US" dirty="0"/>
          </a:p>
        </p:txBody>
      </p:sp>
      <p:sp>
        <p:nvSpPr>
          <p:cNvPr id="3" name="Content Placeholder 2"/>
          <p:cNvSpPr>
            <a:spLocks noGrp="1"/>
          </p:cNvSpPr>
          <p:nvPr>
            <p:ph sz="quarter" idx="13"/>
          </p:nvPr>
        </p:nvSpPr>
        <p:spPr>
          <a:xfrm>
            <a:off x="913774" y="1346661"/>
            <a:ext cx="10363826" cy="5153891"/>
          </a:xfrm>
        </p:spPr>
        <p:txBody>
          <a:bodyPr>
            <a:normAutofit fontScale="92500" lnSpcReduction="20000"/>
          </a:bodyPr>
          <a:lstStyle/>
          <a:p>
            <a:pPr marL="0" indent="0">
              <a:buNone/>
            </a:pPr>
            <a:r>
              <a:rPr lang="en-US" sz="1900" dirty="0"/>
              <a:t>ISSUED BY bhp: acbh AND ACBH-CONTRACTED </a:t>
            </a:r>
            <a:r>
              <a:rPr lang="en-US" sz="1900" dirty="0" smtClean="0"/>
              <a:t>PROVIDERS</a:t>
            </a:r>
          </a:p>
          <a:p>
            <a:pPr marL="0" indent="0">
              <a:buNone/>
            </a:pPr>
            <a:endParaRPr lang="en-US" sz="1900" dirty="0"/>
          </a:p>
          <a:p>
            <a:pPr marL="0" indent="0">
              <a:lnSpc>
                <a:spcPct val="100000"/>
              </a:lnSpc>
              <a:spcBef>
                <a:spcPts val="0"/>
              </a:spcBef>
              <a:buNone/>
            </a:pPr>
            <a:r>
              <a:rPr lang="en-US" sz="1900" b="1" i="1" cap="none" dirty="0" smtClean="0">
                <a:solidFill>
                  <a:srgbClr val="00B050"/>
                </a:solidFill>
              </a:rPr>
              <a:t>Use this template when there is a delay in providing the beneficiary with timely services, as required by the timely access standards applicable to the delayed service.  </a:t>
            </a:r>
          </a:p>
          <a:p>
            <a:pPr marL="0" indent="0">
              <a:buNone/>
            </a:pPr>
            <a:r>
              <a:rPr lang="en-US" sz="1900" cap="none" dirty="0"/>
              <a:t>RESPONSIBLE BHP PROVIDERS AND EXAMPLES OF WHEN TO ISSUE THE </a:t>
            </a:r>
            <a:r>
              <a:rPr lang="en-US" sz="1900" cap="none" dirty="0" smtClean="0"/>
              <a:t>NOABD-TIMELY ACCESS</a:t>
            </a:r>
          </a:p>
          <a:p>
            <a:pPr marL="0" indent="0">
              <a:lnSpc>
                <a:spcPct val="100000"/>
              </a:lnSpc>
              <a:spcBef>
                <a:spcPts val="0"/>
              </a:spcBef>
              <a:buNone/>
            </a:pPr>
            <a:r>
              <a:rPr lang="en-US" sz="1900" cap="none" dirty="0" smtClean="0"/>
              <a:t>ACBH SMHS and DMC-ODS “front door” service providers and delivery system entry points</a:t>
            </a:r>
          </a:p>
          <a:p>
            <a:pPr lvl="1">
              <a:lnSpc>
                <a:spcPct val="100000"/>
              </a:lnSpc>
              <a:spcBef>
                <a:spcPts val="0"/>
              </a:spcBef>
              <a:buFont typeface="Wingdings" panose="05000000000000000000" pitchFamily="2" charset="2"/>
              <a:buChar char="q"/>
            </a:pPr>
            <a:r>
              <a:rPr lang="en-US" sz="1900" cap="none" dirty="0" smtClean="0"/>
              <a:t>ACBH </a:t>
            </a:r>
            <a:r>
              <a:rPr lang="en-US" sz="1900" cap="none" dirty="0"/>
              <a:t>ACCESS uses this template when </a:t>
            </a:r>
            <a:r>
              <a:rPr lang="en-US" sz="1900" cap="none" dirty="0" smtClean="0"/>
              <a:t>a beneficiary has requested SMHS service(s) and the first known available/offered appointment is outside of timely access standards </a:t>
            </a:r>
            <a:endParaRPr lang="en-US" sz="1900" cap="none" dirty="0"/>
          </a:p>
          <a:p>
            <a:pPr marL="0" indent="0">
              <a:lnSpc>
                <a:spcPct val="100000"/>
              </a:lnSpc>
              <a:spcBef>
                <a:spcPts val="0"/>
              </a:spcBef>
              <a:buNone/>
            </a:pPr>
            <a:r>
              <a:rPr lang="en-US" sz="1900" cap="none" dirty="0" smtClean="0"/>
              <a:t>ACBH-Contracted </a:t>
            </a:r>
            <a:r>
              <a:rPr lang="en-US" sz="1900" cap="none" dirty="0"/>
              <a:t>SMHS and DMC-ODS “front door” service providers and delivery system entry points</a:t>
            </a:r>
          </a:p>
          <a:p>
            <a:pPr lvl="1">
              <a:lnSpc>
                <a:spcPct val="100000"/>
              </a:lnSpc>
              <a:spcBef>
                <a:spcPts val="0"/>
              </a:spcBef>
              <a:buFont typeface="Wingdings" panose="05000000000000000000" pitchFamily="2" charset="2"/>
              <a:buChar char="q"/>
            </a:pPr>
            <a:r>
              <a:rPr lang="en-US" sz="1900" cap="none" dirty="0" smtClean="0"/>
              <a:t>ACBH-Contracted 24/7 SUD Helpline uses this template when a beneficiary has requested a SUD treatment service and the first available/offered appointment is outside of timely access standards (e.g.  beneficiary request for Outpatient Services (OS) and is not offered an appointment within 10 business days).  </a:t>
            </a:r>
          </a:p>
          <a:p>
            <a:pPr lvl="1">
              <a:lnSpc>
                <a:spcPct val="100000"/>
              </a:lnSpc>
              <a:spcBef>
                <a:spcPts val="0"/>
              </a:spcBef>
              <a:buFont typeface="Wingdings" panose="05000000000000000000" pitchFamily="2" charset="2"/>
              <a:buChar char="q"/>
            </a:pPr>
            <a:r>
              <a:rPr lang="en-US" sz="1900" cap="none" dirty="0"/>
              <a:t>ACBH Treatment Providers use this template when they cannot offer the initial appointment within the timely access </a:t>
            </a:r>
            <a:r>
              <a:rPr lang="en-US" sz="1900" cap="none" dirty="0" smtClean="0"/>
              <a:t>standards.  SMHS </a:t>
            </a:r>
            <a:r>
              <a:rPr lang="en-US" sz="1900" cap="none" dirty="0"/>
              <a:t>- the date at the top of the ACCESS referral letter sent to the provider is the date of the beneficiary’s initial request for </a:t>
            </a:r>
            <a:r>
              <a:rPr lang="en-US" sz="1900" cap="none" dirty="0" smtClean="0"/>
              <a:t>services (e.g</a:t>
            </a:r>
            <a:r>
              <a:rPr lang="en-US" sz="1900" cap="none" dirty="0"/>
              <a:t>. beneficiary request for outpatient </a:t>
            </a:r>
            <a:r>
              <a:rPr lang="en-US" sz="1900" cap="none" dirty="0" smtClean="0"/>
              <a:t>mental health services </a:t>
            </a:r>
            <a:r>
              <a:rPr lang="en-US" sz="1900" cap="none" dirty="0"/>
              <a:t>and is not offered an appointment within </a:t>
            </a:r>
            <a:r>
              <a:rPr lang="en-US" sz="1900" cap="none" dirty="0" smtClean="0"/>
              <a:t>10 </a:t>
            </a:r>
            <a:r>
              <a:rPr lang="en-US" sz="1900" cap="none" dirty="0"/>
              <a:t>business days).</a:t>
            </a:r>
          </a:p>
          <a:p>
            <a:pPr marL="457200" lvl="1" indent="0">
              <a:lnSpc>
                <a:spcPct val="100000"/>
              </a:lnSpc>
              <a:spcBef>
                <a:spcPts val="0"/>
              </a:spcBef>
              <a:buNone/>
            </a:pPr>
            <a:endParaRPr lang="en-US" sz="1900" cap="none" dirty="0"/>
          </a:p>
          <a:p>
            <a:pPr lvl="1">
              <a:lnSpc>
                <a:spcPct val="100000"/>
              </a:lnSpc>
              <a:spcBef>
                <a:spcPts val="0"/>
              </a:spcBef>
              <a:buFont typeface="Wingdings" panose="05000000000000000000" pitchFamily="2" charset="2"/>
              <a:buChar char="q"/>
            </a:pPr>
            <a:endParaRPr lang="en-US" sz="1900" cap="none" dirty="0" smtClean="0"/>
          </a:p>
          <a:p>
            <a:pPr marL="0" indent="0">
              <a:lnSpc>
                <a:spcPct val="100000"/>
              </a:lnSpc>
              <a:spcBef>
                <a:spcPts val="0"/>
              </a:spcBef>
              <a:buNone/>
            </a:pPr>
            <a:r>
              <a:rPr lang="en-US" sz="1900" cap="none" dirty="0" smtClean="0"/>
              <a:t>NOABD-Timely Access Timeliness </a:t>
            </a:r>
            <a:r>
              <a:rPr lang="en-US" sz="1900" cap="none" dirty="0"/>
              <a:t>Standard: </a:t>
            </a:r>
            <a:r>
              <a:rPr lang="en-US" sz="1900" cap="none" dirty="0" smtClean="0"/>
              <a:t>The BHP must mail the notice to the beneficiary within two (2) business days.  </a:t>
            </a:r>
            <a:endParaRPr lang="en-US" sz="1900" cap="none" dirty="0"/>
          </a:p>
          <a:p>
            <a:pPr marL="0" indent="0">
              <a:buNone/>
            </a:pPr>
            <a:endParaRPr lang="en-US" sz="1900" i="1" cap="none" dirty="0" smtClean="0">
              <a:solidFill>
                <a:srgbClr val="00B050"/>
              </a:solidFill>
            </a:endParaRPr>
          </a:p>
          <a:p>
            <a:pPr marL="0" indent="0">
              <a:buNone/>
            </a:pPr>
            <a:endParaRPr lang="en-US" cap="none" dirty="0">
              <a:solidFill>
                <a:srgbClr val="00B050"/>
              </a:solidFill>
            </a:endParaRPr>
          </a:p>
          <a:p>
            <a:pPr marL="0" indent="0">
              <a:buNone/>
            </a:pPr>
            <a:endParaRPr lang="en-US" i="1" cap="none" dirty="0">
              <a:solidFill>
                <a:srgbClr val="00B050"/>
              </a:solidFill>
            </a:endParaRPr>
          </a:p>
        </p:txBody>
      </p:sp>
      <p:sp>
        <p:nvSpPr>
          <p:cNvPr id="4" name="Date Placeholder 3"/>
          <p:cNvSpPr>
            <a:spLocks noGrp="1"/>
          </p:cNvSpPr>
          <p:nvPr>
            <p:ph type="dt" sz="half" idx="10"/>
          </p:nvPr>
        </p:nvSpPr>
        <p:spPr/>
        <p:txBody>
          <a:bodyPr/>
          <a:lstStyle/>
          <a:p>
            <a:fld id="{1B98F2B0-AB15-4753-899C-613EAC2E8429}" type="datetime1">
              <a:rPr lang="en-US" smtClean="0"/>
              <a:t>8/29/2019</a:t>
            </a:fld>
            <a:endParaRPr lang="en-US" dirty="0"/>
          </a:p>
        </p:txBody>
      </p:sp>
      <p:sp>
        <p:nvSpPr>
          <p:cNvPr id="5" name="Slide Number Placeholder 4"/>
          <p:cNvSpPr>
            <a:spLocks noGrp="1"/>
          </p:cNvSpPr>
          <p:nvPr>
            <p:ph type="sldNum" sz="quarter" idx="12"/>
          </p:nvPr>
        </p:nvSpPr>
        <p:spPr>
          <a:xfrm>
            <a:off x="10514011" y="5883275"/>
            <a:ext cx="764215" cy="365125"/>
          </a:xfrm>
        </p:spPr>
        <p:txBody>
          <a:bodyPr/>
          <a:lstStyle/>
          <a:p>
            <a:fld id="{6D22F896-40B5-4ADD-8801-0D06FADFA095}" type="slidenum">
              <a:rPr lang="en-US" smtClean="0"/>
              <a:t>10</a:t>
            </a:fld>
            <a:endParaRPr lang="en-US" dirty="0"/>
          </a:p>
        </p:txBody>
      </p:sp>
    </p:spTree>
    <p:extLst>
      <p:ext uri="{BB962C8B-B14F-4D97-AF65-F5344CB8AC3E}">
        <p14:creationId xmlns:p14="http://schemas.microsoft.com/office/powerpoint/2010/main" val="186871389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1002465"/>
          </a:xfrm>
        </p:spPr>
        <p:txBody>
          <a:bodyPr/>
          <a:lstStyle/>
          <a:p>
            <a:r>
              <a:rPr lang="en-US" dirty="0" smtClean="0"/>
              <a:t>NOABD-grievance &amp; appeal timely resolution</a:t>
            </a:r>
            <a:endParaRPr lang="en-US" dirty="0"/>
          </a:p>
        </p:txBody>
      </p:sp>
      <p:sp>
        <p:nvSpPr>
          <p:cNvPr id="3" name="Content Placeholder 2"/>
          <p:cNvSpPr>
            <a:spLocks noGrp="1"/>
          </p:cNvSpPr>
          <p:nvPr>
            <p:ph sz="quarter" idx="13"/>
          </p:nvPr>
        </p:nvSpPr>
        <p:spPr>
          <a:xfrm>
            <a:off x="913774" y="1529542"/>
            <a:ext cx="10363826" cy="4813069"/>
          </a:xfrm>
        </p:spPr>
        <p:txBody>
          <a:bodyPr>
            <a:normAutofit/>
          </a:bodyPr>
          <a:lstStyle/>
          <a:p>
            <a:pPr marL="0" indent="0">
              <a:buNone/>
            </a:pPr>
            <a:r>
              <a:rPr lang="en-US" dirty="0"/>
              <a:t>ISSUED BY bhp: acbh AND ACBH-CONTRACTED PROVIDERS</a:t>
            </a:r>
          </a:p>
          <a:p>
            <a:pPr marL="0" indent="0">
              <a:buNone/>
            </a:pPr>
            <a:r>
              <a:rPr lang="en-US" b="1" i="1" cap="none" dirty="0" smtClean="0">
                <a:solidFill>
                  <a:srgbClr val="00B050"/>
                </a:solidFill>
              </a:rPr>
              <a:t>Use this template when the BHP does not meet required timeframes for the standard resolution of grievances and/or appeals</a:t>
            </a:r>
          </a:p>
          <a:p>
            <a:pPr marL="0" indent="0">
              <a:buNone/>
            </a:pPr>
            <a:endParaRPr lang="en-US" b="1" i="1" cap="none" dirty="0" smtClean="0">
              <a:solidFill>
                <a:srgbClr val="00B050"/>
              </a:solidFill>
            </a:endParaRPr>
          </a:p>
          <a:p>
            <a:pPr marL="0" indent="0">
              <a:spcBef>
                <a:spcPts val="0"/>
              </a:spcBef>
              <a:buNone/>
            </a:pPr>
            <a:r>
              <a:rPr lang="en-US" cap="none" dirty="0"/>
              <a:t>RESPONSIBLE BHP PROVIDERS AND EXAMPLES OF WHEN TO ISSUE THE </a:t>
            </a:r>
            <a:r>
              <a:rPr lang="en-US" cap="none" dirty="0" smtClean="0"/>
              <a:t>NOABD-GRIEVANCE &amp; APPEAL TIMELY RESOLUTION</a:t>
            </a:r>
          </a:p>
          <a:p>
            <a:pPr marL="0" indent="0">
              <a:spcBef>
                <a:spcPts val="0"/>
              </a:spcBef>
              <a:buNone/>
            </a:pPr>
            <a:r>
              <a:rPr lang="en-US" cap="none" dirty="0" smtClean="0"/>
              <a:t>ACBH </a:t>
            </a:r>
          </a:p>
          <a:p>
            <a:pPr lvl="1">
              <a:spcBef>
                <a:spcPts val="0"/>
              </a:spcBef>
              <a:buFont typeface="Wingdings" panose="05000000000000000000" pitchFamily="2" charset="2"/>
              <a:buChar char="q"/>
            </a:pPr>
            <a:r>
              <a:rPr lang="en-US" cap="none" dirty="0" smtClean="0"/>
              <a:t>ACBH Quality Assurance (QA) </a:t>
            </a:r>
            <a:r>
              <a:rPr lang="en-US" cap="none" dirty="0"/>
              <a:t>uses this template when </a:t>
            </a:r>
            <a:r>
              <a:rPr lang="en-US" cap="none" dirty="0" smtClean="0"/>
              <a:t>the required applicable timeframe for standard resolution of grievances and/or appeals is not met. </a:t>
            </a:r>
          </a:p>
          <a:p>
            <a:pPr marL="0" indent="0">
              <a:spcBef>
                <a:spcPts val="0"/>
              </a:spcBef>
              <a:buNone/>
            </a:pPr>
            <a:r>
              <a:rPr lang="en-US" cap="none" dirty="0" smtClean="0"/>
              <a:t>ACBH-Contracted SMHS and DMC-ODS service providers</a:t>
            </a:r>
          </a:p>
          <a:p>
            <a:pPr lvl="1">
              <a:spcBef>
                <a:spcPts val="0"/>
              </a:spcBef>
              <a:buFont typeface="Wingdings" panose="05000000000000000000" pitchFamily="2" charset="2"/>
              <a:buChar char="q"/>
            </a:pPr>
            <a:r>
              <a:rPr lang="en-US" cap="none" dirty="0" smtClean="0"/>
              <a:t>ACBH-Contracted service provider uses this template when the required applicable timeframe for standard resolution of grievances is not met.  </a:t>
            </a:r>
            <a:endParaRPr lang="en-US" b="1" i="1" cap="none" dirty="0">
              <a:solidFill>
                <a:srgbClr val="00B050"/>
              </a:solidFill>
            </a:endParaRPr>
          </a:p>
        </p:txBody>
      </p:sp>
      <p:sp>
        <p:nvSpPr>
          <p:cNvPr id="4" name="Date Placeholder 3"/>
          <p:cNvSpPr>
            <a:spLocks noGrp="1"/>
          </p:cNvSpPr>
          <p:nvPr>
            <p:ph type="dt" sz="half" idx="10"/>
          </p:nvPr>
        </p:nvSpPr>
        <p:spPr/>
        <p:txBody>
          <a:bodyPr/>
          <a:lstStyle/>
          <a:p>
            <a:fld id="{5F8F6168-A352-48CF-8B4E-955BDB0330D7}" type="datetime1">
              <a:rPr lang="en-US" smtClean="0"/>
              <a:t>8/29/2019</a:t>
            </a:fld>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11</a:t>
            </a:fld>
            <a:endParaRPr lang="en-US" dirty="0"/>
          </a:p>
        </p:txBody>
      </p:sp>
    </p:spTree>
    <p:extLst>
      <p:ext uri="{BB962C8B-B14F-4D97-AF65-F5344CB8AC3E}">
        <p14:creationId xmlns:p14="http://schemas.microsoft.com/office/powerpoint/2010/main" val="24757165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4" y="252152"/>
            <a:ext cx="10167091" cy="610733"/>
          </a:xfrm>
        </p:spPr>
        <p:txBody>
          <a:bodyPr/>
          <a:lstStyle/>
          <a:p>
            <a:r>
              <a:rPr lang="en-US" dirty="0" smtClean="0"/>
              <a:t>How to complete a NOABD</a:t>
            </a:r>
            <a:endParaRPr lang="en-US" dirty="0"/>
          </a:p>
        </p:txBody>
      </p:sp>
      <p:pic>
        <p:nvPicPr>
          <p:cNvPr id="4" name="Content Placeholder 3"/>
          <p:cNvPicPr>
            <a:picLocks noGrp="1" noChangeAspect="1"/>
          </p:cNvPicPr>
          <p:nvPr>
            <p:ph type="pic" idx="1"/>
          </p:nvPr>
        </p:nvPicPr>
        <p:blipFill>
          <a:blip r:embed="rId2"/>
          <a:srcRect l="9271" r="9271"/>
          <a:stretch>
            <a:fillRect/>
          </a:stretch>
        </p:blipFill>
        <p:spPr>
          <a:xfrm>
            <a:off x="437882" y="1163781"/>
            <a:ext cx="4091686" cy="5480858"/>
          </a:xfrm>
          <a:prstGeom prst="rect">
            <a:avLst/>
          </a:prstGeom>
        </p:spPr>
      </p:pic>
      <p:sp>
        <p:nvSpPr>
          <p:cNvPr id="5" name="Text Placeholder 4"/>
          <p:cNvSpPr>
            <a:spLocks noGrp="1"/>
          </p:cNvSpPr>
          <p:nvPr>
            <p:ph type="body" sz="half" idx="2"/>
          </p:nvPr>
        </p:nvSpPr>
        <p:spPr>
          <a:xfrm>
            <a:off x="5003656" y="1163780"/>
            <a:ext cx="6625967" cy="5187144"/>
          </a:xfrm>
        </p:spPr>
        <p:txBody>
          <a:bodyPr>
            <a:normAutofit lnSpcReduction="10000"/>
          </a:bodyPr>
          <a:lstStyle/>
          <a:p>
            <a:pPr marL="342900" indent="-342900" algn="l">
              <a:buFont typeface="+mj-lt"/>
              <a:buAutoNum type="alphaUcPeriod"/>
            </a:pPr>
            <a:r>
              <a:rPr lang="en-US" sz="1800" cap="none" dirty="0" smtClean="0"/>
              <a:t>Complete gray italicized areas </a:t>
            </a:r>
          </a:p>
          <a:p>
            <a:pPr marL="342900" indent="-342900" algn="l">
              <a:buFont typeface="+mj-lt"/>
              <a:buAutoNum type="alphaUcPeriod"/>
            </a:pPr>
            <a:r>
              <a:rPr lang="en-US" sz="1800" cap="none" dirty="0" smtClean="0"/>
              <a:t>Insert in plain language the adverse benefit determination, the </a:t>
            </a:r>
            <a:r>
              <a:rPr lang="en-US" sz="1800" u="sng" cap="none" dirty="0" smtClean="0"/>
              <a:t>clinical reason(s)</a:t>
            </a:r>
            <a:r>
              <a:rPr lang="en-US" sz="1800" cap="none" dirty="0" smtClean="0"/>
              <a:t>, and the </a:t>
            </a:r>
            <a:r>
              <a:rPr lang="en-US" sz="1800" u="sng" cap="none" dirty="0" smtClean="0"/>
              <a:t>criteria or guidelines </a:t>
            </a:r>
            <a:r>
              <a:rPr lang="en-US" sz="1800" cap="none" dirty="0" smtClean="0"/>
              <a:t>used, including citations to the </a:t>
            </a:r>
            <a:r>
              <a:rPr lang="en-US" sz="1800" u="sng" cap="none" dirty="0" smtClean="0"/>
              <a:t>specific regulations.</a:t>
            </a:r>
          </a:p>
          <a:p>
            <a:pPr lvl="1">
              <a:lnSpc>
                <a:spcPct val="100000"/>
              </a:lnSpc>
              <a:spcBef>
                <a:spcPts val="0"/>
              </a:spcBef>
            </a:pPr>
            <a:endParaRPr lang="en-US" sz="1800" cap="none" dirty="0" smtClean="0"/>
          </a:p>
          <a:p>
            <a:pPr algn="l">
              <a:lnSpc>
                <a:spcPct val="100000"/>
              </a:lnSpc>
              <a:spcBef>
                <a:spcPts val="0"/>
              </a:spcBef>
            </a:pPr>
            <a:r>
              <a:rPr lang="en-US" sz="1800" cap="none" dirty="0" smtClean="0"/>
              <a:t>NOABD-DENIAL EXAMPLE:  </a:t>
            </a:r>
          </a:p>
          <a:p>
            <a:pPr algn="l">
              <a:lnSpc>
                <a:spcPct val="100000"/>
              </a:lnSpc>
              <a:spcBef>
                <a:spcPts val="0"/>
              </a:spcBef>
            </a:pPr>
            <a:r>
              <a:rPr lang="en-US" sz="1800" cap="none" dirty="0" smtClean="0"/>
              <a:t>Beneficiary A has asked ACBH to approve specialty mental health individual therapy services.  This request is denied.  The reason for the denial is </a:t>
            </a:r>
            <a:r>
              <a:rPr lang="en-US" sz="1800" b="1" i="1" cap="none" dirty="0" smtClean="0">
                <a:solidFill>
                  <a:srgbClr val="00B050"/>
                </a:solidFill>
              </a:rPr>
              <a:t>1.  </a:t>
            </a:r>
            <a:r>
              <a:rPr lang="en-US" sz="1800" b="1" i="1" cap="none" dirty="0">
                <a:solidFill>
                  <a:srgbClr val="00B050"/>
                </a:solidFill>
              </a:rPr>
              <a:t>Y</a:t>
            </a:r>
            <a:r>
              <a:rPr lang="en-US" sz="1800" b="1" i="1" cap="none" dirty="0" smtClean="0">
                <a:solidFill>
                  <a:srgbClr val="00B050"/>
                </a:solidFill>
              </a:rPr>
              <a:t>our current condition does not meet specialty mental health service criteria.  Symptoms and impairment described appear to be related to substance abuse only; 2. medical necessity criteria, in accordance with </a:t>
            </a:r>
            <a:r>
              <a:rPr lang="en-US" sz="1800" b="1" i="1" cap="none" dirty="0">
                <a:solidFill>
                  <a:srgbClr val="00B050"/>
                </a:solidFill>
              </a:rPr>
              <a:t>Title 9, CCR, §</a:t>
            </a:r>
            <a:r>
              <a:rPr lang="en-US" sz="1800" b="1" i="1" cap="none" dirty="0" smtClean="0">
                <a:solidFill>
                  <a:srgbClr val="00B050"/>
                </a:solidFill>
              </a:rPr>
              <a:t>1830.205, does not include substance-related disorders for specialty mental health service eligibility; and 3. the focus of the proposed intervention would not appropriately address your condition.  </a:t>
            </a:r>
          </a:p>
          <a:p>
            <a:pPr algn="l">
              <a:lnSpc>
                <a:spcPct val="100000"/>
              </a:lnSpc>
              <a:spcBef>
                <a:spcPts val="0"/>
              </a:spcBef>
            </a:pPr>
            <a:endParaRPr lang="en-US" sz="1800" b="1" i="1" cap="none" dirty="0">
              <a:solidFill>
                <a:srgbClr val="00B050"/>
              </a:solidFill>
            </a:endParaRPr>
          </a:p>
          <a:p>
            <a:pPr algn="l">
              <a:lnSpc>
                <a:spcPct val="100000"/>
              </a:lnSpc>
              <a:spcBef>
                <a:spcPts val="0"/>
              </a:spcBef>
            </a:pPr>
            <a:r>
              <a:rPr lang="en-US" sz="1800" cap="none" dirty="0" smtClean="0"/>
              <a:t>C.    Template and enclosure sections that indicate </a:t>
            </a:r>
            <a:r>
              <a:rPr lang="en-US" sz="1800" b="1" cap="none" dirty="0" smtClean="0"/>
              <a:t>“</a:t>
            </a:r>
            <a:r>
              <a:rPr lang="en-US" sz="1800" b="1" i="1" cap="none" dirty="0" smtClean="0"/>
              <a:t>The Plan/Plan,” </a:t>
            </a:r>
            <a:r>
              <a:rPr lang="en-US" sz="1800" cap="none" dirty="0"/>
              <a:t>i</a:t>
            </a:r>
            <a:r>
              <a:rPr lang="en-US" sz="1800" cap="none" dirty="0" smtClean="0"/>
              <a:t>nsert your program/department name and phone number.  </a:t>
            </a:r>
          </a:p>
        </p:txBody>
      </p:sp>
      <p:sp>
        <p:nvSpPr>
          <p:cNvPr id="3" name="Date Placeholder 2"/>
          <p:cNvSpPr>
            <a:spLocks noGrp="1"/>
          </p:cNvSpPr>
          <p:nvPr>
            <p:ph type="dt" sz="half" idx="10"/>
          </p:nvPr>
        </p:nvSpPr>
        <p:spPr/>
        <p:txBody>
          <a:bodyPr/>
          <a:lstStyle/>
          <a:p>
            <a:fld id="{0DC98471-172C-4D75-86F6-73B171BA9125}" type="datetime1">
              <a:rPr lang="en-US" smtClean="0"/>
              <a:t>8/29/2019</a:t>
            </a:fld>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12</a:t>
            </a:fld>
            <a:endParaRPr lang="en-US" dirty="0"/>
          </a:p>
        </p:txBody>
      </p:sp>
    </p:spTree>
    <p:extLst>
      <p:ext uri="{BB962C8B-B14F-4D97-AF65-F5344CB8AC3E}">
        <p14:creationId xmlns:p14="http://schemas.microsoft.com/office/powerpoint/2010/main" val="414969375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4" y="252152"/>
            <a:ext cx="10167091" cy="911629"/>
          </a:xfrm>
        </p:spPr>
        <p:txBody>
          <a:bodyPr>
            <a:normAutofit fontScale="90000"/>
          </a:bodyPr>
          <a:lstStyle/>
          <a:p>
            <a:r>
              <a:rPr lang="en-US" dirty="0" smtClean="0"/>
              <a:t>Making a written noabd accessible to beneficiaries with disabilities and language needs</a:t>
            </a:r>
            <a:endParaRPr lang="en-US" dirty="0"/>
          </a:p>
        </p:txBody>
      </p:sp>
      <p:sp>
        <p:nvSpPr>
          <p:cNvPr id="5" name="Text Placeholder 4"/>
          <p:cNvSpPr>
            <a:spLocks noGrp="1"/>
          </p:cNvSpPr>
          <p:nvPr>
            <p:ph type="body" sz="half" idx="2"/>
          </p:nvPr>
        </p:nvSpPr>
        <p:spPr>
          <a:xfrm>
            <a:off x="4288665" y="1449322"/>
            <a:ext cx="7473844" cy="5157540"/>
          </a:xfrm>
        </p:spPr>
        <p:txBody>
          <a:bodyPr>
            <a:normAutofit/>
          </a:bodyPr>
          <a:lstStyle/>
          <a:p>
            <a:pPr algn="l"/>
            <a:r>
              <a:rPr lang="en-US" cap="none" dirty="0" smtClean="0"/>
              <a:t>For “Plan” and “telephone number” insert:</a:t>
            </a:r>
          </a:p>
          <a:p>
            <a:pPr marL="285750" indent="-285750" algn="l">
              <a:buFont typeface="Wingdings" panose="05000000000000000000" pitchFamily="2" charset="2"/>
              <a:buChar char="q"/>
            </a:pPr>
            <a:r>
              <a:rPr lang="en-US" cap="none" dirty="0" smtClean="0"/>
              <a:t>Your program/department name and phone number.</a:t>
            </a:r>
          </a:p>
          <a:p>
            <a:pPr marL="285750" indent="-285750" algn="l">
              <a:buFont typeface="Wingdings" panose="05000000000000000000" pitchFamily="2" charset="2"/>
              <a:buChar char="q"/>
            </a:pPr>
            <a:r>
              <a:rPr lang="en-US" cap="none" dirty="0" smtClean="0"/>
              <a:t>For beneficiaries with visual impairments or upon request for large font, please increase the letter font of the NOABD to 18-point font.  You may send the notice to the beneficiary electronically via your providers’ secure e-mail.  Upon request for Braille or audio files, please contact the QA office informing materials number 510-567-8233.</a:t>
            </a:r>
          </a:p>
          <a:p>
            <a:pPr marL="285750" indent="-285750" algn="l">
              <a:buFont typeface="Wingdings" panose="05000000000000000000" pitchFamily="2" charset="2"/>
              <a:buChar char="q"/>
            </a:pPr>
            <a:r>
              <a:rPr lang="en-US" cap="none" dirty="0" smtClean="0"/>
              <a:t>For beneficiaries with reading difficulties and language needs or upon request, please offer to read the NOABD material to the beneficiary.  If needed, contact the language line vendor for interpretation services. </a:t>
            </a:r>
          </a:p>
          <a:p>
            <a:pPr marL="285750" indent="-285750" algn="l">
              <a:buFont typeface="Wingdings" panose="05000000000000000000" pitchFamily="2" charset="2"/>
              <a:buChar char="q"/>
            </a:pPr>
            <a:r>
              <a:rPr lang="en-US" cap="none" dirty="0" smtClean="0"/>
              <a:t>For beneficiaries who have hearing difficulties, please contact 711 or include the 711 phone number in the TTY sections of the NOABD.  Please contact the language line vendor for translation language services.  </a:t>
            </a:r>
          </a:p>
          <a:p>
            <a:pPr marL="285750" indent="-285750" algn="l">
              <a:buFont typeface="Wingdings" panose="05000000000000000000" pitchFamily="2" charset="2"/>
              <a:buChar char="q"/>
            </a:pPr>
            <a:endParaRPr lang="en-US" cap="none" dirty="0" smtClean="0"/>
          </a:p>
        </p:txBody>
      </p:sp>
      <p:pic>
        <p:nvPicPr>
          <p:cNvPr id="7" name="Picture 6"/>
          <p:cNvPicPr>
            <a:picLocks noChangeAspect="1"/>
          </p:cNvPicPr>
          <p:nvPr/>
        </p:nvPicPr>
        <p:blipFill>
          <a:blip r:embed="rId2"/>
          <a:stretch>
            <a:fillRect/>
          </a:stretch>
        </p:blipFill>
        <p:spPr>
          <a:xfrm>
            <a:off x="356627" y="2238056"/>
            <a:ext cx="3635824" cy="2230913"/>
          </a:xfrm>
          <a:prstGeom prst="rect">
            <a:avLst/>
          </a:prstGeom>
        </p:spPr>
      </p:pic>
      <p:sp>
        <p:nvSpPr>
          <p:cNvPr id="3" name="Date Placeholder 2"/>
          <p:cNvSpPr>
            <a:spLocks noGrp="1"/>
          </p:cNvSpPr>
          <p:nvPr>
            <p:ph type="dt" sz="half" idx="10"/>
          </p:nvPr>
        </p:nvSpPr>
        <p:spPr/>
        <p:txBody>
          <a:bodyPr/>
          <a:lstStyle/>
          <a:p>
            <a:fld id="{465DB9F6-FF69-4CE5-AFF0-97DFC3D0A942}" type="datetime1">
              <a:rPr lang="en-US" smtClean="0"/>
              <a:t>8/29/2019</a:t>
            </a:fld>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13</a:t>
            </a:fld>
            <a:endParaRPr lang="en-US" dirty="0"/>
          </a:p>
        </p:txBody>
      </p:sp>
    </p:spTree>
    <p:extLst>
      <p:ext uri="{BB962C8B-B14F-4D97-AF65-F5344CB8AC3E}">
        <p14:creationId xmlns:p14="http://schemas.microsoft.com/office/powerpoint/2010/main" val="56746898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862553"/>
          </a:xfrm>
        </p:spPr>
        <p:txBody>
          <a:bodyPr/>
          <a:lstStyle/>
          <a:p>
            <a:r>
              <a:rPr lang="en-US" dirty="0" smtClean="0"/>
              <a:t>HOW to complete a Noabd, continued </a:t>
            </a:r>
            <a:endParaRPr lang="en-US" dirty="0"/>
          </a:p>
        </p:txBody>
      </p:sp>
      <p:pic>
        <p:nvPicPr>
          <p:cNvPr id="4" name="Content Placeholder 3"/>
          <p:cNvPicPr>
            <a:picLocks noGrp="1" noChangeAspect="1"/>
          </p:cNvPicPr>
          <p:nvPr>
            <p:ph sz="quarter" idx="13"/>
          </p:nvPr>
        </p:nvPicPr>
        <p:blipFill>
          <a:blip r:embed="rId2"/>
          <a:stretch>
            <a:fillRect/>
          </a:stretch>
        </p:blipFill>
        <p:spPr>
          <a:xfrm>
            <a:off x="218404" y="2446014"/>
            <a:ext cx="4800600" cy="1762125"/>
          </a:xfrm>
          <a:prstGeom prst="rect">
            <a:avLst/>
          </a:prstGeom>
        </p:spPr>
      </p:pic>
      <p:sp>
        <p:nvSpPr>
          <p:cNvPr id="5" name="Text Placeholder 4"/>
          <p:cNvSpPr txBox="1">
            <a:spLocks/>
          </p:cNvSpPr>
          <p:nvPr/>
        </p:nvSpPr>
        <p:spPr>
          <a:xfrm>
            <a:off x="5383369" y="2189409"/>
            <a:ext cx="6080818" cy="3820693"/>
          </a:xfrm>
          <a:prstGeom prst="rect">
            <a:avLst/>
          </a:prstGeom>
        </p:spPr>
        <p:txBody>
          <a:bodyPr vert="horz" lIns="91440" tIns="45720" rIns="91440" bIns="45720" rtlCol="0">
            <a:normAutofit/>
          </a:bodyPr>
          <a:lstStyle>
            <a:lvl1pPr marL="0" indent="0" algn="ctr" defTabSz="914400" rtl="0" eaLnBrk="1" latinLnBrk="0" hangingPunct="1">
              <a:lnSpc>
                <a:spcPct val="120000"/>
              </a:lnSpc>
              <a:spcBef>
                <a:spcPts val="1000"/>
              </a:spcBef>
              <a:buClr>
                <a:schemeClr val="tx1"/>
              </a:buClr>
              <a:buFont typeface="Arial" panose="020B0604020202020204" pitchFamily="34" charset="0"/>
              <a:buNone/>
              <a:defRPr sz="1600" kern="1200" cap="all" baseline="0">
                <a:solidFill>
                  <a:schemeClr val="tx1"/>
                </a:solidFill>
                <a:effectLst/>
                <a:latin typeface="+mn-lt"/>
                <a:ea typeface="+mn-ea"/>
                <a:cs typeface="+mn-cs"/>
              </a:defRPr>
            </a:lvl1pPr>
            <a:lvl2pPr marL="457200" indent="0" algn="l" defTabSz="914400" rtl="0" eaLnBrk="1" latinLnBrk="0" hangingPunct="1">
              <a:lnSpc>
                <a:spcPct val="120000"/>
              </a:lnSpc>
              <a:spcBef>
                <a:spcPts val="500"/>
              </a:spcBef>
              <a:buClr>
                <a:schemeClr val="tx1"/>
              </a:buClr>
              <a:buFont typeface="Arial" panose="020B0604020202020204" pitchFamily="34" charset="0"/>
              <a:buNone/>
              <a:defRPr sz="1400" kern="1200" cap="all" baseline="0">
                <a:solidFill>
                  <a:schemeClr val="tx1"/>
                </a:solidFill>
                <a:effectLst/>
                <a:latin typeface="+mn-lt"/>
                <a:ea typeface="+mn-ea"/>
                <a:cs typeface="+mn-cs"/>
              </a:defRPr>
            </a:lvl2pPr>
            <a:lvl3pPr marL="914400" indent="0" algn="l" defTabSz="914400" rtl="0" eaLnBrk="1" latinLnBrk="0" hangingPunct="1">
              <a:lnSpc>
                <a:spcPct val="120000"/>
              </a:lnSpc>
              <a:spcBef>
                <a:spcPts val="500"/>
              </a:spcBef>
              <a:buClr>
                <a:schemeClr val="tx1"/>
              </a:buClr>
              <a:buFont typeface="Arial" panose="020B0604020202020204" pitchFamily="34" charset="0"/>
              <a:buNone/>
              <a:defRPr sz="1200" kern="1200" cap="all" baseline="0">
                <a:solidFill>
                  <a:schemeClr val="tx1"/>
                </a:solidFill>
                <a:effectLst/>
                <a:latin typeface="+mn-lt"/>
                <a:ea typeface="+mn-ea"/>
                <a:cs typeface="+mn-cs"/>
              </a:defRPr>
            </a:lvl3pPr>
            <a:lvl4pPr marL="1371600" indent="0" algn="l" defTabSz="914400" rtl="0" eaLnBrk="1" latinLnBrk="0" hangingPunct="1">
              <a:lnSpc>
                <a:spcPct val="120000"/>
              </a:lnSpc>
              <a:spcBef>
                <a:spcPts val="500"/>
              </a:spcBef>
              <a:buClr>
                <a:schemeClr val="tx1"/>
              </a:buClr>
              <a:buFont typeface="Arial" panose="020B0604020202020204" pitchFamily="34" charset="0"/>
              <a:buNone/>
              <a:defRPr sz="1000" kern="1200" cap="all" baseline="0">
                <a:solidFill>
                  <a:schemeClr val="tx1"/>
                </a:solidFill>
                <a:effectLst/>
                <a:latin typeface="+mn-lt"/>
                <a:ea typeface="+mn-ea"/>
                <a:cs typeface="+mn-cs"/>
              </a:defRPr>
            </a:lvl4pPr>
            <a:lvl5pPr marL="1828800" indent="0" algn="l" defTabSz="914400" rtl="0" eaLnBrk="1" latinLnBrk="0" hangingPunct="1">
              <a:lnSpc>
                <a:spcPct val="120000"/>
              </a:lnSpc>
              <a:spcBef>
                <a:spcPts val="500"/>
              </a:spcBef>
              <a:buClr>
                <a:schemeClr val="tx1"/>
              </a:buClr>
              <a:buFont typeface="Arial" panose="020B0604020202020204" pitchFamily="34" charset="0"/>
              <a:buNone/>
              <a:defRPr sz="1000" kern="1200" cap="all" baseline="0">
                <a:solidFill>
                  <a:schemeClr val="tx1"/>
                </a:solidFill>
                <a:effectLst/>
                <a:latin typeface="+mn-lt"/>
                <a:ea typeface="+mn-ea"/>
                <a:cs typeface="+mn-cs"/>
              </a:defRPr>
            </a:lvl5pPr>
            <a:lvl6pPr marL="2286000" indent="0" algn="l" defTabSz="914400" rtl="0" eaLnBrk="1" latinLnBrk="0" hangingPunct="1">
              <a:lnSpc>
                <a:spcPct val="120000"/>
              </a:lnSpc>
              <a:spcBef>
                <a:spcPts val="500"/>
              </a:spcBef>
              <a:buClr>
                <a:schemeClr val="tx1"/>
              </a:buClr>
              <a:buFont typeface="Arial" panose="020B0604020202020204" pitchFamily="34" charset="0"/>
              <a:buNone/>
              <a:defRPr sz="1000" kern="1200" cap="all" baseline="0">
                <a:solidFill>
                  <a:schemeClr val="tx1"/>
                </a:solidFill>
                <a:effectLst/>
                <a:latin typeface="+mn-lt"/>
                <a:ea typeface="+mn-ea"/>
                <a:cs typeface="+mn-cs"/>
              </a:defRPr>
            </a:lvl6pPr>
            <a:lvl7pPr marL="2743200" indent="0" algn="l" defTabSz="914400" rtl="0" eaLnBrk="1" latinLnBrk="0" hangingPunct="1">
              <a:lnSpc>
                <a:spcPct val="120000"/>
              </a:lnSpc>
              <a:spcBef>
                <a:spcPts val="500"/>
              </a:spcBef>
              <a:buClr>
                <a:schemeClr val="tx1"/>
              </a:buClr>
              <a:buFont typeface="Arial" panose="020B0604020202020204" pitchFamily="34" charset="0"/>
              <a:buNone/>
              <a:defRPr sz="1000" kern="1200" cap="all" baseline="0">
                <a:solidFill>
                  <a:schemeClr val="tx1"/>
                </a:solidFill>
                <a:effectLst/>
                <a:latin typeface="+mn-lt"/>
                <a:ea typeface="+mn-ea"/>
                <a:cs typeface="+mn-cs"/>
              </a:defRPr>
            </a:lvl7pPr>
            <a:lvl8pPr marL="3200400" indent="0" algn="l" defTabSz="914400" rtl="0" eaLnBrk="1" latinLnBrk="0" hangingPunct="1">
              <a:lnSpc>
                <a:spcPct val="120000"/>
              </a:lnSpc>
              <a:spcBef>
                <a:spcPts val="500"/>
              </a:spcBef>
              <a:buClr>
                <a:schemeClr val="tx1"/>
              </a:buClr>
              <a:buFont typeface="Arial" panose="020B0604020202020204" pitchFamily="34" charset="0"/>
              <a:buNone/>
              <a:defRPr sz="1000" kern="1200" cap="all" baseline="0">
                <a:solidFill>
                  <a:schemeClr val="tx1"/>
                </a:solidFill>
                <a:effectLst/>
                <a:latin typeface="+mn-lt"/>
                <a:ea typeface="+mn-ea"/>
                <a:cs typeface="+mn-cs"/>
              </a:defRPr>
            </a:lvl8pPr>
            <a:lvl9pPr marL="3657600" indent="0" algn="l" defTabSz="914400" rtl="0" eaLnBrk="1" latinLnBrk="0" hangingPunct="1">
              <a:lnSpc>
                <a:spcPct val="120000"/>
              </a:lnSpc>
              <a:spcBef>
                <a:spcPts val="500"/>
              </a:spcBef>
              <a:buClr>
                <a:schemeClr val="tx1"/>
              </a:buClr>
              <a:buFont typeface="Arial" panose="020B0604020202020204" pitchFamily="34" charset="0"/>
              <a:buNone/>
              <a:defRPr sz="1000" kern="1200" cap="all" baseline="0">
                <a:solidFill>
                  <a:schemeClr val="tx1"/>
                </a:solidFill>
                <a:effectLst/>
                <a:latin typeface="+mn-lt"/>
                <a:ea typeface="+mn-ea"/>
                <a:cs typeface="+mn-cs"/>
              </a:defRPr>
            </a:lvl9pPr>
          </a:lstStyle>
          <a:p>
            <a:pPr algn="l"/>
            <a:r>
              <a:rPr lang="en-US" sz="2000" cap="none" dirty="0" smtClean="0"/>
              <a:t>For “Signature Block”  and “telephone number” insert:</a:t>
            </a:r>
          </a:p>
          <a:p>
            <a:pPr marL="285750" indent="-285750" algn="l">
              <a:buFont typeface="Wingdings" panose="05000000000000000000" pitchFamily="2" charset="2"/>
              <a:buChar char="q"/>
            </a:pPr>
            <a:r>
              <a:rPr lang="en-US" sz="2000" cap="none" dirty="0" smtClean="0"/>
              <a:t>Name of issuer/decision-maker</a:t>
            </a:r>
          </a:p>
          <a:p>
            <a:pPr marL="285750" indent="-285750" algn="l">
              <a:buFont typeface="Wingdings" panose="05000000000000000000" pitchFamily="2" charset="2"/>
              <a:buChar char="q"/>
            </a:pPr>
            <a:r>
              <a:rPr lang="en-US" sz="2000" cap="none" dirty="0" smtClean="0"/>
              <a:t>Direct telephone number or extension of the decision-maker</a:t>
            </a:r>
          </a:p>
          <a:p>
            <a:pPr algn="l"/>
            <a:endParaRPr lang="en-US" sz="2000" cap="none" dirty="0"/>
          </a:p>
          <a:p>
            <a:pPr algn="l"/>
            <a:r>
              <a:rPr lang="en-US" sz="2000" cap="none" dirty="0" smtClean="0"/>
              <a:t>The indicated Enclosures are required to be sent with all issued NOABDs.  </a:t>
            </a:r>
          </a:p>
        </p:txBody>
      </p:sp>
      <p:sp>
        <p:nvSpPr>
          <p:cNvPr id="3" name="Date Placeholder 2"/>
          <p:cNvSpPr>
            <a:spLocks noGrp="1"/>
          </p:cNvSpPr>
          <p:nvPr>
            <p:ph type="dt" sz="half" idx="10"/>
          </p:nvPr>
        </p:nvSpPr>
        <p:spPr/>
        <p:txBody>
          <a:bodyPr/>
          <a:lstStyle/>
          <a:p>
            <a:fld id="{86F47493-4CA7-4AE0-B6B2-8E77EEB7BA1D}" type="datetime1">
              <a:rPr lang="en-US" smtClean="0"/>
              <a:t>8/29/2019</a:t>
            </a:fld>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14</a:t>
            </a:fld>
            <a:endParaRPr lang="en-US" dirty="0"/>
          </a:p>
        </p:txBody>
      </p:sp>
    </p:spTree>
    <p:extLst>
      <p:ext uri="{BB962C8B-B14F-4D97-AF65-F5344CB8AC3E}">
        <p14:creationId xmlns:p14="http://schemas.microsoft.com/office/powerpoint/2010/main" val="5510090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1027403"/>
          </a:xfrm>
        </p:spPr>
        <p:txBody>
          <a:bodyPr/>
          <a:lstStyle/>
          <a:p>
            <a:r>
              <a:rPr lang="en-US" dirty="0" smtClean="0"/>
              <a:t>NOABD Record keeping and submission</a:t>
            </a:r>
            <a:endParaRPr lang="en-US" dirty="0"/>
          </a:p>
        </p:txBody>
      </p:sp>
      <p:sp>
        <p:nvSpPr>
          <p:cNvPr id="3" name="Content Placeholder 2"/>
          <p:cNvSpPr>
            <a:spLocks noGrp="1"/>
          </p:cNvSpPr>
          <p:nvPr>
            <p:ph sz="quarter" idx="13"/>
          </p:nvPr>
        </p:nvSpPr>
        <p:spPr>
          <a:xfrm>
            <a:off x="914400" y="1529543"/>
            <a:ext cx="10363826" cy="4871258"/>
          </a:xfrm>
        </p:spPr>
        <p:txBody>
          <a:bodyPr>
            <a:normAutofit/>
          </a:bodyPr>
          <a:lstStyle/>
          <a:p>
            <a:r>
              <a:rPr lang="en-US" cap="none" dirty="0" smtClean="0"/>
              <a:t>ACBH departments/units who issue NOABDs shall internally maintain records and notate in applicable ACBH data system(s).</a:t>
            </a:r>
          </a:p>
          <a:p>
            <a:r>
              <a:rPr lang="en-US" cap="none" dirty="0" smtClean="0"/>
              <a:t>ACBH-Contracted providers who issue NOABDs shall:</a:t>
            </a:r>
          </a:p>
          <a:p>
            <a:pPr marL="457200" indent="-457200">
              <a:buFont typeface="+mj-lt"/>
              <a:buAutoNum type="arabicPeriod"/>
            </a:pPr>
            <a:r>
              <a:rPr lang="en-US" cap="none" dirty="0"/>
              <a:t>R</a:t>
            </a:r>
            <a:r>
              <a:rPr lang="en-US" cap="none" dirty="0" smtClean="0"/>
              <a:t>etain copies of NOABDs and place in beneficiary’s chart, if applicable;</a:t>
            </a:r>
          </a:p>
          <a:p>
            <a:pPr marL="457200" indent="-457200">
              <a:buFont typeface="+mj-lt"/>
              <a:buAutoNum type="arabicPeriod"/>
            </a:pPr>
            <a:r>
              <a:rPr lang="en-US" cap="none" dirty="0" smtClean="0"/>
              <a:t>Immediately submit copies of all issued NOABDs to the:</a:t>
            </a:r>
          </a:p>
          <a:p>
            <a:pPr marL="0" indent="0" algn="ctr">
              <a:lnSpc>
                <a:spcPct val="110000"/>
              </a:lnSpc>
              <a:spcBef>
                <a:spcPts val="0"/>
              </a:spcBef>
              <a:buNone/>
            </a:pPr>
            <a:r>
              <a:rPr lang="en-US" cap="none" dirty="0" smtClean="0"/>
              <a:t>ACBH Quality Assurance (QA) Office: </a:t>
            </a:r>
          </a:p>
          <a:p>
            <a:pPr marL="0" indent="0" algn="ctr">
              <a:lnSpc>
                <a:spcPct val="110000"/>
              </a:lnSpc>
              <a:spcBef>
                <a:spcPts val="0"/>
              </a:spcBef>
              <a:buNone/>
            </a:pPr>
            <a:endParaRPr lang="en-US" cap="none" dirty="0" smtClean="0"/>
          </a:p>
          <a:p>
            <a:pPr marL="0" indent="0" algn="ctr">
              <a:lnSpc>
                <a:spcPct val="110000"/>
              </a:lnSpc>
              <a:spcBef>
                <a:spcPts val="0"/>
              </a:spcBef>
              <a:buNone/>
            </a:pPr>
            <a:r>
              <a:rPr lang="en-US" cap="none" dirty="0" smtClean="0"/>
              <a:t>US Mail:  2000 Embarcadero, Suite 400</a:t>
            </a:r>
          </a:p>
          <a:p>
            <a:pPr marL="0" indent="0" algn="ctr">
              <a:lnSpc>
                <a:spcPct val="110000"/>
              </a:lnSpc>
              <a:spcBef>
                <a:spcPts val="0"/>
              </a:spcBef>
              <a:buNone/>
            </a:pPr>
            <a:r>
              <a:rPr lang="en-US" cap="none" dirty="0" smtClean="0"/>
              <a:t>Oakland, CA94606</a:t>
            </a:r>
          </a:p>
          <a:p>
            <a:pPr marL="0" indent="0" algn="ctr">
              <a:lnSpc>
                <a:spcPct val="110000"/>
              </a:lnSpc>
              <a:spcBef>
                <a:spcPts val="0"/>
              </a:spcBef>
              <a:buNone/>
            </a:pPr>
            <a:r>
              <a:rPr lang="en-US" cap="none" dirty="0" smtClean="0"/>
              <a:t>or</a:t>
            </a:r>
          </a:p>
          <a:p>
            <a:pPr marL="0" indent="0" algn="ctr">
              <a:lnSpc>
                <a:spcPct val="110000"/>
              </a:lnSpc>
              <a:spcBef>
                <a:spcPts val="0"/>
              </a:spcBef>
              <a:buNone/>
            </a:pPr>
            <a:r>
              <a:rPr lang="en-US" cap="none" dirty="0" smtClean="0"/>
              <a:t>Fax:  510-639-1346</a:t>
            </a:r>
          </a:p>
          <a:p>
            <a:pPr marL="457200" indent="-457200">
              <a:buFont typeface="+mj-lt"/>
              <a:buAutoNum type="arabicPeriod"/>
            </a:pPr>
            <a:endParaRPr lang="en-US" cap="none" dirty="0" smtClean="0"/>
          </a:p>
          <a:p>
            <a:pPr marL="457200" indent="-457200">
              <a:buFont typeface="+mj-lt"/>
              <a:buAutoNum type="arabicPeriod"/>
            </a:pPr>
            <a:endParaRPr lang="en-US" cap="none" dirty="0" smtClean="0"/>
          </a:p>
        </p:txBody>
      </p:sp>
      <p:sp>
        <p:nvSpPr>
          <p:cNvPr id="4" name="Date Placeholder 3"/>
          <p:cNvSpPr>
            <a:spLocks noGrp="1"/>
          </p:cNvSpPr>
          <p:nvPr>
            <p:ph type="dt" sz="half" idx="10"/>
          </p:nvPr>
        </p:nvSpPr>
        <p:spPr/>
        <p:txBody>
          <a:bodyPr/>
          <a:lstStyle/>
          <a:p>
            <a:fld id="{6DA6A3A0-824A-43D2-8D69-E76185DB5CE3}" type="datetime1">
              <a:rPr lang="en-US" smtClean="0"/>
              <a:t>8/29/2019</a:t>
            </a:fld>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15</a:t>
            </a:fld>
            <a:endParaRPr lang="en-US" dirty="0"/>
          </a:p>
        </p:txBody>
      </p:sp>
    </p:spTree>
    <p:extLst>
      <p:ext uri="{BB962C8B-B14F-4D97-AF65-F5344CB8AC3E}">
        <p14:creationId xmlns:p14="http://schemas.microsoft.com/office/powerpoint/2010/main" val="2987556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8"/>
            <a:ext cx="10364451" cy="1308254"/>
          </a:xfrm>
        </p:spPr>
        <p:txBody>
          <a:bodyPr/>
          <a:lstStyle/>
          <a:p>
            <a:r>
              <a:rPr lang="en-US" dirty="0"/>
              <a:t>L</a:t>
            </a:r>
            <a:r>
              <a:rPr lang="en-US" dirty="0" smtClean="0"/>
              <a:t>earning Objectives</a:t>
            </a:r>
            <a:endParaRPr lang="en-US" dirty="0"/>
          </a:p>
        </p:txBody>
      </p:sp>
      <p:sp>
        <p:nvSpPr>
          <p:cNvPr id="3" name="Content Placeholder 2"/>
          <p:cNvSpPr>
            <a:spLocks noGrp="1"/>
          </p:cNvSpPr>
          <p:nvPr>
            <p:ph sz="quarter" idx="13"/>
          </p:nvPr>
        </p:nvSpPr>
        <p:spPr>
          <a:xfrm>
            <a:off x="914400" y="2097671"/>
            <a:ext cx="10363826" cy="3424107"/>
          </a:xfrm>
        </p:spPr>
        <p:txBody>
          <a:bodyPr/>
          <a:lstStyle/>
          <a:p>
            <a:pPr marL="0" indent="0">
              <a:buNone/>
            </a:pPr>
            <a:r>
              <a:rPr lang="en-US" dirty="0" smtClean="0"/>
              <a:t>Obtain Knowledge of:</a:t>
            </a:r>
          </a:p>
          <a:p>
            <a:r>
              <a:rPr lang="en-US" dirty="0" smtClean="0"/>
              <a:t>what notices of adverse benefit determinations (NOABD) arE</a:t>
            </a:r>
          </a:p>
          <a:p>
            <a:r>
              <a:rPr lang="en-US" dirty="0" smtClean="0"/>
              <a:t>when a NOABD is required </a:t>
            </a:r>
          </a:p>
          <a:p>
            <a:r>
              <a:rPr lang="en-US" dirty="0" smtClean="0"/>
              <a:t>which noabd template to use</a:t>
            </a:r>
          </a:p>
          <a:p>
            <a:r>
              <a:rPr lang="en-US" dirty="0" smtClean="0"/>
              <a:t>how to fill OUT a NOABD template</a:t>
            </a:r>
          </a:p>
          <a:p>
            <a:r>
              <a:rPr lang="en-US" dirty="0" smtClean="0"/>
              <a:t>Noabd timeliness standards</a:t>
            </a:r>
          </a:p>
          <a:p>
            <a:r>
              <a:rPr lang="en-US" dirty="0" smtClean="0"/>
              <a:t>Noabd record keeping and submission to ACBH</a:t>
            </a:r>
          </a:p>
          <a:p>
            <a:endParaRPr lang="en-US" dirty="0"/>
          </a:p>
        </p:txBody>
      </p:sp>
      <p:sp>
        <p:nvSpPr>
          <p:cNvPr id="4" name="Date Placeholder 3"/>
          <p:cNvSpPr>
            <a:spLocks noGrp="1"/>
          </p:cNvSpPr>
          <p:nvPr>
            <p:ph type="dt" sz="half" idx="10"/>
          </p:nvPr>
        </p:nvSpPr>
        <p:spPr/>
        <p:txBody>
          <a:bodyPr/>
          <a:lstStyle/>
          <a:p>
            <a:fld id="{DBBBD47C-059A-4E1F-9492-99C6907FC474}" type="datetime1">
              <a:rPr lang="en-US" smtClean="0"/>
              <a:t>8/29/2019</a:t>
            </a:fld>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2</a:t>
            </a:fld>
            <a:endParaRPr lang="en-US" dirty="0"/>
          </a:p>
        </p:txBody>
      </p:sp>
    </p:spTree>
    <p:extLst>
      <p:ext uri="{BB962C8B-B14F-4D97-AF65-F5344CB8AC3E}">
        <p14:creationId xmlns:p14="http://schemas.microsoft.com/office/powerpoint/2010/main" val="3001636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149" y="360823"/>
            <a:ext cx="10364451" cy="836210"/>
          </a:xfrm>
        </p:spPr>
        <p:txBody>
          <a:bodyPr/>
          <a:lstStyle/>
          <a:p>
            <a:r>
              <a:rPr lang="en-US" dirty="0" smtClean="0"/>
              <a:t>Authority and references</a:t>
            </a:r>
            <a:endParaRPr lang="en-US" dirty="0"/>
          </a:p>
        </p:txBody>
      </p:sp>
      <p:sp>
        <p:nvSpPr>
          <p:cNvPr id="3" name="Content Placeholder 2"/>
          <p:cNvSpPr>
            <a:spLocks noGrp="1"/>
          </p:cNvSpPr>
          <p:nvPr>
            <p:ph sz="quarter" idx="13"/>
          </p:nvPr>
        </p:nvSpPr>
        <p:spPr>
          <a:xfrm>
            <a:off x="913149" y="1113906"/>
            <a:ext cx="10363826" cy="5270268"/>
          </a:xfrm>
        </p:spPr>
        <p:txBody>
          <a:bodyPr>
            <a:normAutofit fontScale="85000" lnSpcReduction="10000"/>
          </a:bodyPr>
          <a:lstStyle/>
          <a:p>
            <a:r>
              <a:rPr lang="en-US" cap="none" dirty="0" smtClean="0"/>
              <a:t>CMS Medicaid and CHIP Managed Care Final Rule (Final Rule)</a:t>
            </a:r>
          </a:p>
          <a:p>
            <a:r>
              <a:rPr lang="en-US" cap="none" dirty="0" smtClean="0"/>
              <a:t>CMS </a:t>
            </a:r>
            <a:r>
              <a:rPr lang="en-US" cap="none" dirty="0"/>
              <a:t>Medicaid Mental Health Parity Final Rule (Parity Rule</a:t>
            </a:r>
            <a:r>
              <a:rPr lang="en-US" cap="none" dirty="0" smtClean="0"/>
              <a:t>)</a:t>
            </a:r>
          </a:p>
          <a:p>
            <a:r>
              <a:rPr lang="en-US" cap="none" dirty="0" smtClean="0"/>
              <a:t>Title 42, Code of Federal Regulations (CFR), Part 438, Subpart F.  Grievance and Appeal System</a:t>
            </a:r>
          </a:p>
          <a:p>
            <a:r>
              <a:rPr lang="en-US" cap="none" dirty="0" smtClean="0"/>
              <a:t>Title 22, California Code of Regulations (CCR), §51014.1. Fair Hearings Related to Denial, Termination or Reduction in Medical Services</a:t>
            </a:r>
          </a:p>
          <a:p>
            <a:r>
              <a:rPr lang="en-US" cap="none" dirty="0" smtClean="0"/>
              <a:t>Title 22, CCR, §51014.2. Medical Assistance Pending Fair Hearing Decision</a:t>
            </a:r>
          </a:p>
          <a:p>
            <a:r>
              <a:rPr lang="en-US" cap="none" dirty="0" smtClean="0"/>
              <a:t>Title 9, CCR, §1810.200. Action</a:t>
            </a:r>
          </a:p>
          <a:p>
            <a:r>
              <a:rPr lang="en-US" cap="none" dirty="0" smtClean="0"/>
              <a:t>Title 9, CCR, §1850.210. Provision of Notice of Action</a:t>
            </a:r>
          </a:p>
          <a:p>
            <a:r>
              <a:rPr lang="en-US" cap="none" dirty="0" smtClean="0"/>
              <a:t>Alameda County’s MHP Contract #17-94572 with the California State Department of Health Care Services (DHCS)</a:t>
            </a:r>
          </a:p>
          <a:p>
            <a:r>
              <a:rPr lang="en-US" cap="none" dirty="0" smtClean="0"/>
              <a:t>Alameda County’s Intergovernmental Agreement (IA) #17-94062 (G) (2-8) with the DHCS</a:t>
            </a:r>
          </a:p>
          <a:p>
            <a:r>
              <a:rPr lang="en-US" cap="none" dirty="0" smtClean="0"/>
              <a:t>MHSUDS Information Notice No: 18-010. Federal Grievance and Appeal System Requirements with Revised Beneficiary Notice Templates</a:t>
            </a:r>
          </a:p>
          <a:p>
            <a:r>
              <a:rPr lang="en-US" cap="none" dirty="0" smtClean="0"/>
              <a:t>ACBH Policy No: 300-2.  Notices of Adverse Benefit Determination for Medi-Cal Beneficiaries (2/15/19)</a:t>
            </a:r>
            <a:endParaRPr lang="en-US" cap="none" dirty="0"/>
          </a:p>
        </p:txBody>
      </p:sp>
      <p:sp>
        <p:nvSpPr>
          <p:cNvPr id="4" name="Date Placeholder 3"/>
          <p:cNvSpPr>
            <a:spLocks noGrp="1"/>
          </p:cNvSpPr>
          <p:nvPr>
            <p:ph type="dt" sz="half" idx="10"/>
          </p:nvPr>
        </p:nvSpPr>
        <p:spPr/>
        <p:txBody>
          <a:bodyPr/>
          <a:lstStyle/>
          <a:p>
            <a:fld id="{9015419E-6391-48EE-9E33-B25F6E7E1914}" type="datetime1">
              <a:rPr lang="en-US" smtClean="0"/>
              <a:t>8/29/2019</a:t>
            </a:fld>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3</a:t>
            </a:fld>
            <a:endParaRPr lang="en-US" dirty="0"/>
          </a:p>
        </p:txBody>
      </p:sp>
    </p:spTree>
    <p:extLst>
      <p:ext uri="{BB962C8B-B14F-4D97-AF65-F5344CB8AC3E}">
        <p14:creationId xmlns:p14="http://schemas.microsoft.com/office/powerpoint/2010/main" val="21717286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149" y="202139"/>
            <a:ext cx="10364451" cy="1161297"/>
          </a:xfrm>
        </p:spPr>
        <p:txBody>
          <a:bodyPr/>
          <a:lstStyle/>
          <a:p>
            <a:r>
              <a:rPr lang="en-US" dirty="0" smtClean="0"/>
              <a:t>Background and Purpose OF noabd</a:t>
            </a:r>
            <a:endParaRPr lang="en-US" dirty="0"/>
          </a:p>
        </p:txBody>
      </p:sp>
      <p:sp>
        <p:nvSpPr>
          <p:cNvPr id="3" name="Content Placeholder 2"/>
          <p:cNvSpPr>
            <a:spLocks noGrp="1"/>
          </p:cNvSpPr>
          <p:nvPr>
            <p:ph sz="quarter" idx="13"/>
          </p:nvPr>
        </p:nvSpPr>
        <p:spPr>
          <a:xfrm>
            <a:off x="913774" y="1159329"/>
            <a:ext cx="10363826" cy="5216978"/>
          </a:xfrm>
        </p:spPr>
        <p:txBody>
          <a:bodyPr>
            <a:normAutofit fontScale="92500" lnSpcReduction="20000"/>
          </a:bodyPr>
          <a:lstStyle/>
          <a:p>
            <a:pPr marL="0" indent="0">
              <a:buNone/>
            </a:pPr>
            <a:r>
              <a:rPr lang="en-US" cap="none" dirty="0" smtClean="0"/>
              <a:t>BACKGROUND:</a:t>
            </a:r>
          </a:p>
          <a:p>
            <a:r>
              <a:rPr lang="en-US" cap="none" dirty="0" smtClean="0"/>
              <a:t>Notices of Adverse Benefit Determination (NOABD) supplant previous Notices of Action (NOA).</a:t>
            </a:r>
          </a:p>
          <a:p>
            <a:r>
              <a:rPr lang="en-US" cap="none" dirty="0" smtClean="0"/>
              <a:t>The Centers for Medicare and Medicaid Services (CMS) Managed Care Final Rule (Final Rule) aligns the Medicaid managed care program with other health insurance coverage programs and was put into effect July 5, 2016, with phased implementation over several years.</a:t>
            </a:r>
          </a:p>
          <a:p>
            <a:r>
              <a:rPr lang="en-US" cap="none" dirty="0" smtClean="0"/>
              <a:t>The CMS Medicaid Mental Health Parity Final Rule (Parity Rule), issued on March 29, 2016, is intended to create consistency between the commercial and Medicaid markets, strengthen access to mental health and substance use disorder services for Medicaid beneficiaries, and ensure restrictions or limits are not more substantially applied to the aforementioned services as compared to medical surgical services.  </a:t>
            </a:r>
          </a:p>
          <a:p>
            <a:pPr marL="0" indent="0">
              <a:buNone/>
            </a:pPr>
            <a:endParaRPr lang="en-US" cap="none" dirty="0" smtClean="0"/>
          </a:p>
          <a:p>
            <a:pPr marL="0" indent="0">
              <a:buNone/>
            </a:pPr>
            <a:r>
              <a:rPr lang="en-US" cap="none" dirty="0" smtClean="0"/>
              <a:t>PURPOSE:</a:t>
            </a:r>
            <a:endParaRPr lang="en-US" cap="none" dirty="0"/>
          </a:p>
          <a:p>
            <a:r>
              <a:rPr lang="en-US" cap="none" dirty="0"/>
              <a:t>Provide Medicaid (Medi-Cal) beneficiaries timely and understandable written notification when an adverse benefit determination </a:t>
            </a:r>
            <a:r>
              <a:rPr lang="en-US" cap="none" dirty="0" smtClean="0"/>
              <a:t>for specialty mental health  (SMHS) or substance use disorder (SUD) services is made; notification inclusive of beneficiary rights, such as the right to appeal. </a:t>
            </a:r>
            <a:endParaRPr lang="en-US" cap="none" dirty="0"/>
          </a:p>
          <a:p>
            <a:endParaRPr lang="en-US" cap="none" dirty="0" smtClean="0"/>
          </a:p>
          <a:p>
            <a:endParaRPr lang="en-US" cap="none" dirty="0" smtClean="0"/>
          </a:p>
        </p:txBody>
      </p:sp>
      <p:sp>
        <p:nvSpPr>
          <p:cNvPr id="4" name="Date Placeholder 3"/>
          <p:cNvSpPr>
            <a:spLocks noGrp="1"/>
          </p:cNvSpPr>
          <p:nvPr>
            <p:ph type="dt" sz="half" idx="10"/>
          </p:nvPr>
        </p:nvSpPr>
        <p:spPr/>
        <p:txBody>
          <a:bodyPr/>
          <a:lstStyle/>
          <a:p>
            <a:fld id="{B407D890-D2C1-4C0A-985C-B816810C708A}" type="datetime1">
              <a:rPr lang="en-US" smtClean="0"/>
              <a:t>8/29/2019</a:t>
            </a:fld>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4</a:t>
            </a:fld>
            <a:endParaRPr lang="en-US" dirty="0"/>
          </a:p>
        </p:txBody>
      </p:sp>
    </p:spTree>
    <p:extLst>
      <p:ext uri="{BB962C8B-B14F-4D97-AF65-F5344CB8AC3E}">
        <p14:creationId xmlns:p14="http://schemas.microsoft.com/office/powerpoint/2010/main" val="20353272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1038833"/>
          </a:xfrm>
        </p:spPr>
        <p:txBody>
          <a:bodyPr>
            <a:normAutofit fontScale="90000"/>
          </a:bodyPr>
          <a:lstStyle/>
          <a:p>
            <a:r>
              <a:rPr lang="en-US" cap="none" dirty="0"/>
              <a:t>DEFINITION: ADVERSE BENEFIT DETERMINATION</a:t>
            </a:r>
            <a:br>
              <a:rPr lang="en-US" cap="none" dirty="0"/>
            </a:br>
            <a:endParaRPr lang="en-US" dirty="0"/>
          </a:p>
        </p:txBody>
      </p:sp>
      <p:sp>
        <p:nvSpPr>
          <p:cNvPr id="3" name="Content Placeholder 2"/>
          <p:cNvSpPr>
            <a:spLocks noGrp="1"/>
          </p:cNvSpPr>
          <p:nvPr>
            <p:ph sz="quarter" idx="13"/>
          </p:nvPr>
        </p:nvSpPr>
        <p:spPr>
          <a:xfrm>
            <a:off x="913774" y="1289957"/>
            <a:ext cx="10363826" cy="4800599"/>
          </a:xfrm>
        </p:spPr>
        <p:txBody>
          <a:bodyPr>
            <a:normAutofit lnSpcReduction="10000"/>
          </a:bodyPr>
          <a:lstStyle/>
          <a:p>
            <a:pPr marL="0" indent="0">
              <a:buNone/>
            </a:pPr>
            <a:r>
              <a:rPr lang="en-US" cap="none" dirty="0" smtClean="0"/>
              <a:t>Any of the following actions taken by the Behavioral Health Plan (BHP), which includes Alameda County Behavioral Health (ACBH) and ACBH-contracted providers:</a:t>
            </a:r>
          </a:p>
          <a:p>
            <a:pPr marL="457200" indent="-457200">
              <a:buFont typeface="+mj-lt"/>
              <a:buAutoNum type="arabicPeriod"/>
            </a:pPr>
            <a:r>
              <a:rPr lang="en-US" cap="none" dirty="0" smtClean="0"/>
              <a:t>The denial or limited authorization of a requested service, including determinations based on the type or level of service, medical necessity, appropriateness, setting, or effectiveness of a covered benefit;</a:t>
            </a:r>
          </a:p>
          <a:p>
            <a:pPr marL="457200" indent="-457200">
              <a:buFont typeface="+mj-lt"/>
              <a:buAutoNum type="arabicPeriod"/>
            </a:pPr>
            <a:r>
              <a:rPr lang="en-US" cap="none" dirty="0" smtClean="0"/>
              <a:t>The reduction, suspension, or termination of a previously authorized service;</a:t>
            </a:r>
          </a:p>
          <a:p>
            <a:pPr marL="457200" indent="-457200">
              <a:buFont typeface="+mj-lt"/>
              <a:buAutoNum type="arabicPeriod"/>
            </a:pPr>
            <a:r>
              <a:rPr lang="en-US" cap="none" dirty="0" smtClean="0"/>
              <a:t>The denial, in whole or in part, of payment for a service;</a:t>
            </a:r>
          </a:p>
          <a:p>
            <a:pPr marL="457200" indent="-457200">
              <a:buFont typeface="+mj-lt"/>
              <a:buAutoNum type="arabicPeriod"/>
            </a:pPr>
            <a:r>
              <a:rPr lang="en-US" cap="none" dirty="0" smtClean="0"/>
              <a:t>The failure to provide services in a timely manner;</a:t>
            </a:r>
          </a:p>
          <a:p>
            <a:pPr marL="457200" indent="-457200">
              <a:buFont typeface="+mj-lt"/>
              <a:buAutoNum type="arabicPeriod"/>
            </a:pPr>
            <a:r>
              <a:rPr lang="en-US" cap="none" dirty="0" smtClean="0"/>
              <a:t>The failure to act within the required timeframes for standard resolution of grievances and appeals; or</a:t>
            </a:r>
          </a:p>
          <a:p>
            <a:pPr marL="457200" indent="-457200">
              <a:buFont typeface="+mj-lt"/>
              <a:buAutoNum type="arabicPeriod"/>
            </a:pPr>
            <a:r>
              <a:rPr lang="en-US" cap="none" dirty="0" smtClean="0"/>
              <a:t>The denial of a beneficiary’s request to dispute financial liability.</a:t>
            </a:r>
            <a:endParaRPr lang="en-US" cap="none" dirty="0"/>
          </a:p>
        </p:txBody>
      </p:sp>
      <p:sp>
        <p:nvSpPr>
          <p:cNvPr id="4" name="Date Placeholder 3"/>
          <p:cNvSpPr>
            <a:spLocks noGrp="1"/>
          </p:cNvSpPr>
          <p:nvPr>
            <p:ph type="dt" sz="half" idx="10"/>
          </p:nvPr>
        </p:nvSpPr>
        <p:spPr/>
        <p:txBody>
          <a:bodyPr/>
          <a:lstStyle/>
          <a:p>
            <a:fld id="{114C487F-168F-4142-B216-A2AFAE747C96}" type="datetime1">
              <a:rPr lang="en-US" smtClean="0"/>
              <a:t>8/29/2019</a:t>
            </a:fld>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5</a:t>
            </a:fld>
            <a:endParaRPr lang="en-US" dirty="0"/>
          </a:p>
        </p:txBody>
      </p:sp>
    </p:spTree>
    <p:extLst>
      <p:ext uri="{BB962C8B-B14F-4D97-AF65-F5344CB8AC3E}">
        <p14:creationId xmlns:p14="http://schemas.microsoft.com/office/powerpoint/2010/main" val="36705575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8"/>
            <a:ext cx="10364451" cy="998011"/>
          </a:xfrm>
        </p:spPr>
        <p:txBody>
          <a:bodyPr>
            <a:normAutofit fontScale="90000"/>
          </a:bodyPr>
          <a:lstStyle/>
          <a:p>
            <a:r>
              <a:rPr lang="en-US" dirty="0" smtClean="0"/>
              <a:t>Notices of adverse benefit determination (noabd)</a:t>
            </a:r>
            <a:endParaRPr lang="en-US" dirty="0"/>
          </a:p>
        </p:txBody>
      </p:sp>
      <p:sp>
        <p:nvSpPr>
          <p:cNvPr id="3" name="Content Placeholder 2"/>
          <p:cNvSpPr>
            <a:spLocks noGrp="1"/>
          </p:cNvSpPr>
          <p:nvPr>
            <p:ph sz="quarter" idx="13"/>
          </p:nvPr>
        </p:nvSpPr>
        <p:spPr>
          <a:xfrm>
            <a:off x="913775" y="1616529"/>
            <a:ext cx="10363826" cy="4988379"/>
          </a:xfrm>
        </p:spPr>
        <p:txBody>
          <a:bodyPr>
            <a:normAutofit fontScale="92500" lnSpcReduction="20000"/>
          </a:bodyPr>
          <a:lstStyle/>
          <a:p>
            <a:pPr marL="0" indent="0">
              <a:buNone/>
            </a:pPr>
            <a:r>
              <a:rPr lang="en-US" cap="none" dirty="0" smtClean="0"/>
              <a:t>A NOABD is written notification of when an adverse benefit determination is made, and the BHP is required to issue to Medi-Cal beneficiaries. </a:t>
            </a:r>
          </a:p>
          <a:p>
            <a:pPr marL="0" indent="0">
              <a:buNone/>
            </a:pPr>
            <a:endParaRPr lang="en-US" cap="none" dirty="0" smtClean="0"/>
          </a:p>
          <a:p>
            <a:pPr marL="0" indent="0">
              <a:buNone/>
            </a:pPr>
            <a:r>
              <a:rPr lang="en-US" cap="none" dirty="0" smtClean="0"/>
              <a:t>NOABD REQUIRED CONTENT:</a:t>
            </a:r>
          </a:p>
          <a:p>
            <a:pPr marL="457200" indent="-457200">
              <a:buFont typeface="+mj-lt"/>
              <a:buAutoNum type="arabicPeriod"/>
            </a:pPr>
            <a:r>
              <a:rPr lang="en-US" cap="none" dirty="0" smtClean="0"/>
              <a:t>The adverse benefit determination the BHP has made or intends to make;</a:t>
            </a:r>
          </a:p>
          <a:p>
            <a:pPr marL="457200" indent="-457200">
              <a:buFont typeface="+mj-lt"/>
              <a:buAutoNum type="arabicPeriod"/>
            </a:pPr>
            <a:r>
              <a:rPr lang="en-US" cap="none" dirty="0" smtClean="0"/>
              <a:t>A clear and concise explanation of the reason(s) for the decision.  For determinations based on medical necessity criteria, the notice must include the clinical reasons for the decision.  The BHP shall explicitly state why the beneficiary’s condition does not meet SMHS and/or DMC-ODS medical necessity criteria;</a:t>
            </a:r>
          </a:p>
          <a:p>
            <a:pPr marL="457200" indent="-457200">
              <a:buFont typeface="+mj-lt"/>
              <a:buAutoNum type="arabicPeriod"/>
            </a:pPr>
            <a:r>
              <a:rPr lang="en-US" cap="none" dirty="0" smtClean="0"/>
              <a:t>A description of the criteria used.  This includes medical necessity criteria, level of care criteria, and any processes, strategies, or evidentiary standards used in making such determinations;</a:t>
            </a:r>
          </a:p>
          <a:p>
            <a:pPr marL="457200" indent="-457200">
              <a:buFont typeface="+mj-lt"/>
              <a:buAutoNum type="arabicPeriod"/>
            </a:pPr>
            <a:r>
              <a:rPr lang="en-US" cap="none" dirty="0" smtClean="0"/>
              <a:t>The beneficiary’s right to be provided upon request and free of charge, reasonable access to and copies of all documents, records, and other information relevant to the beneficiary’s adverse benefit determination. </a:t>
            </a:r>
          </a:p>
          <a:p>
            <a:endParaRPr lang="en-US" cap="none" dirty="0"/>
          </a:p>
        </p:txBody>
      </p:sp>
      <p:sp>
        <p:nvSpPr>
          <p:cNvPr id="4" name="Date Placeholder 3"/>
          <p:cNvSpPr>
            <a:spLocks noGrp="1"/>
          </p:cNvSpPr>
          <p:nvPr>
            <p:ph type="dt" sz="half" idx="10"/>
          </p:nvPr>
        </p:nvSpPr>
        <p:spPr/>
        <p:txBody>
          <a:bodyPr/>
          <a:lstStyle/>
          <a:p>
            <a:fld id="{3A09F115-6451-43EB-A297-3037EF5E24A6}" type="datetime1">
              <a:rPr lang="en-US" smtClean="0"/>
              <a:t>8/29/2019</a:t>
            </a:fld>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6</a:t>
            </a:fld>
            <a:endParaRPr lang="en-US" dirty="0"/>
          </a:p>
        </p:txBody>
      </p:sp>
    </p:spTree>
    <p:extLst>
      <p:ext uri="{BB962C8B-B14F-4D97-AF65-F5344CB8AC3E}">
        <p14:creationId xmlns:p14="http://schemas.microsoft.com/office/powerpoint/2010/main" val="22396469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8"/>
            <a:ext cx="10364451" cy="1120476"/>
          </a:xfrm>
        </p:spPr>
        <p:txBody>
          <a:bodyPr/>
          <a:lstStyle/>
          <a:p>
            <a:r>
              <a:rPr lang="en-US" dirty="0" smtClean="0"/>
              <a:t>Noabd templates</a:t>
            </a:r>
            <a:endParaRPr lang="en-US" dirty="0"/>
          </a:p>
        </p:txBody>
      </p:sp>
      <p:sp>
        <p:nvSpPr>
          <p:cNvPr id="3" name="Content Placeholder 2"/>
          <p:cNvSpPr>
            <a:spLocks noGrp="1"/>
          </p:cNvSpPr>
          <p:nvPr>
            <p:ph sz="quarter" idx="13"/>
          </p:nvPr>
        </p:nvSpPr>
        <p:spPr>
          <a:xfrm>
            <a:off x="914400" y="1632856"/>
            <a:ext cx="10363826" cy="4767943"/>
          </a:xfrm>
        </p:spPr>
        <p:txBody>
          <a:bodyPr>
            <a:normAutofit lnSpcReduction="10000"/>
          </a:bodyPr>
          <a:lstStyle/>
          <a:p>
            <a:pPr marL="457200" indent="-457200">
              <a:buFont typeface="Arial" panose="020B0604020202020204" pitchFamily="34" charset="0"/>
              <a:buAutoNum type="alphaUcPeriod"/>
            </a:pPr>
            <a:r>
              <a:rPr lang="en-US" dirty="0" smtClean="0"/>
              <a:t>NOABD- Denial (of authorization)</a:t>
            </a:r>
            <a:r>
              <a:rPr lang="en-US" baseline="-25000" dirty="0"/>
              <a:t> </a:t>
            </a:r>
            <a:endParaRPr lang="en-US" dirty="0" smtClean="0"/>
          </a:p>
          <a:p>
            <a:pPr marL="457200" indent="-457200">
              <a:buAutoNum type="alphaUcPeriod"/>
            </a:pPr>
            <a:r>
              <a:rPr lang="en-US" dirty="0" smtClean="0"/>
              <a:t>Noabd- payment denial</a:t>
            </a:r>
          </a:p>
          <a:p>
            <a:pPr marL="457200" indent="-457200">
              <a:buFont typeface="Arial" panose="020B0604020202020204" pitchFamily="34" charset="0"/>
              <a:buAutoNum type="alphaUcPeriod"/>
            </a:pPr>
            <a:r>
              <a:rPr lang="en-US" dirty="0" smtClean="0"/>
              <a:t>Noabd- delivery system </a:t>
            </a:r>
          </a:p>
          <a:p>
            <a:pPr marL="457200" indent="-457200">
              <a:buFont typeface="Arial" panose="020B0604020202020204" pitchFamily="34" charset="0"/>
              <a:buAutoNum type="alphaUcPeriod"/>
            </a:pPr>
            <a:r>
              <a:rPr lang="en-US" dirty="0" smtClean="0"/>
              <a:t>Noabd- modification </a:t>
            </a:r>
          </a:p>
          <a:p>
            <a:pPr marL="457200" indent="-457200">
              <a:buFont typeface="Arial" panose="020B0604020202020204" pitchFamily="34" charset="0"/>
              <a:buAutoNum type="alphaUcPeriod"/>
            </a:pPr>
            <a:r>
              <a:rPr lang="en-US" b="1" i="1" dirty="0" smtClean="0">
                <a:solidFill>
                  <a:srgbClr val="00B050"/>
                </a:solidFill>
              </a:rPr>
              <a:t>Noabd-termination </a:t>
            </a:r>
            <a:r>
              <a:rPr lang="en-US" baseline="30000" dirty="0" smtClean="0">
                <a:solidFill>
                  <a:srgbClr val="00B050"/>
                </a:solidFill>
              </a:rPr>
              <a:t>1</a:t>
            </a:r>
            <a:endParaRPr lang="en-US" b="1" i="1" dirty="0" smtClean="0">
              <a:solidFill>
                <a:srgbClr val="00B050"/>
              </a:solidFill>
            </a:endParaRPr>
          </a:p>
          <a:p>
            <a:pPr marL="457200" indent="-457200">
              <a:buFont typeface="Arial" panose="020B0604020202020204" pitchFamily="34" charset="0"/>
              <a:buAutoNum type="alphaUcPeriod"/>
            </a:pPr>
            <a:r>
              <a:rPr lang="en-US" dirty="0" smtClean="0"/>
              <a:t>Noabd- Authorization delay</a:t>
            </a:r>
          </a:p>
          <a:p>
            <a:pPr marL="457200" indent="-457200">
              <a:buFont typeface="Arial" panose="020B0604020202020204" pitchFamily="34" charset="0"/>
              <a:buAutoNum type="alphaUcPeriod"/>
            </a:pPr>
            <a:r>
              <a:rPr lang="en-US" b="1" i="1" dirty="0" smtClean="0">
                <a:solidFill>
                  <a:srgbClr val="00B050"/>
                </a:solidFill>
              </a:rPr>
              <a:t>Noabd- timely access </a:t>
            </a:r>
            <a:r>
              <a:rPr lang="en-US" baseline="30000" dirty="0" smtClean="0">
                <a:solidFill>
                  <a:srgbClr val="00B050"/>
                </a:solidFill>
              </a:rPr>
              <a:t>1</a:t>
            </a:r>
            <a:endParaRPr lang="en-US" b="1" i="1" dirty="0" smtClean="0">
              <a:solidFill>
                <a:srgbClr val="00B050"/>
              </a:solidFill>
            </a:endParaRPr>
          </a:p>
          <a:p>
            <a:pPr marL="457200" indent="-457200">
              <a:buFont typeface="Arial" panose="020B0604020202020204" pitchFamily="34" charset="0"/>
              <a:buAutoNum type="alphaUcPeriod"/>
            </a:pPr>
            <a:r>
              <a:rPr lang="en-US" dirty="0" smtClean="0"/>
              <a:t>Noabd-Financial liability</a:t>
            </a:r>
          </a:p>
          <a:p>
            <a:pPr marL="457200" indent="-457200">
              <a:buFont typeface="Arial" panose="020B0604020202020204" pitchFamily="34" charset="0"/>
              <a:buAutoNum type="alphaUcPeriod"/>
            </a:pPr>
            <a:r>
              <a:rPr lang="en-US" b="1" i="1" dirty="0" smtClean="0">
                <a:solidFill>
                  <a:schemeClr val="accent4">
                    <a:lumMod val="50000"/>
                  </a:schemeClr>
                </a:solidFill>
              </a:rPr>
              <a:t>Noabd- grievance &amp; appeal timely resolution </a:t>
            </a:r>
            <a:r>
              <a:rPr lang="en-US" baseline="30000" dirty="0" smtClean="0">
                <a:solidFill>
                  <a:schemeClr val="accent4">
                    <a:lumMod val="50000"/>
                  </a:schemeClr>
                </a:solidFill>
              </a:rPr>
              <a:t>1</a:t>
            </a:r>
          </a:p>
          <a:p>
            <a:pPr marL="0" indent="0">
              <a:buNone/>
            </a:pPr>
            <a:r>
              <a:rPr lang="en-US" b="1" baseline="30000" dirty="0" smtClean="0">
                <a:solidFill>
                  <a:srgbClr val="00B050"/>
                </a:solidFill>
              </a:rPr>
              <a:t>NOTE:  NOABD TEMPLATEs typically ISSUED BY acbh AND acbh-CONTRACTED SMHS adult PROVIDERS </a:t>
            </a:r>
            <a:r>
              <a:rPr lang="en-US" baseline="30000" dirty="0">
                <a:solidFill>
                  <a:srgbClr val="00B050"/>
                </a:solidFill>
              </a:rPr>
              <a:t>1</a:t>
            </a:r>
            <a:endParaRPr lang="en-US" b="1" i="1" dirty="0">
              <a:solidFill>
                <a:srgbClr val="00B050"/>
              </a:solidFill>
            </a:endParaRPr>
          </a:p>
          <a:p>
            <a:pPr marL="0" indent="0">
              <a:buNone/>
            </a:pPr>
            <a:endParaRPr lang="en-US" b="1" dirty="0">
              <a:solidFill>
                <a:srgbClr val="00B050"/>
              </a:solidFill>
            </a:endParaRPr>
          </a:p>
          <a:p>
            <a:pPr marL="0" indent="0">
              <a:buNone/>
            </a:pPr>
            <a:endParaRPr lang="en-US" b="1" dirty="0">
              <a:solidFill>
                <a:srgbClr val="00B050"/>
              </a:solidFill>
            </a:endParaRPr>
          </a:p>
          <a:p>
            <a:pPr marL="457200" indent="-457200">
              <a:buFont typeface="Arial" panose="020B0604020202020204" pitchFamily="34" charset="0"/>
              <a:buAutoNum type="alphaUcPeriod"/>
            </a:pPr>
            <a:endParaRPr lang="en-US" b="1" i="1" dirty="0">
              <a:solidFill>
                <a:srgbClr val="00B050"/>
              </a:solidFill>
            </a:endParaRPr>
          </a:p>
          <a:p>
            <a:pPr marL="457200" indent="-457200">
              <a:buFont typeface="Arial" panose="020B0604020202020204" pitchFamily="34" charset="0"/>
              <a:buAutoNum type="alphaUcPeriod"/>
            </a:pPr>
            <a:endParaRPr lang="en-US" dirty="0" smtClean="0"/>
          </a:p>
          <a:p>
            <a:pPr marL="457200" indent="-457200">
              <a:buFont typeface="Arial" panose="020B0604020202020204" pitchFamily="34" charset="0"/>
              <a:buAutoNum type="alphaUcPeriod"/>
            </a:pPr>
            <a:endParaRPr lang="en-US" dirty="0"/>
          </a:p>
          <a:p>
            <a:pPr marL="457200" indent="-457200">
              <a:buFont typeface="Arial" panose="020B0604020202020204" pitchFamily="34" charset="0"/>
              <a:buAutoNum type="alphaUcPeriod"/>
            </a:pPr>
            <a:endParaRPr lang="en-US" dirty="0"/>
          </a:p>
          <a:p>
            <a:pPr marL="457200" indent="-457200">
              <a:buAutoNum type="alphaUcPeriod"/>
            </a:pPr>
            <a:endParaRPr lang="en-US" dirty="0"/>
          </a:p>
        </p:txBody>
      </p:sp>
      <p:sp>
        <p:nvSpPr>
          <p:cNvPr id="4" name="Date Placeholder 3"/>
          <p:cNvSpPr>
            <a:spLocks noGrp="1"/>
          </p:cNvSpPr>
          <p:nvPr>
            <p:ph type="dt" sz="half" idx="10"/>
          </p:nvPr>
        </p:nvSpPr>
        <p:spPr/>
        <p:txBody>
          <a:bodyPr/>
          <a:lstStyle/>
          <a:p>
            <a:fld id="{2AD4E06F-8C94-4341-9566-51C0EC41DDD4}" type="datetime1">
              <a:rPr lang="en-US" smtClean="0"/>
              <a:t>8/29/2019</a:t>
            </a:fld>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7</a:t>
            </a:fld>
            <a:endParaRPr lang="en-US" dirty="0"/>
          </a:p>
        </p:txBody>
      </p:sp>
    </p:spTree>
    <p:extLst>
      <p:ext uri="{BB962C8B-B14F-4D97-AF65-F5344CB8AC3E}">
        <p14:creationId xmlns:p14="http://schemas.microsoft.com/office/powerpoint/2010/main" val="17271069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38596" y="148088"/>
            <a:ext cx="10040255" cy="528862"/>
          </a:xfrm>
        </p:spPr>
        <p:txBody>
          <a:bodyPr>
            <a:normAutofit fontScale="90000"/>
          </a:bodyPr>
          <a:lstStyle/>
          <a:p>
            <a:r>
              <a:rPr lang="en-US" dirty="0" smtClean="0"/>
              <a:t>NOABD TABLE </a:t>
            </a:r>
            <a:endParaRPr lang="en-US" dirty="0"/>
          </a:p>
        </p:txBody>
      </p:sp>
      <p:sp>
        <p:nvSpPr>
          <p:cNvPr id="3" name="Content Placeholder 2"/>
          <p:cNvSpPr>
            <a:spLocks noGrp="1"/>
          </p:cNvSpPr>
          <p:nvPr>
            <p:ph sz="quarter" idx="13"/>
          </p:nvPr>
        </p:nvSpPr>
        <p:spPr>
          <a:xfrm>
            <a:off x="914400" y="865414"/>
            <a:ext cx="10363826" cy="5453743"/>
          </a:xfrm>
        </p:spPr>
        <p:txBody>
          <a:bodyPr>
            <a:normAutofit/>
          </a:bodyPr>
          <a:lstStyle/>
          <a:p>
            <a:pPr marL="0" indent="0">
              <a:buNone/>
            </a:pPr>
            <a:endParaRPr lang="en-US" b="1" dirty="0">
              <a:solidFill>
                <a:srgbClr val="00B050"/>
              </a:solidFill>
            </a:endParaRPr>
          </a:p>
          <a:p>
            <a:pPr marL="0" indent="0">
              <a:buNone/>
            </a:pPr>
            <a:endParaRPr lang="en-US" b="1" dirty="0">
              <a:solidFill>
                <a:srgbClr val="00B050"/>
              </a:solidFill>
            </a:endParaRPr>
          </a:p>
          <a:p>
            <a:pPr marL="457200" indent="-457200">
              <a:buFont typeface="Arial" panose="020B0604020202020204" pitchFamily="34" charset="0"/>
              <a:buAutoNum type="alphaUcPeriod"/>
            </a:pPr>
            <a:endParaRPr lang="en-US" b="1" i="1" dirty="0">
              <a:solidFill>
                <a:srgbClr val="00B050"/>
              </a:solidFill>
            </a:endParaRPr>
          </a:p>
          <a:p>
            <a:pPr marL="457200" indent="-457200">
              <a:buFont typeface="Arial" panose="020B0604020202020204" pitchFamily="34" charset="0"/>
              <a:buAutoNum type="alphaUcPeriod"/>
            </a:pPr>
            <a:endParaRPr lang="en-US" dirty="0" smtClean="0"/>
          </a:p>
          <a:p>
            <a:pPr marL="0" indent="0">
              <a:buNone/>
            </a:pPr>
            <a:endParaRPr lang="en-US" dirty="0"/>
          </a:p>
          <a:p>
            <a:pPr marL="457200" indent="-457200">
              <a:buFont typeface="Arial" panose="020B0604020202020204" pitchFamily="34" charset="0"/>
              <a:buAutoNum type="alphaUcPeriod"/>
            </a:pPr>
            <a:endParaRPr lang="en-US" dirty="0"/>
          </a:p>
          <a:p>
            <a:pPr marL="457200" indent="-457200">
              <a:buAutoNum type="alphaUcPeriod"/>
            </a:pPr>
            <a:endParaRPr lang="en-US" dirty="0"/>
          </a:p>
        </p:txBody>
      </p:sp>
      <p:sp>
        <p:nvSpPr>
          <p:cNvPr id="4" name="Date Placeholder 3"/>
          <p:cNvSpPr>
            <a:spLocks noGrp="1"/>
          </p:cNvSpPr>
          <p:nvPr>
            <p:ph type="dt" sz="half" idx="10"/>
          </p:nvPr>
        </p:nvSpPr>
        <p:spPr/>
        <p:txBody>
          <a:bodyPr/>
          <a:lstStyle/>
          <a:p>
            <a:fld id="{5CF5C20F-4BBD-49D3-9407-C5E4D80A4BE0}" type="datetime1">
              <a:rPr lang="en-US" smtClean="0"/>
              <a:t>8/29/2019</a:t>
            </a:fld>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8</a:t>
            </a:fld>
            <a:endParaRPr lang="en-US" dirty="0"/>
          </a:p>
        </p:txBody>
      </p:sp>
      <p:graphicFrame>
        <p:nvGraphicFramePr>
          <p:cNvPr id="7" name="Object 6"/>
          <p:cNvGraphicFramePr>
            <a:graphicFrameLocks noChangeAspect="1"/>
          </p:cNvGraphicFramePr>
          <p:nvPr>
            <p:extLst>
              <p:ext uri="{D42A27DB-BD31-4B8C-83A1-F6EECF244321}">
                <p14:modId xmlns:p14="http://schemas.microsoft.com/office/powerpoint/2010/main" val="3080427080"/>
              </p:ext>
            </p:extLst>
          </p:nvPr>
        </p:nvGraphicFramePr>
        <p:xfrm>
          <a:off x="473824" y="739834"/>
          <a:ext cx="10896475" cy="5143441"/>
        </p:xfrm>
        <a:graphic>
          <a:graphicData uri="http://schemas.openxmlformats.org/presentationml/2006/ole">
            <mc:AlternateContent xmlns:mc="http://schemas.openxmlformats.org/markup-compatibility/2006">
              <mc:Choice xmlns:v="urn:schemas-microsoft-com:vml" Requires="v">
                <p:oleObj spid="_x0000_s1035" name="Document" r:id="rId4" imgW="10716627" imgH="6810406" progId="Word.Document.12">
                  <p:embed/>
                </p:oleObj>
              </mc:Choice>
              <mc:Fallback>
                <p:oleObj name="Document" r:id="rId4" imgW="10716627" imgH="6810406" progId="Word.Document.12">
                  <p:embed/>
                  <p:pic>
                    <p:nvPicPr>
                      <p:cNvPr id="0" name=""/>
                      <p:cNvPicPr/>
                      <p:nvPr/>
                    </p:nvPicPr>
                    <p:blipFill>
                      <a:blip r:embed="rId5"/>
                      <a:stretch>
                        <a:fillRect/>
                      </a:stretch>
                    </p:blipFill>
                    <p:spPr>
                      <a:xfrm>
                        <a:off x="473824" y="739834"/>
                        <a:ext cx="10896475" cy="5143441"/>
                      </a:xfrm>
                      <a:prstGeom prst="rect">
                        <a:avLst/>
                      </a:prstGeom>
                    </p:spPr>
                  </p:pic>
                </p:oleObj>
              </mc:Fallback>
            </mc:AlternateContent>
          </a:graphicData>
        </a:graphic>
      </p:graphicFrame>
    </p:spTree>
    <p:extLst>
      <p:ext uri="{BB962C8B-B14F-4D97-AF65-F5344CB8AC3E}">
        <p14:creationId xmlns:p14="http://schemas.microsoft.com/office/powerpoint/2010/main" val="22460123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149" y="327572"/>
            <a:ext cx="10364451" cy="802959"/>
          </a:xfrm>
        </p:spPr>
        <p:txBody>
          <a:bodyPr/>
          <a:lstStyle/>
          <a:p>
            <a:r>
              <a:rPr lang="en-US" dirty="0" smtClean="0"/>
              <a:t>NOAbd- termination</a:t>
            </a:r>
            <a:endParaRPr lang="en-US" dirty="0"/>
          </a:p>
        </p:txBody>
      </p:sp>
      <p:sp>
        <p:nvSpPr>
          <p:cNvPr id="3" name="Content Placeholder 2"/>
          <p:cNvSpPr>
            <a:spLocks noGrp="1"/>
          </p:cNvSpPr>
          <p:nvPr>
            <p:ph sz="quarter" idx="13"/>
          </p:nvPr>
        </p:nvSpPr>
        <p:spPr>
          <a:xfrm>
            <a:off x="913774" y="1022465"/>
            <a:ext cx="10363826" cy="5403273"/>
          </a:xfrm>
        </p:spPr>
        <p:txBody>
          <a:bodyPr>
            <a:normAutofit fontScale="77500" lnSpcReduction="20000"/>
          </a:bodyPr>
          <a:lstStyle/>
          <a:p>
            <a:pPr marL="0" indent="0">
              <a:buNone/>
            </a:pPr>
            <a:r>
              <a:rPr lang="en-US" sz="2200" dirty="0"/>
              <a:t>ISSUED BY bhp: acbh AND ACBH-CONTRACTED PROVIDERS</a:t>
            </a:r>
          </a:p>
          <a:p>
            <a:pPr marL="0" indent="0">
              <a:buNone/>
            </a:pPr>
            <a:r>
              <a:rPr lang="en-US" sz="2200" b="1" i="1" cap="none" dirty="0" smtClean="0">
                <a:solidFill>
                  <a:srgbClr val="00B050"/>
                </a:solidFill>
              </a:rPr>
              <a:t>Use this template when the BHP terminates, reduces or suspends a previously authorized service.  </a:t>
            </a:r>
          </a:p>
          <a:p>
            <a:pPr marL="0" indent="0">
              <a:buNone/>
            </a:pPr>
            <a:r>
              <a:rPr lang="en-US" sz="2200" cap="none" dirty="0"/>
              <a:t>RESPONSIBLE BHP PROVIDERS AND EXAMPLES OF WHEN TO ISSUE THE </a:t>
            </a:r>
            <a:r>
              <a:rPr lang="en-US" sz="2200" cap="none" dirty="0" smtClean="0"/>
              <a:t>NOABD-TERMINATION</a:t>
            </a:r>
          </a:p>
          <a:p>
            <a:pPr marL="0" indent="0">
              <a:lnSpc>
                <a:spcPct val="100000"/>
              </a:lnSpc>
              <a:spcBef>
                <a:spcPts val="0"/>
              </a:spcBef>
              <a:buNone/>
            </a:pPr>
            <a:r>
              <a:rPr lang="en-US" sz="2200" cap="none" dirty="0"/>
              <a:t>ACBH departments/units that authorize SMHS or DMC-ODS </a:t>
            </a:r>
            <a:r>
              <a:rPr lang="en-US" sz="2200" cap="none" dirty="0" smtClean="0"/>
              <a:t>services</a:t>
            </a:r>
          </a:p>
          <a:p>
            <a:pPr lvl="1">
              <a:lnSpc>
                <a:spcPct val="100000"/>
              </a:lnSpc>
              <a:spcBef>
                <a:spcPts val="0"/>
              </a:spcBef>
              <a:buFont typeface="Wingdings" panose="05000000000000000000" pitchFamily="2" charset="2"/>
              <a:buChar char="q"/>
            </a:pPr>
            <a:r>
              <a:rPr lang="en-US" sz="2200" cap="none" dirty="0" smtClean="0"/>
              <a:t>ACBH </a:t>
            </a:r>
            <a:r>
              <a:rPr lang="en-US" sz="2200" cap="none" dirty="0"/>
              <a:t>Utilization Management Program (UM) uses this template </a:t>
            </a:r>
            <a:r>
              <a:rPr lang="en-US" sz="2200" cap="none" dirty="0" smtClean="0"/>
              <a:t>when DMC-ODS residential </a:t>
            </a:r>
            <a:r>
              <a:rPr lang="en-US" sz="2200" cap="none" dirty="0"/>
              <a:t>treatment </a:t>
            </a:r>
            <a:r>
              <a:rPr lang="en-US" sz="2200" cap="none" dirty="0" smtClean="0"/>
              <a:t>or SMHS </a:t>
            </a:r>
            <a:r>
              <a:rPr lang="en-US" sz="2200" cap="none" dirty="0"/>
              <a:t>Fee-for-Service (FFS) </a:t>
            </a:r>
            <a:r>
              <a:rPr lang="en-US" sz="2200" cap="none" dirty="0" smtClean="0"/>
              <a:t>Network or AB1299/SB785 services that were previously authorized are terminated (e.g.  SMHS FFS Network provider given initial authorization and requests reauthorization, but UM denies).</a:t>
            </a:r>
          </a:p>
          <a:p>
            <a:pPr marL="0" indent="0">
              <a:lnSpc>
                <a:spcPct val="100000"/>
              </a:lnSpc>
              <a:spcBef>
                <a:spcPts val="0"/>
              </a:spcBef>
              <a:buNone/>
            </a:pPr>
            <a:r>
              <a:rPr lang="en-US" sz="2200" cap="none" dirty="0" smtClean="0"/>
              <a:t>ACBH &amp; ACBH-Contracted </a:t>
            </a:r>
            <a:r>
              <a:rPr lang="en-US" sz="2200" cap="none" dirty="0"/>
              <a:t>providers that authorize SMHS or DMC-ODS </a:t>
            </a:r>
            <a:r>
              <a:rPr lang="en-US" sz="2200" cap="none" dirty="0" smtClean="0"/>
              <a:t>services</a:t>
            </a:r>
          </a:p>
          <a:p>
            <a:pPr lvl="1">
              <a:lnSpc>
                <a:spcPct val="100000"/>
              </a:lnSpc>
              <a:spcBef>
                <a:spcPts val="0"/>
              </a:spcBef>
              <a:buFont typeface="Wingdings" panose="05000000000000000000" pitchFamily="2" charset="2"/>
              <a:buChar char="q"/>
            </a:pPr>
            <a:r>
              <a:rPr lang="en-US" sz="2200" cap="none" dirty="0" smtClean="0"/>
              <a:t>When a beneficiary has lost contact with a Tx Provider and the Tx Provider is not able to contact/locate the beneficiary and closes the episode.</a:t>
            </a:r>
          </a:p>
          <a:p>
            <a:pPr lvl="1">
              <a:lnSpc>
                <a:spcPct val="100000"/>
              </a:lnSpc>
              <a:spcBef>
                <a:spcPts val="0"/>
              </a:spcBef>
              <a:buFont typeface="Wingdings" panose="05000000000000000000" pitchFamily="2" charset="2"/>
              <a:buChar char="q"/>
            </a:pPr>
            <a:r>
              <a:rPr lang="en-US" sz="2200" cap="none" dirty="0" smtClean="0"/>
              <a:t>When a beneficiary is discharged for non-compliance.</a:t>
            </a:r>
          </a:p>
          <a:p>
            <a:pPr marL="0" indent="0">
              <a:buNone/>
            </a:pPr>
            <a:r>
              <a:rPr lang="en-US" sz="2200" cap="none" dirty="0" smtClean="0"/>
              <a:t>NOABD-Termination </a:t>
            </a:r>
            <a:r>
              <a:rPr lang="en-US" sz="2200" cap="none" dirty="0"/>
              <a:t>Timeliness </a:t>
            </a:r>
            <a:r>
              <a:rPr lang="en-US" sz="2200" cap="none" dirty="0" smtClean="0"/>
              <a:t>Standards:  BHP must mail the notice to the beneficiary at least ten (10) days before the date of the </a:t>
            </a:r>
            <a:r>
              <a:rPr lang="en-US" sz="2200" cap="none" dirty="0"/>
              <a:t>action, except as permitted under 42 CFR 431.213 and 431.214 (e.g.  &lt;10 days if the safety or health of individuals in the facility is endangered due to the clinical or behavioral status of the resident).  </a:t>
            </a:r>
            <a:r>
              <a:rPr lang="en-US" sz="2200" cap="none" dirty="0" smtClean="0"/>
              <a:t>Requires provider notification within 24 hours.  </a:t>
            </a:r>
          </a:p>
          <a:p>
            <a:pPr marL="0" indent="0">
              <a:buNone/>
            </a:pPr>
            <a:r>
              <a:rPr lang="en-US" sz="2200" cap="none" dirty="0" smtClean="0"/>
              <a:t>NOTE: Services not authorized by ACBH that are </a:t>
            </a:r>
            <a:r>
              <a:rPr lang="en-US" sz="2200" cap="none" dirty="0"/>
              <a:t>reduced, modified, or </a:t>
            </a:r>
            <a:r>
              <a:rPr lang="en-US" sz="2200" cap="none" dirty="0" smtClean="0"/>
              <a:t>terminated as a </a:t>
            </a:r>
            <a:r>
              <a:rPr lang="en-US" sz="2200" cap="none" dirty="0"/>
              <a:t>result of a treatment Team/Clinician decision based on the beneficiary’s clinical condition and/or progress in treatment </a:t>
            </a:r>
            <a:r>
              <a:rPr lang="en-US" sz="2200" cap="none" dirty="0" smtClean="0"/>
              <a:t>are </a:t>
            </a:r>
            <a:r>
              <a:rPr lang="en-US" sz="2200" cap="none" dirty="0"/>
              <a:t>not subject to issuance of a NOABD</a:t>
            </a:r>
            <a:r>
              <a:rPr lang="en-US" sz="2200" cap="none" dirty="0" smtClean="0"/>
              <a:t>.  The beneficiary still has the right to appeal the decision with the BHP even if a NOABD is not received.</a:t>
            </a:r>
            <a:endParaRPr lang="en-US" sz="2200" cap="none" dirty="0"/>
          </a:p>
          <a:p>
            <a:pPr marL="0" indent="0">
              <a:buNone/>
            </a:pPr>
            <a:endParaRPr lang="en-US" cap="none" dirty="0"/>
          </a:p>
        </p:txBody>
      </p:sp>
      <p:sp>
        <p:nvSpPr>
          <p:cNvPr id="4" name="Date Placeholder 3"/>
          <p:cNvSpPr>
            <a:spLocks noGrp="1"/>
          </p:cNvSpPr>
          <p:nvPr>
            <p:ph type="dt" sz="half" idx="10"/>
          </p:nvPr>
        </p:nvSpPr>
        <p:spPr/>
        <p:txBody>
          <a:bodyPr/>
          <a:lstStyle/>
          <a:p>
            <a:fld id="{BDA138BB-F879-41AE-A7C5-903D04581060}" type="datetime1">
              <a:rPr lang="en-US" smtClean="0"/>
              <a:t>8/29/2019</a:t>
            </a:fld>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9</a:t>
            </a:fld>
            <a:endParaRPr lang="en-US" dirty="0"/>
          </a:p>
        </p:txBody>
      </p:sp>
    </p:spTree>
    <p:extLst>
      <p:ext uri="{BB962C8B-B14F-4D97-AF65-F5344CB8AC3E}">
        <p14:creationId xmlns:p14="http://schemas.microsoft.com/office/powerpoint/2010/main" val="2487458643"/>
      </p:ext>
    </p:extLst>
  </p:cSld>
  <p:clrMapOvr>
    <a:masterClrMapping/>
  </p:clrMapOvr>
  <p:timing>
    <p:tnLst>
      <p:par>
        <p:cTn id="1" dur="indefinite" restart="never" nodeType="tmRoot"/>
      </p:par>
    </p:tnLst>
  </p:timing>
</p:sld>
</file>

<file path=ppt/theme/theme1.xml><?xml version="1.0" encoding="utf-8"?>
<a:theme xmlns:a="http://schemas.openxmlformats.org/drawingml/2006/main" name="Droplet">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Droplet</Template>
  <TotalTime>1454</TotalTime>
  <Words>1849</Words>
  <Application>Microsoft Office PowerPoint</Application>
  <PresentationFormat>Widescreen</PresentationFormat>
  <Paragraphs>171</Paragraphs>
  <Slides>15</Slides>
  <Notes>3</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4" baseType="lpstr">
      <vt:lpstr>Malgun Gothic</vt:lpstr>
      <vt:lpstr>Arial</vt:lpstr>
      <vt:lpstr>Calibri</vt:lpstr>
      <vt:lpstr>Georgia</vt:lpstr>
      <vt:lpstr>Tw Cen MT</vt:lpstr>
      <vt:lpstr>Verdana</vt:lpstr>
      <vt:lpstr>Wingdings</vt:lpstr>
      <vt:lpstr>Droplet</vt:lpstr>
      <vt:lpstr>Document</vt:lpstr>
      <vt:lpstr>Notices of adverse benefit determination (noabd) for medi-cal beneficiaries  Training PPT for Adult Mental Health Providers</vt:lpstr>
      <vt:lpstr>Learning Objectives</vt:lpstr>
      <vt:lpstr>Authority and references</vt:lpstr>
      <vt:lpstr>Background and Purpose OF noabd</vt:lpstr>
      <vt:lpstr>DEFINITION: ADVERSE BENEFIT DETERMINATION </vt:lpstr>
      <vt:lpstr>Notices of adverse benefit determination (noabd)</vt:lpstr>
      <vt:lpstr>Noabd templates</vt:lpstr>
      <vt:lpstr>NOABD TABLE </vt:lpstr>
      <vt:lpstr>NOAbd- termination</vt:lpstr>
      <vt:lpstr>NOABD- Timely Access </vt:lpstr>
      <vt:lpstr>NOABD-grievance &amp; appeal timely resolution</vt:lpstr>
      <vt:lpstr>How to complete a NOABD</vt:lpstr>
      <vt:lpstr>Making a written noabd accessible to beneficiaries with disabilities and language needs</vt:lpstr>
      <vt:lpstr>HOW to complete a Noabd, continued </vt:lpstr>
      <vt:lpstr>NOABD Record keeping and submission</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Notices of adverse benefit determination (noabd) for medi-cal beneficiaries</dc:title>
  <dc:creator>Karen Capece</dc:creator>
  <cp:lastModifiedBy>Tiffany Lynch</cp:lastModifiedBy>
  <cp:revision>129</cp:revision>
  <cp:lastPrinted>2019-08-29T19:55:47Z</cp:lastPrinted>
  <dcterms:created xsi:type="dcterms:W3CDTF">2019-05-22T21:40:14Z</dcterms:created>
  <dcterms:modified xsi:type="dcterms:W3CDTF">2019-08-29T19:56:11Z</dcterms:modified>
</cp:coreProperties>
</file>