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6" r:id="rId2"/>
    <p:sldId id="257" r:id="rId3"/>
    <p:sldId id="274" r:id="rId4"/>
    <p:sldId id="258" r:id="rId5"/>
    <p:sldId id="259" r:id="rId6"/>
    <p:sldId id="260" r:id="rId7"/>
    <p:sldId id="261" r:id="rId8"/>
    <p:sldId id="262" r:id="rId9"/>
    <p:sldId id="267" r:id="rId10"/>
    <p:sldId id="268" r:id="rId11"/>
    <p:sldId id="269" r:id="rId12"/>
    <p:sldId id="271" r:id="rId13"/>
    <p:sldId id="273" r:id="rId14"/>
    <p:sldId id="275" r:id="rId15"/>
    <p:sldId id="270"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19" autoAdjust="0"/>
    <p:restoredTop sz="94660"/>
  </p:normalViewPr>
  <p:slideViewPr>
    <p:cSldViewPr snapToGrid="0">
      <p:cViewPr varScale="1">
        <p:scale>
          <a:sx n="115" d="100"/>
          <a:sy n="115" d="100"/>
        </p:scale>
        <p:origin x="132"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577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5774"/>
          </a:xfrm>
          <a:prstGeom prst="rect">
            <a:avLst/>
          </a:prstGeom>
        </p:spPr>
        <p:txBody>
          <a:bodyPr vert="horz" lIns="91650" tIns="45825" rIns="91650" bIns="45825" rtlCol="0"/>
          <a:lstStyle>
            <a:lvl1pPr algn="r">
              <a:defRPr sz="1200"/>
            </a:lvl1pPr>
          </a:lstStyle>
          <a:p>
            <a:fld id="{3815792B-55F7-49BD-B3E9-F3DBB3D835E7}" type="datetimeFigureOut">
              <a:rPr lang="en-US" smtClean="0"/>
              <a:t>8/29/2019</a:t>
            </a:fld>
            <a:endParaRPr lang="en-US"/>
          </a:p>
        </p:txBody>
      </p:sp>
      <p:sp>
        <p:nvSpPr>
          <p:cNvPr id="4" name="Footer Placeholder 3"/>
          <p:cNvSpPr>
            <a:spLocks noGrp="1"/>
          </p:cNvSpPr>
          <p:nvPr>
            <p:ph type="ftr" sz="quarter" idx="2"/>
          </p:nvPr>
        </p:nvSpPr>
        <p:spPr>
          <a:xfrm>
            <a:off x="0" y="8830627"/>
            <a:ext cx="3038372" cy="465773"/>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30627"/>
            <a:ext cx="3038372" cy="465773"/>
          </a:xfrm>
          <a:prstGeom prst="rect">
            <a:avLst/>
          </a:prstGeom>
        </p:spPr>
        <p:txBody>
          <a:bodyPr vert="horz" lIns="91650" tIns="45825" rIns="91650" bIns="45825" rtlCol="0" anchor="b"/>
          <a:lstStyle>
            <a:lvl1pPr algn="r">
              <a:defRPr sz="1200"/>
            </a:lvl1pPr>
          </a:lstStyle>
          <a:p>
            <a:fld id="{ACDD23D4-1FBD-4114-BF6D-630511291E3E}" type="slidenum">
              <a:rPr lang="en-US" smtClean="0"/>
              <a:t>‹#›</a:t>
            </a:fld>
            <a:endParaRPr lang="en-US"/>
          </a:p>
        </p:txBody>
      </p:sp>
    </p:spTree>
    <p:extLst>
      <p:ext uri="{BB962C8B-B14F-4D97-AF65-F5344CB8AC3E}">
        <p14:creationId xmlns:p14="http://schemas.microsoft.com/office/powerpoint/2010/main" val="1299309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200"/>
            </a:lvl1pPr>
          </a:lstStyle>
          <a:p>
            <a:fld id="{DEF24D41-D142-496A-A769-D23DCA11A768}" type="datetimeFigureOut">
              <a:rPr lang="en-US" smtClean="0"/>
              <a:t>8/29/2019</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379842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15</a:t>
            </a:fld>
            <a:endParaRPr lang="en-US" dirty="0"/>
          </a:p>
        </p:txBody>
      </p:sp>
    </p:spTree>
    <p:extLst>
      <p:ext uri="{BB962C8B-B14F-4D97-AF65-F5344CB8AC3E}">
        <p14:creationId xmlns:p14="http://schemas.microsoft.com/office/powerpoint/2010/main" val="401207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3D3E89-0AC1-4194-A0C7-B0593C321B49}" type="datetime1">
              <a:rPr lang="en-US" smtClean="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2C81C-AE3D-493D-9128-CECC59199854}" type="datetime1">
              <a:rPr lang="en-US" smtClean="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B4CB-A515-401F-B645-D9AFA27A5411}" type="datetime1">
              <a:rPr lang="en-US" smtClean="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ED81-36B5-4751-843C-545317012C30}" type="datetime1">
              <a:rPr lang="en-US" smtClean="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BAA32-B726-42D4-AC47-69E172B1F85F}" type="datetime1">
              <a:rPr lang="en-US" smtClean="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5598E-3910-41FC-BB16-2D72AEE7E97E}" type="datetime1">
              <a:rPr lang="en-US" smtClean="0"/>
              <a:t>8/29/2019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8A44B5B-F142-4F37-BD8F-9BBA7F11FE78}" type="datetime1">
              <a:rPr lang="en-US" smtClean="0"/>
              <a:t>8/29/2019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37EDD-1D54-4AB8-A3DC-2EC77F2A8B86}" type="datetime1">
              <a:rPr lang="en-US" smtClean="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BD07A-096D-48B1-9DA0-ED2569B4131D}" type="datetime1">
              <a:rPr lang="en-US" smtClean="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98C3F-45AC-4042-A56B-96C3F8A053D5}" type="datetime1">
              <a:rPr lang="en-US" smtClean="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7943E-A752-4E0E-AD90-8B679005EE7D}" type="datetime1">
              <a:rPr lang="en-US" smtClean="0"/>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50095-2B5B-4D06-AC04-73147841BA19}" type="datetime1">
              <a:rPr lang="en-US" smtClean="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99EE2-6A44-47A8-86F1-4E3B84B1D288}" type="datetime1">
              <a:rPr lang="en-US" smtClean="0"/>
              <a:t>8/29/2019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E5AC2-1872-4840-9DEF-EF3A4A903219}" type="datetime1">
              <a:rPr lang="en-US" smtClean="0"/>
              <a:t>8/29/2019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C93031B-4B74-4930-AF6E-8853767C54DA}" type="datetime1">
              <a:rPr lang="en-US" smtClean="0"/>
              <a:t>8/29/2019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F6C31-7AB9-46FB-8D63-ED20CD48FC72}" type="datetime1">
              <a:rPr lang="en-US" smtClean="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91103-F155-49BC-8872-283801410E3C}" type="datetime1">
              <a:rPr lang="en-US" smtClean="0"/>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5517DF5-2D51-4E67-A9AC-34EC61E5A63C}" type="datetime1">
              <a:rPr lang="en-US" smtClean="0"/>
              <a:t>8/29/2019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989" y="2517263"/>
            <a:ext cx="11441151" cy="2509213"/>
          </a:xfrm>
        </p:spPr>
        <p:txBody>
          <a:bodyPr>
            <a:normAutofit fontScale="90000"/>
          </a:bodyPr>
          <a:lstStyle/>
          <a:p>
            <a:r>
              <a:rPr lang="en-US" dirty="0" smtClean="0"/>
              <a:t>Notices of adverse benefit determination (noabd) for </a:t>
            </a:r>
            <a:r>
              <a:rPr lang="en-US" dirty="0" err="1" smtClean="0"/>
              <a:t>medi-cal</a:t>
            </a:r>
            <a:r>
              <a:rPr lang="en-US" dirty="0" smtClean="0"/>
              <a:t> beneficiaries</a:t>
            </a:r>
            <a:br>
              <a:rPr lang="en-US" dirty="0" smtClean="0"/>
            </a:br>
            <a:r>
              <a:rPr lang="en-US" dirty="0" smtClean="0"/>
              <a:t> </a:t>
            </a:r>
            <a:r>
              <a:rPr lang="en-US" sz="2800" dirty="0">
                <a:solidFill>
                  <a:prstClr val="black"/>
                </a:solidFill>
              </a:rPr>
              <a:t>Training PPT for Adult Mental Health Providers</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
        <p:nvSpPr>
          <p:cNvPr id="3" name="Date Placeholder 2"/>
          <p:cNvSpPr>
            <a:spLocks noGrp="1"/>
          </p:cNvSpPr>
          <p:nvPr>
            <p:ph type="dt" sz="half" idx="10"/>
          </p:nvPr>
        </p:nvSpPr>
        <p:spPr/>
        <p:txBody>
          <a:bodyPr/>
          <a:lstStyle/>
          <a:p>
            <a:fld id="{C19179AA-D6EF-4B6A-9AAF-AA6F808790F3}"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sz="1900" dirty="0"/>
              <a:t>ISSUED BY bhp: acbh AND ACBH-CONTRACTED </a:t>
            </a:r>
            <a:r>
              <a:rPr lang="en-US" sz="1900" dirty="0" smtClean="0"/>
              <a:t>PROVIDERS</a:t>
            </a:r>
          </a:p>
          <a:p>
            <a:pPr marL="0" indent="0">
              <a:buNone/>
            </a:pPr>
            <a:endParaRPr lang="en-US" sz="1900" dirty="0"/>
          </a:p>
          <a:p>
            <a:pPr marL="0" indent="0">
              <a:lnSpc>
                <a:spcPct val="100000"/>
              </a:lnSpc>
              <a:spcBef>
                <a:spcPts val="0"/>
              </a:spcBef>
              <a:buNone/>
            </a:pPr>
            <a:r>
              <a:rPr lang="en-US" sz="1900"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sz="1900" cap="none" dirty="0"/>
              <a:t>RESPONSIBLE BHP PROVIDERS AND EXAMPLES OF WHEN TO ISSUE THE </a:t>
            </a:r>
            <a:r>
              <a:rPr lang="en-US" sz="1900" cap="none" dirty="0" smtClean="0"/>
              <a:t>NOABD-TIMELY ACCESS</a:t>
            </a:r>
          </a:p>
          <a:p>
            <a:pPr marL="0" indent="0">
              <a:lnSpc>
                <a:spcPct val="100000"/>
              </a:lnSpc>
              <a:spcBef>
                <a:spcPts val="0"/>
              </a:spcBef>
              <a:buNone/>
            </a:pPr>
            <a:r>
              <a:rPr lang="en-US" sz="1900" cap="none" dirty="0" smtClean="0"/>
              <a:t>ACBH 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 </a:t>
            </a:r>
            <a:r>
              <a:rPr lang="en-US" sz="1900" cap="none" dirty="0"/>
              <a:t>ACCESS uses this template when </a:t>
            </a:r>
            <a:r>
              <a:rPr lang="en-US" sz="1900" cap="none" dirty="0" smtClean="0"/>
              <a:t>a beneficiary has requested SMHS service(s) and the first known available/offered appointment is outside of timely access standards </a:t>
            </a:r>
            <a:endParaRPr lang="en-US" sz="1900" cap="none" dirty="0"/>
          </a:p>
          <a:p>
            <a:pPr marL="0" indent="0">
              <a:lnSpc>
                <a:spcPct val="100000"/>
              </a:lnSpc>
              <a:spcBef>
                <a:spcPts val="0"/>
              </a:spcBef>
              <a:buNone/>
            </a:pPr>
            <a:r>
              <a:rPr lang="en-US" sz="1900" cap="none" dirty="0" smtClean="0"/>
              <a:t>ACBH-Contracted </a:t>
            </a:r>
            <a:r>
              <a:rPr lang="en-US" sz="1900" cap="none" dirty="0"/>
              <a:t>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sz="1900" cap="none" dirty="0"/>
              <a:t>ACBH Treatment Providers use this template when they cannot offer the initial appointment within the timely access </a:t>
            </a:r>
            <a:r>
              <a:rPr lang="en-US" sz="1900" cap="none" dirty="0" smtClean="0"/>
              <a:t>standards.  SMHS </a:t>
            </a:r>
            <a:r>
              <a:rPr lang="en-US" sz="1900" cap="none" dirty="0"/>
              <a:t>- the date at the top of the ACCESS referral letter sent to the provider is the date of the beneficiary’s initial request for </a:t>
            </a:r>
            <a:r>
              <a:rPr lang="en-US" sz="1900" cap="none" dirty="0" smtClean="0"/>
              <a:t>services (e.g</a:t>
            </a:r>
            <a:r>
              <a:rPr lang="en-US" sz="1900" cap="none" dirty="0"/>
              <a:t>. beneficiary request for outpatient </a:t>
            </a:r>
            <a:r>
              <a:rPr lang="en-US" sz="1900" cap="none" dirty="0" smtClean="0"/>
              <a:t>mental health services </a:t>
            </a:r>
            <a:r>
              <a:rPr lang="en-US" sz="1900" cap="none" dirty="0"/>
              <a:t>and is not offered an appointment within </a:t>
            </a:r>
            <a:r>
              <a:rPr lang="en-US" sz="1900" cap="none" dirty="0" smtClean="0"/>
              <a:t>10 </a:t>
            </a:r>
            <a:r>
              <a:rPr lang="en-US" sz="1900" cap="none" dirty="0"/>
              <a:t>business days).</a:t>
            </a:r>
          </a:p>
          <a:p>
            <a:pPr marL="457200" lvl="1" indent="0">
              <a:lnSpc>
                <a:spcPct val="100000"/>
              </a:lnSpc>
              <a:spcBef>
                <a:spcPts val="0"/>
              </a:spcBef>
              <a:buNone/>
            </a:pPr>
            <a:endParaRPr lang="en-US" sz="1900" cap="none" dirty="0"/>
          </a:p>
          <a:p>
            <a:pPr lvl="1">
              <a:lnSpc>
                <a:spcPct val="100000"/>
              </a:lnSpc>
              <a:spcBef>
                <a:spcPts val="0"/>
              </a:spcBef>
              <a:buFont typeface="Wingdings" panose="05000000000000000000" pitchFamily="2" charset="2"/>
              <a:buChar char="q"/>
            </a:pPr>
            <a:endParaRPr lang="en-US" sz="1900" cap="none" dirty="0" smtClean="0"/>
          </a:p>
          <a:p>
            <a:pPr marL="0" indent="0">
              <a:lnSpc>
                <a:spcPct val="100000"/>
              </a:lnSpc>
              <a:spcBef>
                <a:spcPts val="0"/>
              </a:spcBef>
              <a:buNone/>
            </a:pPr>
            <a:r>
              <a:rPr lang="en-US" sz="1900" cap="none" dirty="0" smtClean="0"/>
              <a:t>NOABD-Timely Access Timeliness </a:t>
            </a:r>
            <a:r>
              <a:rPr lang="en-US" sz="1900" cap="none" dirty="0"/>
              <a:t>Standard: </a:t>
            </a:r>
            <a:r>
              <a:rPr lang="en-US" sz="1900" cap="none" dirty="0" smtClean="0"/>
              <a:t>The BHP must mail the notice to the beneficiary within two (2) business days.  </a:t>
            </a:r>
            <a:endParaRPr lang="en-US" sz="1900" cap="none" dirty="0"/>
          </a:p>
          <a:p>
            <a:pPr marL="0" indent="0">
              <a:buNone/>
            </a:pPr>
            <a:endParaRPr lang="en-US" sz="1900"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
        <p:nvSpPr>
          <p:cNvPr id="4" name="Date Placeholder 3"/>
          <p:cNvSpPr>
            <a:spLocks noGrp="1"/>
          </p:cNvSpPr>
          <p:nvPr>
            <p:ph type="dt" sz="half" idx="10"/>
          </p:nvPr>
        </p:nvSpPr>
        <p:spPr/>
        <p:txBody>
          <a:bodyPr/>
          <a:lstStyle/>
          <a:p>
            <a:fld id="{1B98F2B0-AB15-4753-899C-613EAC2E8429}" type="datetime1">
              <a:rPr lang="en-US" smtClean="0"/>
              <a:t>8/29/2019</a:t>
            </a:fld>
            <a:endParaRPr lang="en-US" dirty="0"/>
          </a:p>
        </p:txBody>
      </p:sp>
      <p:sp>
        <p:nvSpPr>
          <p:cNvPr id="5" name="Slide Number Placeholder 4"/>
          <p:cNvSpPr>
            <a:spLocks noGrp="1"/>
          </p:cNvSpPr>
          <p:nvPr>
            <p:ph type="sldNum" sz="quarter" idx="12"/>
          </p:nvPr>
        </p:nvSpPr>
        <p:spPr>
          <a:xfrm>
            <a:off x="10514011" y="5883275"/>
            <a:ext cx="764215" cy="365125"/>
          </a:xfrm>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is not met.  </a:t>
            </a:r>
            <a:endParaRPr lang="en-US" b="1" i="1" cap="none" dirty="0">
              <a:solidFill>
                <a:srgbClr val="00B050"/>
              </a:solidFill>
            </a:endParaRPr>
          </a:p>
        </p:txBody>
      </p:sp>
      <p:sp>
        <p:nvSpPr>
          <p:cNvPr id="4" name="Date Placeholder 3"/>
          <p:cNvSpPr>
            <a:spLocks noGrp="1"/>
          </p:cNvSpPr>
          <p:nvPr>
            <p:ph type="dt" sz="half" idx="10"/>
          </p:nvPr>
        </p:nvSpPr>
        <p:spPr/>
        <p:txBody>
          <a:bodyPr/>
          <a:lstStyle/>
          <a:p>
            <a:fld id="{5F8F6168-A352-48CF-8B4E-955BDB0330D7}"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610733"/>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437882" y="1163781"/>
            <a:ext cx="4091686" cy="5480858"/>
          </a:xfrm>
          <a:prstGeom prst="rect">
            <a:avLst/>
          </a:prstGeom>
        </p:spPr>
      </p:pic>
      <p:sp>
        <p:nvSpPr>
          <p:cNvPr id="5" name="Text Placeholder 4"/>
          <p:cNvSpPr>
            <a:spLocks noGrp="1"/>
          </p:cNvSpPr>
          <p:nvPr>
            <p:ph type="body" sz="half" idx="2"/>
          </p:nvPr>
        </p:nvSpPr>
        <p:spPr>
          <a:xfrm>
            <a:off x="5003656" y="1163780"/>
            <a:ext cx="6625967" cy="5187144"/>
          </a:xfrm>
        </p:spPr>
        <p:txBody>
          <a:bodyPr>
            <a:normAutofit lnSpcReduction="10000"/>
          </a:bodyPr>
          <a:lstStyle/>
          <a:p>
            <a:pPr marL="342900" indent="-342900" algn="l">
              <a:buFont typeface="+mj-lt"/>
              <a:buAutoNum type="alphaUcPeriod"/>
            </a:pPr>
            <a:r>
              <a:rPr lang="en-US" sz="1800" cap="none" dirty="0" smtClean="0"/>
              <a:t>Complete gray italicized areas </a:t>
            </a:r>
          </a:p>
          <a:p>
            <a:pPr marL="342900" indent="-342900" algn="l">
              <a:buFont typeface="+mj-lt"/>
              <a:buAutoNum type="alphaUcPeriod"/>
            </a:pPr>
            <a:r>
              <a:rPr lang="en-US" sz="1800" cap="none" dirty="0" smtClean="0"/>
              <a:t>Insert in plain language the adverse benefit determination, the </a:t>
            </a:r>
            <a:r>
              <a:rPr lang="en-US" sz="1800" u="sng" cap="none" dirty="0" smtClean="0"/>
              <a:t>clinical reason(s)</a:t>
            </a:r>
            <a:r>
              <a:rPr lang="en-US" sz="1800" cap="none" dirty="0" smtClean="0"/>
              <a:t>, and the </a:t>
            </a:r>
            <a:r>
              <a:rPr lang="en-US" sz="1800" u="sng" cap="none" dirty="0" smtClean="0"/>
              <a:t>criteria or guidelines </a:t>
            </a:r>
            <a:r>
              <a:rPr lang="en-US" sz="1800" cap="none" dirty="0" smtClean="0"/>
              <a:t>used, including citations to the </a:t>
            </a:r>
            <a:r>
              <a:rPr lang="en-US" sz="1800" u="sng" cap="none" dirty="0" smtClean="0"/>
              <a:t>specific regulations.</a:t>
            </a:r>
          </a:p>
          <a:p>
            <a:pPr lvl="1">
              <a:lnSpc>
                <a:spcPct val="100000"/>
              </a:lnSpc>
              <a:spcBef>
                <a:spcPts val="0"/>
              </a:spcBef>
            </a:pPr>
            <a:endParaRPr lang="en-US" sz="1800" cap="none" dirty="0" smtClean="0"/>
          </a:p>
          <a:p>
            <a:pPr algn="l">
              <a:lnSpc>
                <a:spcPct val="100000"/>
              </a:lnSpc>
              <a:spcBef>
                <a:spcPts val="0"/>
              </a:spcBef>
            </a:pPr>
            <a:r>
              <a:rPr lang="en-US" sz="1800" cap="none" dirty="0" smtClean="0"/>
              <a:t>NOABD-DENIAL EXAMPLE:  </a:t>
            </a:r>
          </a:p>
          <a:p>
            <a:pPr algn="l">
              <a:lnSpc>
                <a:spcPct val="100000"/>
              </a:lnSpc>
              <a:spcBef>
                <a:spcPts val="0"/>
              </a:spcBef>
            </a:pPr>
            <a:r>
              <a:rPr lang="en-US" sz="1800" cap="none" dirty="0" smtClean="0"/>
              <a:t>Beneficiary A has asked ACBH to approve specialty mental health individual therapy services.  This request is denied.  The reason for the denial is </a:t>
            </a:r>
            <a:r>
              <a:rPr lang="en-US" sz="1800" b="1" i="1" cap="none" dirty="0" smtClean="0">
                <a:solidFill>
                  <a:srgbClr val="00B050"/>
                </a:solidFill>
              </a:rPr>
              <a:t>1.  </a:t>
            </a:r>
            <a:r>
              <a:rPr lang="en-US" sz="1800" b="1" i="1" cap="none" dirty="0">
                <a:solidFill>
                  <a:srgbClr val="00B050"/>
                </a:solidFill>
              </a:rPr>
              <a:t>Y</a:t>
            </a:r>
            <a:r>
              <a:rPr lang="en-US" sz="1800" b="1" i="1" cap="none" dirty="0" smtClean="0">
                <a:solidFill>
                  <a:srgbClr val="00B050"/>
                </a:solidFill>
              </a:rPr>
              <a:t>our current condition does not meet specialty mental health service criteria.  Symptoms and impairment described appear to be related to substance abuse only; 2. medical necessity criteria, in accordance with </a:t>
            </a:r>
            <a:r>
              <a:rPr lang="en-US" sz="1800" b="1" i="1" cap="none" dirty="0">
                <a:solidFill>
                  <a:srgbClr val="00B050"/>
                </a:solidFill>
              </a:rPr>
              <a:t>Title 9, CCR, §</a:t>
            </a:r>
            <a:r>
              <a:rPr lang="en-US" sz="1800"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sz="1800" b="1" i="1" cap="none" dirty="0">
              <a:solidFill>
                <a:srgbClr val="00B050"/>
              </a:solidFill>
            </a:endParaRPr>
          </a:p>
          <a:p>
            <a:pPr algn="l">
              <a:lnSpc>
                <a:spcPct val="100000"/>
              </a:lnSpc>
              <a:spcBef>
                <a:spcPts val="0"/>
              </a:spcBef>
            </a:pPr>
            <a:r>
              <a:rPr lang="en-US" sz="1800" cap="none" dirty="0" smtClean="0"/>
              <a:t>C.    Template and enclosure sections that indicate </a:t>
            </a:r>
            <a:r>
              <a:rPr lang="en-US" sz="1800" b="1" cap="none" dirty="0" smtClean="0"/>
              <a:t>“</a:t>
            </a:r>
            <a:r>
              <a:rPr lang="en-US" sz="1800" b="1" i="1" cap="none" dirty="0" smtClean="0"/>
              <a:t>The Plan/Plan,” </a:t>
            </a:r>
            <a:r>
              <a:rPr lang="en-US" sz="1800" cap="none" dirty="0"/>
              <a:t>i</a:t>
            </a:r>
            <a:r>
              <a:rPr lang="en-US" sz="1800" cap="none" dirty="0" smtClean="0"/>
              <a:t>nsert your program/department name and phone number.  </a:t>
            </a:r>
          </a:p>
        </p:txBody>
      </p:sp>
      <p:sp>
        <p:nvSpPr>
          <p:cNvPr id="3" name="Date Placeholder 2"/>
          <p:cNvSpPr>
            <a:spLocks noGrp="1"/>
          </p:cNvSpPr>
          <p:nvPr>
            <p:ph type="dt" sz="half" idx="10"/>
          </p:nvPr>
        </p:nvSpPr>
        <p:spPr/>
        <p:txBody>
          <a:bodyPr/>
          <a:lstStyle/>
          <a:p>
            <a:fld id="{0DC98471-172C-4D75-86F6-73B171BA9125}" type="datetime1">
              <a:rPr lang="en-US" smtClean="0"/>
              <a:t>8/29/2019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normAutofit fontScale="90000"/>
          </a:bodyPr>
          <a:lstStyle/>
          <a:p>
            <a:r>
              <a:rPr lang="en-US" dirty="0" smtClean="0"/>
              <a:t>Making a written noabd accessible to beneficiaries with disabilities and language needs</a:t>
            </a:r>
            <a:endParaRPr lang="en-US" dirty="0"/>
          </a:p>
        </p:txBody>
      </p:sp>
      <p:sp>
        <p:nvSpPr>
          <p:cNvPr id="5" name="Text Placeholder 4"/>
          <p:cNvSpPr>
            <a:spLocks noGrp="1"/>
          </p:cNvSpPr>
          <p:nvPr>
            <p:ph type="body" sz="half" idx="2"/>
          </p:nvPr>
        </p:nvSpPr>
        <p:spPr>
          <a:xfrm>
            <a:off x="4288665" y="1449322"/>
            <a:ext cx="7473844" cy="5157540"/>
          </a:xfrm>
        </p:spPr>
        <p:txBody>
          <a:bodyPr>
            <a:normAutofit/>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a:t>
            </a:r>
          </a:p>
          <a:p>
            <a:pPr marL="285750" indent="-285750" algn="l">
              <a:buFont typeface="Wingdings" panose="05000000000000000000" pitchFamily="2" charset="2"/>
              <a:buChar char="q"/>
            </a:pPr>
            <a:r>
              <a:rPr lang="en-US" cap="none" dirty="0" smtClean="0"/>
              <a:t>For beneficiaries with visual impairments or upon request for large font, please increase the letter font of the NOABD to 18-point font.  You may send the notice to the beneficiary electronically via your providers’ secure e-mail.  Upon request for Braille or audio files, please contact the QA office informing materials number 510-567-8233.</a:t>
            </a:r>
          </a:p>
          <a:p>
            <a:pPr marL="285750" indent="-285750" algn="l">
              <a:buFont typeface="Wingdings" panose="05000000000000000000" pitchFamily="2" charset="2"/>
              <a:buChar char="q"/>
            </a:pPr>
            <a:r>
              <a:rPr lang="en-US" cap="none" dirty="0" smtClean="0"/>
              <a:t>For beneficiaries with reading difficulties and language needs or upon request, please offer to read the NOABD material to the beneficiary.  If needed, contact the language line vendor for interpretation services. </a:t>
            </a:r>
          </a:p>
          <a:p>
            <a:pPr marL="285750" indent="-285750" algn="l">
              <a:buFont typeface="Wingdings" panose="05000000000000000000" pitchFamily="2" charset="2"/>
              <a:buChar char="q"/>
            </a:pPr>
            <a:r>
              <a:rPr lang="en-US" cap="none" dirty="0" smtClean="0"/>
              <a:t>For beneficiaries who have hearing difficulties, please contact 711 or include the 711 phone number in the TTY sections of the NOABD.  Please contact the language line vendor for translation language services.  </a:t>
            </a:r>
          </a:p>
          <a:p>
            <a:pPr marL="285750" indent="-285750" algn="l">
              <a:buFont typeface="Wingdings" panose="05000000000000000000" pitchFamily="2" charset="2"/>
              <a:buChar char="q"/>
            </a:pPr>
            <a:endParaRPr lang="en-US" cap="none" dirty="0" smtClean="0"/>
          </a:p>
        </p:txBody>
      </p:sp>
      <p:pic>
        <p:nvPicPr>
          <p:cNvPr id="7" name="Picture 6"/>
          <p:cNvPicPr>
            <a:picLocks noChangeAspect="1"/>
          </p:cNvPicPr>
          <p:nvPr/>
        </p:nvPicPr>
        <p:blipFill>
          <a:blip r:embed="rId2"/>
          <a:stretch>
            <a:fillRect/>
          </a:stretch>
        </p:blipFill>
        <p:spPr>
          <a:xfrm>
            <a:off x="356627" y="2238056"/>
            <a:ext cx="3635824" cy="2230913"/>
          </a:xfrm>
          <a:prstGeom prst="rect">
            <a:avLst/>
          </a:prstGeom>
        </p:spPr>
      </p:pic>
      <p:sp>
        <p:nvSpPr>
          <p:cNvPr id="3" name="Date Placeholder 2"/>
          <p:cNvSpPr>
            <a:spLocks noGrp="1"/>
          </p:cNvSpPr>
          <p:nvPr>
            <p:ph type="dt" sz="half" idx="10"/>
          </p:nvPr>
        </p:nvSpPr>
        <p:spPr/>
        <p:txBody>
          <a:bodyPr/>
          <a:lstStyle/>
          <a:p>
            <a:fld id="{465DB9F6-FF69-4CE5-AFF0-97DFC3D0A942}" type="datetime1">
              <a:rPr lang="en-US" smtClean="0"/>
              <a:t>8/29/2019</a:t>
            </a:fld>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2553"/>
          </a:xfrm>
        </p:spPr>
        <p:txBody>
          <a:bodyPr/>
          <a:lstStyle/>
          <a:p>
            <a:r>
              <a:rPr lang="en-US" dirty="0" smtClean="0"/>
              <a:t>HOW to complete a Noabd, continued </a:t>
            </a:r>
            <a:endParaRPr lang="en-US" dirty="0"/>
          </a:p>
        </p:txBody>
      </p:sp>
      <p:pic>
        <p:nvPicPr>
          <p:cNvPr id="4" name="Content Placeholder 3"/>
          <p:cNvPicPr>
            <a:picLocks noGrp="1" noChangeAspect="1"/>
          </p:cNvPicPr>
          <p:nvPr>
            <p:ph sz="quarter" idx="13"/>
          </p:nvPr>
        </p:nvPicPr>
        <p:blipFill>
          <a:blip r:embed="rId2"/>
          <a:stretch>
            <a:fillRect/>
          </a:stretch>
        </p:blipFill>
        <p:spPr>
          <a:xfrm>
            <a:off x="218404" y="2446014"/>
            <a:ext cx="4800600" cy="1762125"/>
          </a:xfrm>
          <a:prstGeom prst="rect">
            <a:avLst/>
          </a:prstGeom>
        </p:spPr>
      </p:pic>
      <p:sp>
        <p:nvSpPr>
          <p:cNvPr id="5" name="Text Placeholder 4"/>
          <p:cNvSpPr txBox="1">
            <a:spLocks/>
          </p:cNvSpPr>
          <p:nvPr/>
        </p:nvSpPr>
        <p:spPr>
          <a:xfrm>
            <a:off x="5383369" y="2189409"/>
            <a:ext cx="6080818" cy="382069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sz="2000" cap="none" dirty="0" smtClean="0"/>
              <a:t>For “Signature Block”  and “telephone number” insert:</a:t>
            </a:r>
          </a:p>
          <a:p>
            <a:pPr marL="285750" indent="-285750" algn="l">
              <a:buFont typeface="Wingdings" panose="05000000000000000000" pitchFamily="2" charset="2"/>
              <a:buChar char="q"/>
            </a:pPr>
            <a:r>
              <a:rPr lang="en-US" sz="2000" cap="none" dirty="0" smtClean="0"/>
              <a:t>Name of issuer/decision-maker</a:t>
            </a:r>
          </a:p>
          <a:p>
            <a:pPr marL="285750" indent="-285750" algn="l">
              <a:buFont typeface="Wingdings" panose="05000000000000000000" pitchFamily="2" charset="2"/>
              <a:buChar char="q"/>
            </a:pPr>
            <a:r>
              <a:rPr lang="en-US" sz="2000" cap="none" dirty="0" smtClean="0"/>
              <a:t>Direct telephone number or extension of the decision-maker</a:t>
            </a:r>
          </a:p>
          <a:p>
            <a:pPr algn="l"/>
            <a:endParaRPr lang="en-US" sz="2000" cap="none" dirty="0"/>
          </a:p>
          <a:p>
            <a:pPr algn="l"/>
            <a:r>
              <a:rPr lang="en-US" sz="2000" cap="none" dirty="0" smtClean="0"/>
              <a:t>The indicated Enclosures are required to be sent with all issued NOABDs.  </a:t>
            </a:r>
          </a:p>
        </p:txBody>
      </p:sp>
      <p:sp>
        <p:nvSpPr>
          <p:cNvPr id="3" name="Date Placeholder 2"/>
          <p:cNvSpPr>
            <a:spLocks noGrp="1"/>
          </p:cNvSpPr>
          <p:nvPr>
            <p:ph type="dt" sz="half" idx="10"/>
          </p:nvPr>
        </p:nvSpPr>
        <p:spPr/>
        <p:txBody>
          <a:bodyPr/>
          <a:lstStyle/>
          <a:p>
            <a:fld id="{86F47493-4CA7-4AE0-B6B2-8E77EEB7BA1D}" type="datetime1">
              <a:rPr lang="en-US" smtClean="0"/>
              <a:t>8/29/2019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551009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
        <p:nvSpPr>
          <p:cNvPr id="4" name="Date Placeholder 3"/>
          <p:cNvSpPr>
            <a:spLocks noGrp="1"/>
          </p:cNvSpPr>
          <p:nvPr>
            <p:ph type="dt" sz="half" idx="10"/>
          </p:nvPr>
        </p:nvSpPr>
        <p:spPr/>
        <p:txBody>
          <a:bodyPr/>
          <a:lstStyle/>
          <a:p>
            <a:fld id="{6DA6A3A0-824A-43D2-8D69-E76185DB5CE3}"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
        <p:nvSpPr>
          <p:cNvPr id="4" name="Date Placeholder 3"/>
          <p:cNvSpPr>
            <a:spLocks noGrp="1"/>
          </p:cNvSpPr>
          <p:nvPr>
            <p:ph type="dt" sz="half" idx="10"/>
          </p:nvPr>
        </p:nvSpPr>
        <p:spPr/>
        <p:txBody>
          <a:bodyPr/>
          <a:lstStyle/>
          <a:p>
            <a:fld id="{DBBBD47C-059A-4E1F-9492-99C6907FC474}"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300-2.  Notices of Adverse Benefit Determination for Medi-Cal Beneficiaries (2/15/19)</a:t>
            </a:r>
            <a:endParaRPr lang="en-US" cap="none" dirty="0"/>
          </a:p>
        </p:txBody>
      </p:sp>
      <p:sp>
        <p:nvSpPr>
          <p:cNvPr id="4" name="Date Placeholder 3"/>
          <p:cNvSpPr>
            <a:spLocks noGrp="1"/>
          </p:cNvSpPr>
          <p:nvPr>
            <p:ph type="dt" sz="half" idx="10"/>
          </p:nvPr>
        </p:nvSpPr>
        <p:spPr/>
        <p:txBody>
          <a:bodyPr/>
          <a:lstStyle/>
          <a:p>
            <a:fld id="{9015419E-6391-48EE-9E33-B25F6E7E1914}"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
        <p:nvSpPr>
          <p:cNvPr id="4" name="Date Placeholder 3"/>
          <p:cNvSpPr>
            <a:spLocks noGrp="1"/>
          </p:cNvSpPr>
          <p:nvPr>
            <p:ph type="dt" sz="half" idx="10"/>
          </p:nvPr>
        </p:nvSpPr>
        <p:spPr/>
        <p:txBody>
          <a:bodyPr/>
          <a:lstStyle/>
          <a:p>
            <a:fld id="{B407D890-D2C1-4C0A-985C-B816810C708A}"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
        <p:nvSpPr>
          <p:cNvPr id="4" name="Date Placeholder 3"/>
          <p:cNvSpPr>
            <a:spLocks noGrp="1"/>
          </p:cNvSpPr>
          <p:nvPr>
            <p:ph type="dt" sz="half" idx="10"/>
          </p:nvPr>
        </p:nvSpPr>
        <p:spPr/>
        <p:txBody>
          <a:bodyPr/>
          <a:lstStyle/>
          <a:p>
            <a:fld id="{114C487F-168F-4142-B216-A2AFAE747C96}"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
        <p:nvSpPr>
          <p:cNvPr id="4" name="Date Placeholder 3"/>
          <p:cNvSpPr>
            <a:spLocks noGrp="1"/>
          </p:cNvSpPr>
          <p:nvPr>
            <p:ph type="dt" sz="half" idx="10"/>
          </p:nvPr>
        </p:nvSpPr>
        <p:spPr/>
        <p:txBody>
          <a:bodyPr/>
          <a:lstStyle/>
          <a:p>
            <a:fld id="{3A09F115-6451-43EB-A297-3037EF5E24A6}"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dirty="0" smtClean="0"/>
              <a:t>NOABD- Denial (of authorization)</a:t>
            </a:r>
            <a:r>
              <a:rPr lang="en-US" baseline="-25000" dirty="0"/>
              <a:t> </a:t>
            </a:r>
            <a:endParaRPr lang="en-US" dirty="0" smtClean="0"/>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dirty="0" smtClean="0"/>
              <a:t>Noabd- delivery system </a:t>
            </a:r>
          </a:p>
          <a:p>
            <a:pPr marL="457200" indent="-457200">
              <a:buFont typeface="Arial" panose="020B0604020202020204" pitchFamily="34" charset="0"/>
              <a:buAutoNum type="alphaUcPeriod"/>
            </a:pPr>
            <a:r>
              <a:rPr lang="en-US" dirty="0" smtClean="0"/>
              <a:t>Noabd- modification </a:t>
            </a: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chemeClr val="accent4">
                    <a:lumMod val="50000"/>
                  </a:schemeClr>
                </a:solidFill>
              </a:rPr>
              <a:t>Noabd- grievance &amp; appeal timely resolution </a:t>
            </a:r>
            <a:r>
              <a:rPr lang="en-US" baseline="30000" dirty="0" smtClean="0">
                <a:solidFill>
                  <a:schemeClr val="accent4">
                    <a:lumMod val="50000"/>
                  </a:schemeClr>
                </a:solidFill>
              </a:rPr>
              <a:t>1</a:t>
            </a:r>
          </a:p>
          <a:p>
            <a:pPr marL="0" indent="0">
              <a:buNone/>
            </a:pPr>
            <a:r>
              <a:rPr lang="en-US" b="1" baseline="30000" dirty="0" smtClean="0">
                <a:solidFill>
                  <a:srgbClr val="00B050"/>
                </a:solidFill>
              </a:rPr>
              <a:t>NOTE:  NOABD TEMPLATEs typically ISSUED BY acbh AND acbh-CONTRACTED SMHS adult 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2AD4E06F-8C94-4341-9566-51C0EC41DDD4}"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596" y="148088"/>
            <a:ext cx="10040255" cy="528862"/>
          </a:xfrm>
        </p:spPr>
        <p:txBody>
          <a:bodyPr>
            <a:normAutofit fontScale="90000"/>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5CF5C20F-4BBD-49D3-9407-C5E4D80A4BE0}"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080427080"/>
              </p:ext>
            </p:extLst>
          </p:nvPr>
        </p:nvGraphicFramePr>
        <p:xfrm>
          <a:off x="473824" y="739834"/>
          <a:ext cx="10896475" cy="5143441"/>
        </p:xfrm>
        <a:graphic>
          <a:graphicData uri="http://schemas.openxmlformats.org/presentationml/2006/ole">
            <mc:AlternateContent xmlns:mc="http://schemas.openxmlformats.org/markup-compatibility/2006">
              <mc:Choice xmlns:v="urn:schemas-microsoft-com:vml" Requires="v">
                <p:oleObj spid="_x0000_s1035" name="Document" r:id="rId4" imgW="10716627" imgH="6810406" progId="Word.Document.12">
                  <p:embed/>
                </p:oleObj>
              </mc:Choice>
              <mc:Fallback>
                <p:oleObj name="Document" r:id="rId4" imgW="10716627" imgH="6810406" progId="Word.Document.12">
                  <p:embed/>
                  <p:pic>
                    <p:nvPicPr>
                      <p:cNvPr id="0" name=""/>
                      <p:cNvPicPr/>
                      <p:nvPr/>
                    </p:nvPicPr>
                    <p:blipFill>
                      <a:blip r:embed="rId5"/>
                      <a:stretch>
                        <a:fillRect/>
                      </a:stretch>
                    </p:blipFill>
                    <p:spPr>
                      <a:xfrm>
                        <a:off x="473824" y="739834"/>
                        <a:ext cx="10896475" cy="5143441"/>
                      </a:xfrm>
                      <a:prstGeom prst="rect">
                        <a:avLst/>
                      </a:prstGeom>
                    </p:spPr>
                  </p:pic>
                </p:oleObj>
              </mc:Fallback>
            </mc:AlternateContent>
          </a:graphicData>
        </a:graphic>
      </p:graphicFrame>
    </p:spTree>
    <p:extLst>
      <p:ext uri="{BB962C8B-B14F-4D97-AF65-F5344CB8AC3E}">
        <p14:creationId xmlns:p14="http://schemas.microsoft.com/office/powerpoint/2010/main" val="224601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77500" lnSpcReduction="20000"/>
          </a:bodyPr>
          <a:lstStyle/>
          <a:p>
            <a:pPr marL="0" indent="0">
              <a:buNone/>
            </a:pPr>
            <a:r>
              <a:rPr lang="en-US" sz="2200" dirty="0"/>
              <a:t>ISSUED BY bhp: acbh AND ACBH-CONTRACTED PROVIDERS</a:t>
            </a:r>
          </a:p>
          <a:p>
            <a:pPr marL="0" indent="0">
              <a:buNone/>
            </a:pPr>
            <a:r>
              <a:rPr lang="en-US" sz="2200" b="1" i="1" cap="none" dirty="0" smtClean="0">
                <a:solidFill>
                  <a:srgbClr val="00B050"/>
                </a:solidFill>
              </a:rPr>
              <a:t>Use this template when the BHP terminates, reduces or suspends a previously authorized service.  </a:t>
            </a:r>
          </a:p>
          <a:p>
            <a:pPr marL="0" indent="0">
              <a:buNone/>
            </a:pPr>
            <a:r>
              <a:rPr lang="en-US" sz="2200" cap="none" dirty="0"/>
              <a:t>RESPONSIBLE BHP PROVIDERS AND EXAMPLES OF WHEN TO ISSUE THE </a:t>
            </a:r>
            <a:r>
              <a:rPr lang="en-US" sz="2200" cap="none" dirty="0" smtClean="0"/>
              <a:t>NOABD-TERMINATION</a:t>
            </a:r>
          </a:p>
          <a:p>
            <a:pPr marL="0" indent="0">
              <a:lnSpc>
                <a:spcPct val="100000"/>
              </a:lnSpc>
              <a:spcBef>
                <a:spcPts val="0"/>
              </a:spcBef>
              <a:buNone/>
            </a:pPr>
            <a:r>
              <a:rPr lang="en-US" sz="2200" cap="none" dirty="0"/>
              <a:t>ACBH departments/units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ACBH </a:t>
            </a:r>
            <a:r>
              <a:rPr lang="en-US" sz="2200" cap="none" dirty="0"/>
              <a:t>Utilization Management Program (UM) uses this template </a:t>
            </a:r>
            <a:r>
              <a:rPr lang="en-US" sz="2200" cap="none" dirty="0" smtClean="0"/>
              <a:t>when DMC-ODS residential </a:t>
            </a:r>
            <a:r>
              <a:rPr lang="en-US" sz="2200" cap="none" dirty="0"/>
              <a:t>treatment </a:t>
            </a:r>
            <a:r>
              <a:rPr lang="en-US" sz="2200" cap="none" dirty="0" smtClean="0"/>
              <a:t>or SMHS </a:t>
            </a:r>
            <a:r>
              <a:rPr lang="en-US" sz="2200" cap="none" dirty="0"/>
              <a:t>Fee-for-Service (FFS) </a:t>
            </a:r>
            <a:r>
              <a:rPr lang="en-US" sz="2200"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sz="2200" cap="none" dirty="0" smtClean="0"/>
              <a:t>ACBH &amp; ACBH-Contracted </a:t>
            </a:r>
            <a:r>
              <a:rPr lang="en-US" sz="2200" cap="none" dirty="0"/>
              <a:t>providers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When a beneficiary has lost contact with a Tx Provider and the Tx Provider is not able to contact/locate the beneficiary and closes the episode.</a:t>
            </a:r>
          </a:p>
          <a:p>
            <a:pPr lvl="1">
              <a:lnSpc>
                <a:spcPct val="100000"/>
              </a:lnSpc>
              <a:spcBef>
                <a:spcPts val="0"/>
              </a:spcBef>
              <a:buFont typeface="Wingdings" panose="05000000000000000000" pitchFamily="2" charset="2"/>
              <a:buChar char="q"/>
            </a:pPr>
            <a:r>
              <a:rPr lang="en-US" sz="2200" cap="none" dirty="0" smtClean="0"/>
              <a:t>When a beneficiary is discharged for non-compliance.</a:t>
            </a:r>
          </a:p>
          <a:p>
            <a:pPr marL="0" indent="0">
              <a:buNone/>
            </a:pPr>
            <a:r>
              <a:rPr lang="en-US" sz="2200" cap="none" dirty="0" smtClean="0"/>
              <a:t>NOABD-Termination </a:t>
            </a:r>
            <a:r>
              <a:rPr lang="en-US" sz="2200" cap="none" dirty="0"/>
              <a:t>Timeliness </a:t>
            </a:r>
            <a:r>
              <a:rPr lang="en-US" sz="2200" cap="none" dirty="0" smtClean="0"/>
              <a:t>Standards:  BHP must mail the notice to the beneficiary at least ten (10) days before the date of the </a:t>
            </a:r>
            <a:r>
              <a:rPr lang="en-US" sz="2200" cap="none" dirty="0"/>
              <a:t>action, except as permitted under 42 CFR 431.213 and 431.214 (e.g.  &lt;10 days if the safety or health of individuals in the facility is endangered due to the clinical or behavioral status of the resident).  </a:t>
            </a:r>
            <a:r>
              <a:rPr lang="en-US" sz="2200" cap="none" dirty="0" smtClean="0"/>
              <a:t>Requires provider notification within 24 hours.  </a:t>
            </a:r>
          </a:p>
          <a:p>
            <a:pPr marL="0" indent="0">
              <a:buNone/>
            </a:pPr>
            <a:r>
              <a:rPr lang="en-US" sz="2200" cap="none" dirty="0" smtClean="0"/>
              <a:t>NOTE: Services not authorized by ACBH that are </a:t>
            </a:r>
            <a:r>
              <a:rPr lang="en-US" sz="2200" cap="none" dirty="0"/>
              <a:t>reduced, modified, or </a:t>
            </a:r>
            <a:r>
              <a:rPr lang="en-US" sz="2200" cap="none" dirty="0" smtClean="0"/>
              <a:t>terminated as a </a:t>
            </a:r>
            <a:r>
              <a:rPr lang="en-US" sz="2200" cap="none" dirty="0"/>
              <a:t>result of a treatment Team/Clinician decision based on the beneficiary’s clinical condition and/or progress in treatment </a:t>
            </a:r>
            <a:r>
              <a:rPr lang="en-US" sz="2200" cap="none" dirty="0" smtClean="0"/>
              <a:t>are </a:t>
            </a:r>
            <a:r>
              <a:rPr lang="en-US" sz="2200" cap="none" dirty="0"/>
              <a:t>not subject to issuance of a NOABD</a:t>
            </a:r>
            <a:r>
              <a:rPr lang="en-US" sz="2200" cap="none" dirty="0" smtClean="0"/>
              <a:t>.  The beneficiary still has the right to appeal the decision with the BHP even if a NOABD is not received.</a:t>
            </a:r>
            <a:endParaRPr lang="en-US" sz="2200" cap="none" dirty="0"/>
          </a:p>
          <a:p>
            <a:pPr marL="0" indent="0">
              <a:buNone/>
            </a:pPr>
            <a:endParaRPr lang="en-US" cap="none" dirty="0"/>
          </a:p>
        </p:txBody>
      </p:sp>
      <p:sp>
        <p:nvSpPr>
          <p:cNvPr id="4" name="Date Placeholder 3"/>
          <p:cNvSpPr>
            <a:spLocks noGrp="1"/>
          </p:cNvSpPr>
          <p:nvPr>
            <p:ph type="dt" sz="half" idx="10"/>
          </p:nvPr>
        </p:nvSpPr>
        <p:spPr/>
        <p:txBody>
          <a:bodyPr/>
          <a:lstStyle/>
          <a:p>
            <a:fld id="{BDA138BB-F879-41AE-A7C5-903D04581060}" type="datetime1">
              <a:rPr lang="en-US" smtClean="0"/>
              <a:t>8/29/2019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1454</TotalTime>
  <Words>1849</Words>
  <Application>Microsoft Office PowerPoint</Application>
  <PresentationFormat>Widescreen</PresentationFormat>
  <Paragraphs>171</Paragraphs>
  <Slides>15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Malgun Gothic</vt:lpstr>
      <vt:lpstr>Arial</vt:lpstr>
      <vt:lpstr>Calibri</vt:lpstr>
      <vt:lpstr>Georgia</vt:lpstr>
      <vt:lpstr>Tw Cen MT</vt:lpstr>
      <vt:lpstr>Verdana</vt:lpstr>
      <vt:lpstr>Wingdings</vt:lpstr>
      <vt:lpstr>Droplet</vt:lpstr>
      <vt:lpstr>Document</vt:lpstr>
      <vt:lpstr>Notices of adverse benefit determination (noabd) for medi-cal beneficiaries  Training PPT for Adult Mental Health Providers</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 termination</vt:lpstr>
      <vt:lpstr>NOABD- Timely Access </vt:lpstr>
      <vt:lpstr>NOABD-grievance &amp; appeal timely resolution</vt:lpstr>
      <vt:lpstr>How to complete a NOABD</vt:lpstr>
      <vt:lpstr>Making a written noabd accessible to beneficiaries with disabilities and language needs</vt:lpstr>
      <vt:lpstr>HOW to complete a Noabd, continued </vt:lpstr>
      <vt:lpstr>NOABD Record keeping and submission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Tiffany Lynch</cp:lastModifiedBy>
  <cp:revision>129</cp:revision>
  <cp:lastPrinted>2019-08-29T19:55:47Z</cp:lastPrinted>
  <dcterms:created xsi:type="dcterms:W3CDTF">2019-05-22T21:40:14Z</dcterms:created>
  <dcterms:modified xsi:type="dcterms:W3CDTF">2019-08-29T19:56:11Z</dcterms:modified>
</cp:coreProperties>
</file>