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74" r:id="rId4"/>
    <p:sldId id="258" r:id="rId5"/>
    <p:sldId id="259" r:id="rId6"/>
    <p:sldId id="260" r:id="rId7"/>
    <p:sldId id="261" r:id="rId8"/>
    <p:sldId id="279" r:id="rId9"/>
    <p:sldId id="263" r:id="rId10"/>
    <p:sldId id="264" r:id="rId11"/>
    <p:sldId id="278" r:id="rId12"/>
    <p:sldId id="265" r:id="rId13"/>
    <p:sldId id="266" r:id="rId14"/>
    <p:sldId id="267" r:id="rId15"/>
    <p:sldId id="277" r:id="rId16"/>
    <p:sldId id="268" r:id="rId17"/>
    <p:sldId id="276" r:id="rId18"/>
    <p:sldId id="269" r:id="rId19"/>
    <p:sldId id="271" r:id="rId20"/>
    <p:sldId id="273" r:id="rId21"/>
    <p:sldId id="275" r:id="rId22"/>
    <p:sldId id="270" r:id="rId23"/>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115" d="100"/>
          <a:sy n="115" d="100"/>
        </p:scale>
        <p:origin x="132" y="61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7/30/2019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131017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22</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7/30/2019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a:t>
            </a:r>
          </a:p>
          <a:p>
            <a:pPr marL="457200" lvl="1" indent="0">
              <a:lnSpc>
                <a:spcPct val="100000"/>
              </a:lnSpc>
              <a:spcBef>
                <a:spcPts val="0"/>
              </a:spcBef>
              <a:buNone/>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131C4EA9-5DBB-4160-86DC-44F4655FE5F5}"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70834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753083"/>
          </a:xfrm>
        </p:spPr>
        <p:txBody>
          <a:bodyPr/>
          <a:lstStyle/>
          <a:p>
            <a:r>
              <a:rPr lang="en-US" dirty="0" err="1"/>
              <a:t>NOAbd</a:t>
            </a:r>
            <a:r>
              <a:rPr lang="en-US" dirty="0"/>
              <a:t>-payment denial template</a:t>
            </a:r>
          </a:p>
        </p:txBody>
      </p:sp>
      <p:sp>
        <p:nvSpPr>
          <p:cNvPr id="3" name="Content Placeholder 2"/>
          <p:cNvSpPr>
            <a:spLocks noGrp="1"/>
          </p:cNvSpPr>
          <p:nvPr>
            <p:ph sz="quarter" idx="13"/>
          </p:nvPr>
        </p:nvSpPr>
        <p:spPr>
          <a:xfrm>
            <a:off x="913774" y="1371600"/>
            <a:ext cx="10363826" cy="5012575"/>
          </a:xfrm>
        </p:spPr>
        <p:txBody>
          <a:bodyPr>
            <a:normAutofit fontScale="70000" lnSpcReduction="20000"/>
          </a:bodyPr>
          <a:lstStyle/>
          <a:p>
            <a:pPr marL="0" indent="0">
              <a:buNone/>
            </a:pPr>
            <a:r>
              <a:rPr lang="en-US" sz="2100" dirty="0"/>
              <a:t>Issued by </a:t>
            </a:r>
            <a:r>
              <a:rPr lang="en-US" sz="2100" dirty="0" err="1"/>
              <a:t>acbh</a:t>
            </a:r>
            <a:r>
              <a:rPr lang="en-US" sz="2100" dirty="0"/>
              <a:t> um, typically for acute psychiatric hospital service reimbursement denials</a:t>
            </a:r>
          </a:p>
          <a:p>
            <a:pPr marL="0" indent="0">
              <a:buNone/>
            </a:pPr>
            <a:r>
              <a:rPr lang="en-US" sz="2100" b="1" i="1" cap="none" dirty="0">
                <a:solidFill>
                  <a:srgbClr val="00B050"/>
                </a:solidFill>
              </a:rPr>
              <a:t>Use this template when the BHP denies, in whole or in part, for any reason, a provider’s request for payment for a service that has already been delivered to a beneficiary.  Reasons for denial may include, but are not limited to, denials based on documentation standards not being met. </a:t>
            </a:r>
          </a:p>
          <a:p>
            <a:pPr marL="0" indent="0">
              <a:buNone/>
            </a:pPr>
            <a:r>
              <a:rPr lang="en-US" sz="2100" cap="none" dirty="0"/>
              <a:t>Payment denial reasons are as follows:  </a:t>
            </a:r>
          </a:p>
          <a:p>
            <a:pPr marL="0" indent="0">
              <a:buNone/>
            </a:pPr>
            <a:r>
              <a:rPr lang="en-US" sz="2100" cap="none" dirty="0"/>
              <a:t>The beneficiary condition as described by provider does not meet the medical necessity criteria for SMHS hospital or non-hospital services or DMC-ODS services.</a:t>
            </a:r>
          </a:p>
          <a:p>
            <a:pPr marL="914400" lvl="1" indent="-457200">
              <a:buFont typeface="+mj-lt"/>
              <a:buAutoNum type="arabicPeriod"/>
            </a:pPr>
            <a:r>
              <a:rPr lang="en-US" sz="2100" cap="none" dirty="0"/>
              <a:t>Services provided are not covered by the BHP.</a:t>
            </a:r>
          </a:p>
          <a:p>
            <a:pPr marL="914400" lvl="1" indent="-457200">
              <a:buFont typeface="+mj-lt"/>
              <a:buAutoNum type="arabicPeriod"/>
            </a:pPr>
            <a:r>
              <a:rPr lang="en-US" sz="2100" cap="none" dirty="0"/>
              <a:t>ACBH’s request for additional information from the provider that was needed to approve payment was not received. </a:t>
            </a:r>
          </a:p>
          <a:p>
            <a:pPr marL="457200" lvl="1" indent="0">
              <a:buNone/>
            </a:pPr>
            <a:endParaRPr lang="en-US" sz="2100" cap="none" dirty="0"/>
          </a:p>
          <a:p>
            <a:pPr marL="0" indent="0">
              <a:spcBef>
                <a:spcPts val="0"/>
              </a:spcBef>
              <a:buNone/>
            </a:pPr>
            <a:r>
              <a:rPr lang="en-US" sz="2100" cap="none" dirty="0"/>
              <a:t>NOABD-Payment Denial Timeliness Standards:  </a:t>
            </a:r>
          </a:p>
          <a:p>
            <a:pPr marL="0" indent="0">
              <a:spcBef>
                <a:spcPts val="0"/>
              </a:spcBef>
              <a:buNone/>
            </a:pPr>
            <a:r>
              <a:rPr lang="en-US" sz="2100" u="sng" cap="none" dirty="0"/>
              <a:t>Beneficiary </a:t>
            </a:r>
            <a:r>
              <a:rPr lang="en-US" sz="2100" cap="none" dirty="0"/>
              <a:t>to be sent a NOABD by mail </a:t>
            </a:r>
            <a:r>
              <a:rPr lang="en-US" sz="2100" u="sng" cap="none" dirty="0"/>
              <a:t>at the time of any action denying the provider’s claim</a:t>
            </a:r>
            <a:r>
              <a:rPr lang="en-US" sz="2100" cap="none" dirty="0"/>
              <a:t>.  If the beneficiary is currently homeless or out of contact, it is expected to note on the NOABD why it could not be delivered.  The </a:t>
            </a:r>
            <a:r>
              <a:rPr lang="en-US" sz="2100" u="sng" cap="none" dirty="0"/>
              <a:t>provider</a:t>
            </a:r>
            <a:r>
              <a:rPr lang="en-US" sz="2100" cap="none" dirty="0"/>
              <a:t> is separately notified of the payment denial </a:t>
            </a:r>
            <a:r>
              <a:rPr lang="en-US" sz="2100" u="sng" cap="none" dirty="0"/>
              <a:t>within 24 hours of making the decision</a:t>
            </a:r>
            <a:r>
              <a:rPr lang="en-US" sz="2100" cap="none" dirty="0"/>
              <a:t>. </a:t>
            </a:r>
          </a:p>
          <a:p>
            <a:pPr marL="0" indent="0">
              <a:spcBef>
                <a:spcPts val="0"/>
              </a:spcBef>
              <a:buNone/>
            </a:pPr>
            <a:endParaRPr lang="en-US" sz="2100" cap="none" dirty="0"/>
          </a:p>
          <a:p>
            <a:pPr marL="0" indent="0">
              <a:spcBef>
                <a:spcPts val="0"/>
              </a:spcBef>
              <a:buNone/>
            </a:pPr>
            <a:r>
              <a:rPr lang="en-US" sz="2100" cap="none" dirty="0"/>
              <a:t>NOTES:  If hospital services are “approved as modified” on a TAR 18-3 (e.g. provider requests 10 acute days, but approved 7 acute days and 3 administrative days), the NOABD-Payment Denial is issued. The provider, not the beneficiary, has the right to appeal the payment denial to ACBH and subsequently to DHCS if ACBH upholds the denial. </a:t>
            </a:r>
          </a:p>
        </p:txBody>
      </p:sp>
      <p:sp>
        <p:nvSpPr>
          <p:cNvPr id="4" name="Date Placeholder 3"/>
          <p:cNvSpPr>
            <a:spLocks noGrp="1"/>
          </p:cNvSpPr>
          <p:nvPr>
            <p:ph type="dt" sz="half" idx="10"/>
          </p:nvPr>
        </p:nvSpPr>
        <p:spPr/>
        <p:txBody>
          <a:bodyPr/>
          <a:lstStyle/>
          <a:p>
            <a:fld id="{9BB98C3F-45AC-4042-A56B-96C3F8A053D5}"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520393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6087"/>
          </a:xfrm>
        </p:spPr>
        <p:txBody>
          <a:bodyPr/>
          <a:lstStyle/>
          <a:p>
            <a:r>
              <a:rPr lang="en-US" dirty="0" smtClean="0"/>
              <a:t>Noabd-delivery system</a:t>
            </a:r>
            <a:endParaRPr lang="en-US" dirty="0"/>
          </a:p>
        </p:txBody>
      </p:sp>
      <p:sp>
        <p:nvSpPr>
          <p:cNvPr id="3" name="Content Placeholder 2"/>
          <p:cNvSpPr>
            <a:spLocks noGrp="1"/>
          </p:cNvSpPr>
          <p:nvPr>
            <p:ph sz="quarter" idx="13"/>
          </p:nvPr>
        </p:nvSpPr>
        <p:spPr>
          <a:xfrm>
            <a:off x="913774" y="1504605"/>
            <a:ext cx="10363826" cy="4743796"/>
          </a:xfrm>
        </p:spPr>
        <p:txBody>
          <a:bodyPr>
            <a:normAutofit fontScale="92500" lnSpcReduction="20000"/>
          </a:bodyPr>
          <a:lstStyle/>
          <a:p>
            <a:pPr marL="0" indent="0">
              <a:buNone/>
            </a:pPr>
            <a:r>
              <a:rPr lang="en-US" sz="2100" dirty="0"/>
              <a:t>ISSUED BY BHP: </a:t>
            </a:r>
            <a:r>
              <a:rPr lang="en-US" sz="2100" dirty="0" err="1"/>
              <a:t>acbh</a:t>
            </a:r>
            <a:r>
              <a:rPr lang="en-US" sz="2100" dirty="0"/>
              <a:t> AND ACBH-CONTRACTED PROVIDERS</a:t>
            </a:r>
          </a:p>
          <a:p>
            <a:pPr marL="0" indent="0">
              <a:buNone/>
            </a:pPr>
            <a:endParaRPr lang="en-US" sz="2100" dirty="0"/>
          </a:p>
          <a:p>
            <a:pPr marL="0" indent="0">
              <a:lnSpc>
                <a:spcPct val="100000"/>
              </a:lnSpc>
              <a:spcBef>
                <a:spcPts val="0"/>
              </a:spcBef>
              <a:buNone/>
            </a:pPr>
            <a:r>
              <a:rPr lang="en-US" sz="2100" b="1" i="1" cap="none" dirty="0">
                <a:solidFill>
                  <a:srgbClr val="00B050"/>
                </a:solidFill>
              </a:rPr>
              <a:t>Use this template when  the BHP has determined that the beneficiary does not meet the criteria to be eligible for specialty mental health services (SMHS).  </a:t>
            </a:r>
          </a:p>
          <a:p>
            <a:pPr marL="0" indent="0">
              <a:lnSpc>
                <a:spcPct val="100000"/>
              </a:lnSpc>
              <a:spcBef>
                <a:spcPts val="0"/>
              </a:spcBef>
              <a:buNone/>
            </a:pPr>
            <a:endParaRPr lang="en-US" sz="2100" b="1" i="1" cap="none" dirty="0">
              <a:solidFill>
                <a:srgbClr val="00B050"/>
              </a:solidFill>
            </a:endParaRPr>
          </a:p>
          <a:p>
            <a:pPr marL="0" indent="0">
              <a:lnSpc>
                <a:spcPct val="100000"/>
              </a:lnSpc>
              <a:spcBef>
                <a:spcPts val="0"/>
              </a:spcBef>
              <a:buNone/>
            </a:pPr>
            <a:r>
              <a:rPr lang="en-US" sz="2100" cap="none" dirty="0"/>
              <a:t>If determined that a beneficiary does not meet eligibility criteria for SMHS, the beneficiary is referred to the Managed Care Plan, or other appropriate system, for mental health and/or other services.  </a:t>
            </a:r>
          </a:p>
          <a:p>
            <a:pPr marL="0" indent="0">
              <a:lnSpc>
                <a:spcPct val="100000"/>
              </a:lnSpc>
              <a:spcBef>
                <a:spcPts val="0"/>
              </a:spcBef>
              <a:buNone/>
            </a:pPr>
            <a:endParaRPr lang="en-US" sz="2100" b="1" cap="none" dirty="0"/>
          </a:p>
          <a:p>
            <a:pPr marL="0" indent="0">
              <a:lnSpc>
                <a:spcPct val="100000"/>
              </a:lnSpc>
              <a:spcBef>
                <a:spcPts val="0"/>
              </a:spcBef>
              <a:buNone/>
            </a:pPr>
            <a:r>
              <a:rPr lang="en-US" sz="2100" cap="none" dirty="0"/>
              <a:t>ACBH and ACBH-Contracted providers that are “front doors” and self-authorize SMHS services</a:t>
            </a:r>
          </a:p>
          <a:p>
            <a:pPr lvl="1">
              <a:lnSpc>
                <a:spcPct val="100000"/>
              </a:lnSpc>
              <a:spcBef>
                <a:spcPts val="0"/>
              </a:spcBef>
              <a:buFont typeface="Wingdings" panose="05000000000000000000" pitchFamily="2" charset="2"/>
              <a:buChar char="q"/>
            </a:pPr>
            <a:r>
              <a:rPr lang="en-US" sz="2100" cap="none" dirty="0"/>
              <a:t>SMHS treatment providers who are “front doors” and receive direct beneficiary request for service, but denied service. Please note:  If you provide SMHS outpatient services and determine a beneficiary does not meet medical necessity for SMHS, use this template and it is your responsibility to make appropriate referrals as noted above.  </a:t>
            </a:r>
            <a:endParaRPr lang="en-US" sz="2100" b="1" cap="none" dirty="0"/>
          </a:p>
          <a:p>
            <a:pPr marL="457200" lvl="1" indent="0">
              <a:lnSpc>
                <a:spcPct val="100000"/>
              </a:lnSpc>
              <a:spcBef>
                <a:spcPts val="0"/>
              </a:spcBef>
              <a:buNone/>
            </a:pPr>
            <a:endParaRPr lang="en-US" sz="2100" cap="none" dirty="0"/>
          </a:p>
          <a:p>
            <a:pPr marL="0" indent="0">
              <a:lnSpc>
                <a:spcPct val="100000"/>
              </a:lnSpc>
              <a:spcBef>
                <a:spcPts val="0"/>
              </a:spcBef>
              <a:buNone/>
            </a:pPr>
            <a:r>
              <a:rPr lang="en-US" sz="2100" cap="none" dirty="0"/>
              <a:t>NOABD-Delivery System Timeliness Standard:  </a:t>
            </a:r>
          </a:p>
          <a:p>
            <a:pPr marL="0" indent="0">
              <a:lnSpc>
                <a:spcPct val="100000"/>
              </a:lnSpc>
              <a:spcBef>
                <a:spcPts val="0"/>
              </a:spcBef>
              <a:buNone/>
            </a:pPr>
            <a:r>
              <a:rPr lang="en-US" sz="2100" cap="none" dirty="0"/>
              <a:t>BHP must mail the notice to the beneficiary within two (2) business days of the decision. </a:t>
            </a:r>
          </a:p>
          <a:p>
            <a:pPr marL="0" indent="0">
              <a:lnSpc>
                <a:spcPct val="100000"/>
              </a:lnSpc>
              <a:spcBef>
                <a:spcPts val="0"/>
              </a:spcBef>
              <a:buNone/>
            </a:pPr>
            <a:endParaRPr lang="en-US" sz="2100" cap="none" dirty="0"/>
          </a:p>
          <a:p>
            <a:pPr marL="0" indent="0">
              <a:lnSpc>
                <a:spcPct val="100000"/>
              </a:lnSpc>
              <a:spcBef>
                <a:spcPts val="0"/>
              </a:spcBef>
              <a:buNone/>
            </a:pPr>
            <a:r>
              <a:rPr lang="en-US" sz="2100" cap="none" dirty="0"/>
              <a:t>NOTE:  This template does not apply to SUD services.  </a:t>
            </a:r>
          </a:p>
          <a:p>
            <a:pPr marL="0" indent="0">
              <a:lnSpc>
                <a:spcPct val="100000"/>
              </a:lnSpc>
              <a:spcBef>
                <a:spcPts val="0"/>
              </a:spcBef>
              <a:buNone/>
            </a:pPr>
            <a:endParaRPr lang="en-US" cap="none" dirty="0"/>
          </a:p>
        </p:txBody>
      </p:sp>
      <p:sp>
        <p:nvSpPr>
          <p:cNvPr id="4" name="Date Placeholder 3"/>
          <p:cNvSpPr>
            <a:spLocks noGrp="1"/>
          </p:cNvSpPr>
          <p:nvPr>
            <p:ph type="dt" sz="half" idx="10"/>
          </p:nvPr>
        </p:nvSpPr>
        <p:spPr/>
        <p:txBody>
          <a:bodyPr/>
          <a:lstStyle/>
          <a:p>
            <a:fld id="{E8D6D7F6-9298-4DB2-B8FA-2620369AF5F8}"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721194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4322"/>
            <a:ext cx="10364451" cy="969214"/>
          </a:xfrm>
        </p:spPr>
        <p:txBody>
          <a:bodyPr/>
          <a:lstStyle/>
          <a:p>
            <a:r>
              <a:rPr lang="en-US" dirty="0" smtClean="0"/>
              <a:t>Noabd-Modification</a:t>
            </a:r>
            <a:endParaRPr lang="en-US" dirty="0"/>
          </a:p>
        </p:txBody>
      </p:sp>
      <p:sp>
        <p:nvSpPr>
          <p:cNvPr id="3" name="Content Placeholder 2"/>
          <p:cNvSpPr>
            <a:spLocks noGrp="1"/>
          </p:cNvSpPr>
          <p:nvPr>
            <p:ph sz="quarter" idx="13"/>
          </p:nvPr>
        </p:nvSpPr>
        <p:spPr>
          <a:xfrm>
            <a:off x="917169" y="1122218"/>
            <a:ext cx="10363826" cy="5419897"/>
          </a:xfrm>
        </p:spPr>
        <p:txBody>
          <a:bodyPr>
            <a:normAutofit fontScale="25000" lnSpcReduction="20000"/>
          </a:bodyPr>
          <a:lstStyle/>
          <a:p>
            <a:pPr marL="0" indent="0">
              <a:buNone/>
            </a:pPr>
            <a:r>
              <a:rPr lang="en-US" sz="6400" dirty="0"/>
              <a:t>ISSUED BY bhp: acbh AND ACBH-CONTRACTED </a:t>
            </a:r>
            <a:r>
              <a:rPr lang="en-US" sz="6400" dirty="0" smtClean="0"/>
              <a:t>PROVIDERS</a:t>
            </a:r>
            <a:endParaRPr lang="en-US" sz="6400" dirty="0"/>
          </a:p>
          <a:p>
            <a:pPr marL="0" indent="0">
              <a:buNone/>
            </a:pPr>
            <a:r>
              <a:rPr lang="en-US" sz="6400" b="1" i="1" cap="none" dirty="0" smtClean="0">
                <a:solidFill>
                  <a:srgbClr val="00B050"/>
                </a:solidFill>
              </a:rPr>
              <a:t>Use this template when the BHP modifies or limits a </a:t>
            </a:r>
            <a:r>
              <a:rPr lang="en-US" sz="6400" b="1" i="1" u="sng" cap="none" dirty="0" smtClean="0">
                <a:solidFill>
                  <a:srgbClr val="00B050"/>
                </a:solidFill>
              </a:rPr>
              <a:t>provider’s</a:t>
            </a:r>
            <a:r>
              <a:rPr lang="en-US" sz="6400" b="1" i="1" cap="none" dirty="0" smtClean="0">
                <a:solidFill>
                  <a:srgbClr val="00B050"/>
                </a:solidFill>
              </a:rPr>
              <a:t> request for a service, including reductions in frequency and/or duration of services, and approval of alternative treatments and services. </a:t>
            </a:r>
          </a:p>
          <a:p>
            <a:pPr marL="0" indent="0">
              <a:buNone/>
            </a:pPr>
            <a:r>
              <a:rPr lang="en-US" sz="6400" cap="none" dirty="0" smtClean="0"/>
              <a:t>RESPONSIBLE </a:t>
            </a:r>
            <a:r>
              <a:rPr lang="en-US" sz="6400" cap="none" dirty="0"/>
              <a:t>BHP PROVIDERS AND EXAMPLES OF WHEN TO ISSUE THE </a:t>
            </a:r>
            <a:r>
              <a:rPr lang="en-US" sz="6400" cap="none" dirty="0" smtClean="0"/>
              <a:t>NOABD-MODIFICATION</a:t>
            </a:r>
          </a:p>
          <a:p>
            <a:pPr marL="0" indent="0">
              <a:buNone/>
            </a:pPr>
            <a:r>
              <a:rPr lang="en-US" sz="6400" cap="none" dirty="0" smtClean="0"/>
              <a:t>ACBH </a:t>
            </a:r>
            <a:r>
              <a:rPr lang="en-US" sz="6400" cap="none" dirty="0"/>
              <a:t>departments/units that authorize SMHS or DMC-ODS services</a:t>
            </a:r>
          </a:p>
          <a:p>
            <a:pPr lvl="1">
              <a:lnSpc>
                <a:spcPct val="100000"/>
              </a:lnSpc>
              <a:spcBef>
                <a:spcPts val="0"/>
              </a:spcBef>
              <a:buFont typeface="Wingdings" panose="05000000000000000000" pitchFamily="2" charset="2"/>
              <a:buChar char="q"/>
            </a:pPr>
            <a:r>
              <a:rPr lang="en-US" sz="6400" cap="none" dirty="0" smtClean="0"/>
              <a:t>ACBH </a:t>
            </a:r>
            <a:r>
              <a:rPr lang="en-US" sz="6400" cap="none" dirty="0"/>
              <a:t>Utilization Management Program (UM) uses this template </a:t>
            </a:r>
            <a:r>
              <a:rPr lang="en-US" sz="6400" cap="none" dirty="0" smtClean="0"/>
              <a:t>when service authorization requests from </a:t>
            </a:r>
            <a:r>
              <a:rPr lang="en-US" sz="6400" cap="none" dirty="0"/>
              <a:t>DMC-ODS residential treatment </a:t>
            </a:r>
            <a:r>
              <a:rPr lang="en-US" sz="6400" cap="none" dirty="0" smtClean="0"/>
              <a:t>providers and </a:t>
            </a:r>
            <a:r>
              <a:rPr lang="en-US" sz="6400" cap="none" dirty="0"/>
              <a:t>SMHS </a:t>
            </a:r>
            <a:r>
              <a:rPr lang="en-US" sz="6400" cap="none" dirty="0" smtClean="0"/>
              <a:t>providers (e.g. day </a:t>
            </a:r>
            <a:r>
              <a:rPr lang="en-US" sz="6400" cap="none" dirty="0"/>
              <a:t>treatment, ECT</a:t>
            </a:r>
            <a:r>
              <a:rPr lang="en-US" sz="6400" cap="none" dirty="0" smtClean="0"/>
              <a:t>, </a:t>
            </a:r>
            <a:r>
              <a:rPr lang="en-US" sz="6400" cap="none" dirty="0"/>
              <a:t>Fee-for-Service (</a:t>
            </a:r>
            <a:r>
              <a:rPr lang="en-US" sz="6400" cap="none" dirty="0" smtClean="0"/>
              <a:t>FFS) Network, and AB1299/SB785) are approved as modified (e.g. FFS Network provider requests weekly family therapy, but is approved for biweekly family therapy).  </a:t>
            </a:r>
          </a:p>
          <a:p>
            <a:pPr lvl="1">
              <a:lnSpc>
                <a:spcPct val="100000"/>
              </a:lnSpc>
              <a:spcBef>
                <a:spcPts val="0"/>
              </a:spcBef>
              <a:buFont typeface="Wingdings" panose="05000000000000000000" pitchFamily="2" charset="2"/>
              <a:buChar char="q"/>
            </a:pPr>
            <a:r>
              <a:rPr lang="en-US" sz="6400" cap="none" dirty="0" smtClean="0"/>
              <a:t>ACBH </a:t>
            </a:r>
            <a:r>
              <a:rPr lang="en-US" sz="6400" cap="none" dirty="0"/>
              <a:t>ACCESS uses this template </a:t>
            </a:r>
            <a:r>
              <a:rPr lang="en-US" sz="6400" cap="none" dirty="0" smtClean="0"/>
              <a:t>when service authorization </a:t>
            </a:r>
            <a:r>
              <a:rPr lang="en-US" sz="6400" cap="none" dirty="0"/>
              <a:t>requests from providers for higher or lower levels of care for their client or for psychological testing are approved as modified (e.g. level 3 provider requests FSP for their client, client doesn’t meet FSP criteria but is approved for service team assignment (higher level of care than level 3) or provider requests psychological testing with additional hours and testing is approved but not with additional hours.</a:t>
            </a:r>
          </a:p>
          <a:p>
            <a:pPr marL="457200" lvl="1" indent="0">
              <a:lnSpc>
                <a:spcPct val="100000"/>
              </a:lnSpc>
              <a:spcBef>
                <a:spcPts val="0"/>
              </a:spcBef>
              <a:buNone/>
            </a:pPr>
            <a:endParaRPr lang="en-US" sz="6400" cap="none" dirty="0"/>
          </a:p>
          <a:p>
            <a:pPr marL="0" indent="0">
              <a:spcBef>
                <a:spcPts val="0"/>
              </a:spcBef>
              <a:buNone/>
            </a:pPr>
            <a:r>
              <a:rPr lang="en-US" sz="6400" cap="none" dirty="0"/>
              <a:t>ACBH-Contracted providers that authorize SMHS or DMC-ODS </a:t>
            </a:r>
            <a:r>
              <a:rPr lang="en-US" sz="6400" cap="none" dirty="0" smtClean="0"/>
              <a:t>services</a:t>
            </a:r>
          </a:p>
          <a:p>
            <a:pPr lvl="1">
              <a:spcBef>
                <a:spcPts val="0"/>
              </a:spcBef>
              <a:buFont typeface="Wingdings" panose="05000000000000000000" pitchFamily="2" charset="2"/>
              <a:buChar char="q"/>
            </a:pPr>
            <a:r>
              <a:rPr lang="en-US" sz="6400" cap="none" dirty="0" smtClean="0"/>
              <a:t>Contracted 24/7 SUD Helpline uses this template when providers’ service authorization requests for DMC-ODS are approved as modified (e.g.  Acute psychiatric hospital requests residential treatment, but is approved for residential recovery + IOS).  </a:t>
            </a:r>
          </a:p>
          <a:p>
            <a:pPr marL="0" indent="0">
              <a:spcBef>
                <a:spcPts val="0"/>
              </a:spcBef>
              <a:buNone/>
            </a:pPr>
            <a:endParaRPr lang="en-US" sz="6400" cap="none" dirty="0"/>
          </a:p>
          <a:p>
            <a:pPr marL="0" indent="0">
              <a:buNone/>
            </a:pPr>
            <a:r>
              <a:rPr lang="en-US" sz="6400" cap="none" dirty="0" smtClean="0"/>
              <a:t>NOABD-Modification </a:t>
            </a:r>
            <a:r>
              <a:rPr lang="en-US" sz="6400" cap="none" dirty="0"/>
              <a:t>Timeliness </a:t>
            </a:r>
            <a:r>
              <a:rPr lang="en-US" sz="6400" cap="none" dirty="0" smtClean="0"/>
              <a:t>Standards:  The BHP must mail the notice to the beneficiary within two (2) business days of the decision.  Provider notification within 24 hours.  </a:t>
            </a:r>
            <a:endParaRPr lang="en-US" sz="6400" cap="none" dirty="0"/>
          </a:p>
          <a:p>
            <a:pPr marL="0" indent="0">
              <a:buNone/>
            </a:pPr>
            <a:r>
              <a:rPr lang="en-US" sz="6400" cap="none" dirty="0" smtClean="0"/>
              <a:t> </a:t>
            </a:r>
          </a:p>
          <a:p>
            <a:pPr marL="0" indent="0">
              <a:buNone/>
            </a:pPr>
            <a:endParaRPr lang="en-US" cap="none" dirty="0"/>
          </a:p>
          <a:p>
            <a:pPr marL="0" indent="0">
              <a:buNone/>
            </a:pPr>
            <a:endParaRPr lang="en-US" cap="none" dirty="0" smtClean="0"/>
          </a:p>
          <a:p>
            <a:pPr marL="0" indent="0">
              <a:buNone/>
            </a:pPr>
            <a:endParaRPr lang="en-US" cap="none" dirty="0"/>
          </a:p>
        </p:txBody>
      </p:sp>
      <p:sp>
        <p:nvSpPr>
          <p:cNvPr id="4" name="Date Placeholder 3"/>
          <p:cNvSpPr>
            <a:spLocks noGrp="1"/>
          </p:cNvSpPr>
          <p:nvPr>
            <p:ph type="dt" sz="half" idx="10"/>
          </p:nvPr>
        </p:nvSpPr>
        <p:spPr/>
        <p:txBody>
          <a:bodyPr/>
          <a:lstStyle/>
          <a:p>
            <a:fld id="{5B117482-E087-485A-827F-F7E2CD823F1E}"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032592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a:t>When a beneficiary is discharged for non-compliance</a:t>
            </a:r>
            <a:r>
              <a:rPr lang="en-US" sz="2200" cap="none" dirty="0" smtClean="0"/>
              <a:t>.</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a:t>NOTE: Services 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852836"/>
          </a:xfrm>
        </p:spPr>
        <p:txBody>
          <a:bodyPr/>
          <a:lstStyle/>
          <a:p>
            <a:r>
              <a:rPr lang="en-US" dirty="0"/>
              <a:t>NOABD-Authorization Delay</a:t>
            </a:r>
          </a:p>
        </p:txBody>
      </p:sp>
      <p:sp>
        <p:nvSpPr>
          <p:cNvPr id="3" name="Content Placeholder 2"/>
          <p:cNvSpPr>
            <a:spLocks noGrp="1"/>
          </p:cNvSpPr>
          <p:nvPr>
            <p:ph sz="quarter" idx="13"/>
          </p:nvPr>
        </p:nvSpPr>
        <p:spPr>
          <a:xfrm>
            <a:off x="914400" y="1377778"/>
            <a:ext cx="10363826" cy="4505497"/>
          </a:xfrm>
        </p:spPr>
        <p:txBody>
          <a:bodyPr>
            <a:normAutofit/>
          </a:bodyPr>
          <a:lstStyle/>
          <a:p>
            <a:pPr marL="0" indent="0">
              <a:buNone/>
            </a:pPr>
            <a:r>
              <a:rPr lang="en-US" dirty="0"/>
              <a:t>Issued by </a:t>
            </a:r>
            <a:r>
              <a:rPr lang="en-US" dirty="0" err="1"/>
              <a:t>acbh</a:t>
            </a:r>
            <a:r>
              <a:rPr lang="en-US" dirty="0"/>
              <a:t>: UM and access</a:t>
            </a:r>
          </a:p>
          <a:p>
            <a:pPr marL="0" indent="0">
              <a:buNone/>
            </a:pPr>
            <a:r>
              <a:rPr lang="en-US" b="1" i="1" cap="none" dirty="0">
                <a:solidFill>
                  <a:srgbClr val="00B050"/>
                </a:solidFill>
              </a:rPr>
              <a:t>Use this template when there is a delay in processing a provider’s request for authorization of specialty mental health services or substance use disorder residential services.  When ACBH extends the timeframes to make an authorization decision, it is a delay in processing a provider’s request.  This includes extensions granted at the request of the beneficiary or provider, and/or those granted when there is a need for additional information from the beneficiary or provider, when the extension is in the beneficiary’s interest.  </a:t>
            </a:r>
          </a:p>
          <a:p>
            <a:pPr marL="0" indent="0">
              <a:buNone/>
            </a:pPr>
            <a:endParaRPr lang="en-US" b="1" i="1" cap="none" dirty="0">
              <a:solidFill>
                <a:srgbClr val="00B050"/>
              </a:solidFill>
            </a:endParaRPr>
          </a:p>
          <a:p>
            <a:pPr marL="0" indent="0">
              <a:lnSpc>
                <a:spcPct val="100000"/>
              </a:lnSpc>
              <a:spcBef>
                <a:spcPts val="0"/>
              </a:spcBef>
              <a:buNone/>
            </a:pPr>
            <a:r>
              <a:rPr lang="en-US" cap="none" dirty="0"/>
              <a:t>NOABD-Authorization Delay Timeliness Standards:</a:t>
            </a:r>
          </a:p>
          <a:p>
            <a:pPr marL="0" indent="0">
              <a:lnSpc>
                <a:spcPct val="100000"/>
              </a:lnSpc>
              <a:spcBef>
                <a:spcPts val="0"/>
              </a:spcBef>
              <a:buNone/>
            </a:pPr>
            <a:r>
              <a:rPr lang="en-US" cap="none" dirty="0"/>
              <a:t>ACBH must mail the notice to the beneficiary within two (2) business days of the decision.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This template supplants the UM Beneficiary Letter of Extension.</a:t>
            </a:r>
          </a:p>
        </p:txBody>
      </p:sp>
      <p:sp>
        <p:nvSpPr>
          <p:cNvPr id="4" name="Date Placeholder 3"/>
          <p:cNvSpPr>
            <a:spLocks noGrp="1"/>
          </p:cNvSpPr>
          <p:nvPr>
            <p:ph type="dt" sz="half" idx="10"/>
          </p:nvPr>
        </p:nvSpPr>
        <p:spPr/>
        <p:txBody>
          <a:bodyPr/>
          <a:lstStyle/>
          <a:p>
            <a:fld id="{9BB98C3F-45AC-4042-A56B-96C3F8A053D5}"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28812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a:t>
            </a:r>
            <a:r>
              <a:rPr lang="en-US" sz="1900" cap="none" smtClean="0"/>
              <a:t>first known </a:t>
            </a:r>
            <a:r>
              <a:rPr lang="en-US" sz="1900" cap="none" dirty="0" smtClean="0"/>
              <a:t>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9862"/>
            <a:ext cx="10364451" cy="944276"/>
          </a:xfrm>
        </p:spPr>
        <p:txBody>
          <a:bodyPr/>
          <a:lstStyle/>
          <a:p>
            <a:r>
              <a:rPr lang="en-US" dirty="0" err="1"/>
              <a:t>Noabd</a:t>
            </a:r>
            <a:r>
              <a:rPr lang="en-US" dirty="0"/>
              <a:t>-Financial liability notice</a:t>
            </a:r>
          </a:p>
        </p:txBody>
      </p:sp>
      <p:sp>
        <p:nvSpPr>
          <p:cNvPr id="3" name="Content Placeholder 2"/>
          <p:cNvSpPr>
            <a:spLocks noGrp="1"/>
          </p:cNvSpPr>
          <p:nvPr>
            <p:ph sz="quarter" idx="13"/>
          </p:nvPr>
        </p:nvSpPr>
        <p:spPr>
          <a:xfrm>
            <a:off x="913774" y="1138843"/>
            <a:ext cx="10363826" cy="5004262"/>
          </a:xfrm>
        </p:spPr>
        <p:txBody>
          <a:bodyPr>
            <a:normAutofit fontScale="47500" lnSpcReduction="20000"/>
          </a:bodyPr>
          <a:lstStyle/>
          <a:p>
            <a:pPr marL="0" indent="0">
              <a:buNone/>
            </a:pPr>
            <a:r>
              <a:rPr lang="en-US" sz="2900" dirty="0"/>
              <a:t>Issued by </a:t>
            </a:r>
            <a:r>
              <a:rPr lang="en-US" sz="2900" dirty="0" err="1"/>
              <a:t>acbh</a:t>
            </a:r>
            <a:r>
              <a:rPr lang="en-US" sz="2900" dirty="0"/>
              <a:t> Provider Relations (PR)</a:t>
            </a:r>
          </a:p>
          <a:p>
            <a:pPr marL="0" indent="0">
              <a:buNone/>
            </a:pPr>
            <a:r>
              <a:rPr lang="en-US" sz="2900" b="1" i="1" cap="none" dirty="0">
                <a:solidFill>
                  <a:srgbClr val="00B050"/>
                </a:solidFill>
              </a:rPr>
              <a:t>This template is used when ACBH denies a beneficiary’s request to dispute financial liability, including cost-sharing and other beneficiary financial liabilities.</a:t>
            </a:r>
          </a:p>
          <a:p>
            <a:pPr marL="0" indent="0">
              <a:buNone/>
            </a:pPr>
            <a:r>
              <a:rPr lang="en-US" sz="2900" cap="none" dirty="0"/>
              <a:t>ACBH PR receives and makes reimbursement determinations for </a:t>
            </a:r>
            <a:r>
              <a:rPr lang="en-US" sz="2900" cap="none" dirty="0" err="1"/>
              <a:t>Conlan</a:t>
            </a:r>
            <a:r>
              <a:rPr lang="en-US" sz="2900" cap="none" dirty="0"/>
              <a:t> claims, which are beneficiary requests for reimbursement for their out-of-pocket expenses(s) for </a:t>
            </a:r>
            <a:r>
              <a:rPr lang="en-US" sz="2900" cap="none" dirty="0" err="1"/>
              <a:t>Medi</a:t>
            </a:r>
            <a:r>
              <a:rPr lang="en-US" sz="2900" cap="none" dirty="0"/>
              <a:t>-Cal covered service(s).  Beneficiaries may be able to receive reimbursement if:</a:t>
            </a:r>
          </a:p>
          <a:p>
            <a:pPr marL="457200" indent="-457200">
              <a:buFont typeface="+mj-lt"/>
              <a:buAutoNum type="arabicPeriod"/>
            </a:pPr>
            <a:r>
              <a:rPr lang="en-US" sz="2900" cap="none" dirty="0"/>
              <a:t>A </a:t>
            </a:r>
            <a:r>
              <a:rPr lang="en-US" sz="2900" cap="none" dirty="0" err="1"/>
              <a:t>Medi</a:t>
            </a:r>
            <a:r>
              <a:rPr lang="en-US" sz="2900" cap="none" dirty="0"/>
              <a:t>-Cal covered service was received on a date that the beneficiary was eligible for </a:t>
            </a:r>
            <a:r>
              <a:rPr lang="en-US" sz="2900" cap="none" dirty="0" err="1"/>
              <a:t>Medi</a:t>
            </a:r>
            <a:r>
              <a:rPr lang="en-US" sz="2900" cap="none" dirty="0"/>
              <a:t>-Cal.  The three periods of eligibility that are included are the following:</a:t>
            </a:r>
          </a:p>
          <a:p>
            <a:pPr marL="914400" lvl="1" indent="-457200">
              <a:buFont typeface="+mj-lt"/>
              <a:buAutoNum type="alphaLcParenR"/>
            </a:pPr>
            <a:r>
              <a:rPr lang="en-US" sz="2900" cap="none" dirty="0"/>
              <a:t>Retro:  The 3-month period prior to the month the beneficiary applied for </a:t>
            </a:r>
            <a:r>
              <a:rPr lang="en-US" sz="2900" cap="none" dirty="0" err="1"/>
              <a:t>Medi</a:t>
            </a:r>
            <a:r>
              <a:rPr lang="en-US" sz="2900" cap="none" dirty="0"/>
              <a:t>-Cal.  This period of eligibility is covered only when the beneficiary has requested and it has been approved from the county representative or directly from </a:t>
            </a:r>
            <a:r>
              <a:rPr lang="en-US" sz="2900" cap="none" dirty="0" err="1"/>
              <a:t>Medi</a:t>
            </a:r>
            <a:r>
              <a:rPr lang="en-US" sz="2900" cap="none" dirty="0"/>
              <a:t>-Cal that specific dates and services before the beneficiary applied for </a:t>
            </a:r>
            <a:r>
              <a:rPr lang="en-US" sz="2900" cap="none" dirty="0" err="1"/>
              <a:t>Medi</a:t>
            </a:r>
            <a:r>
              <a:rPr lang="en-US" sz="2900" cap="none" dirty="0"/>
              <a:t>-Cal to be included in their period of eligibility.</a:t>
            </a:r>
          </a:p>
          <a:p>
            <a:pPr marL="914400" lvl="1" indent="-457200">
              <a:buFont typeface="+mj-lt"/>
              <a:buAutoNum type="alphaLcParenR"/>
            </a:pPr>
            <a:r>
              <a:rPr lang="en-US" sz="2900" cap="none" dirty="0"/>
              <a:t>Evaluation: From the date the beneficiary applied for the </a:t>
            </a:r>
            <a:r>
              <a:rPr lang="en-US" sz="2900" cap="none" dirty="0" err="1"/>
              <a:t>Medi</a:t>
            </a:r>
            <a:r>
              <a:rPr lang="en-US" sz="2900" cap="none" dirty="0"/>
              <a:t>-Cal program until the date the </a:t>
            </a:r>
            <a:r>
              <a:rPr lang="en-US" sz="2900" cap="none" dirty="0" err="1"/>
              <a:t>Medi</a:t>
            </a:r>
            <a:r>
              <a:rPr lang="en-US" sz="2900" cap="none" dirty="0"/>
              <a:t>-Cal card was issued.  The provider must have been a </a:t>
            </a:r>
            <a:r>
              <a:rPr lang="en-US" sz="2900" cap="none" dirty="0" err="1"/>
              <a:t>Medi</a:t>
            </a:r>
            <a:r>
              <a:rPr lang="en-US" sz="2900" cap="none" dirty="0"/>
              <a:t>-Cal provider on the date of the service(s) was provided.  </a:t>
            </a:r>
          </a:p>
          <a:p>
            <a:pPr marL="914400" lvl="1" indent="-457200">
              <a:buFont typeface="+mj-lt"/>
              <a:buAutoNum type="alphaLcParenR"/>
            </a:pPr>
            <a:r>
              <a:rPr lang="en-US" sz="2900" cap="none" dirty="0"/>
              <a:t>Post Approval:  After a beneficiary’s </a:t>
            </a:r>
            <a:r>
              <a:rPr lang="en-US" sz="2900" cap="none" dirty="0" err="1"/>
              <a:t>Medi</a:t>
            </a:r>
            <a:r>
              <a:rPr lang="en-US" sz="2900" cap="none" dirty="0"/>
              <a:t>-Cal card was issued (includes excess co-payment and excess share of cost charges).  The provider must have been a </a:t>
            </a:r>
            <a:r>
              <a:rPr lang="en-US" sz="2900" cap="none" dirty="0" err="1"/>
              <a:t>Medi</a:t>
            </a:r>
            <a:r>
              <a:rPr lang="en-US" sz="2900" cap="none" dirty="0"/>
              <a:t>-Cal provider on the date the service(s) was provided. </a:t>
            </a:r>
          </a:p>
          <a:p>
            <a:pPr marL="457200" indent="-457200">
              <a:buFont typeface="+mj-lt"/>
              <a:buAutoNum type="arabicPeriod"/>
            </a:pPr>
            <a:r>
              <a:rPr lang="en-US" sz="2900" cap="none" dirty="0"/>
              <a:t>The beneficiary paid for BHP covered services; or another person paid on the beneficiary’s behalf. </a:t>
            </a:r>
          </a:p>
          <a:p>
            <a:pPr marL="457200" indent="-457200">
              <a:buFont typeface="+mj-lt"/>
              <a:buAutoNum type="arabicPeriod"/>
            </a:pPr>
            <a:r>
              <a:rPr lang="en-US" sz="2900" cap="none" dirty="0"/>
              <a:t>After the beneficiary received their </a:t>
            </a:r>
            <a:r>
              <a:rPr lang="en-US" sz="2900" cap="none" dirty="0" err="1"/>
              <a:t>Medi</a:t>
            </a:r>
            <a:r>
              <a:rPr lang="en-US" sz="2900" cap="none" dirty="0"/>
              <a:t>-Cal card, contacted and showed the BHP provider their </a:t>
            </a:r>
            <a:r>
              <a:rPr lang="en-US" sz="2900" cap="none" dirty="0" err="1"/>
              <a:t>Medi</a:t>
            </a:r>
            <a:r>
              <a:rPr lang="en-US" sz="2900" cap="none" dirty="0"/>
              <a:t>-Cal card and the provider would not reimburse.</a:t>
            </a:r>
          </a:p>
          <a:p>
            <a:pPr marL="457200" indent="-457200">
              <a:buFont typeface="+mj-lt"/>
              <a:buAutoNum type="arabicPeriod"/>
            </a:pPr>
            <a:r>
              <a:rPr lang="en-US" sz="2900" cap="none" dirty="0"/>
              <a:t>The provider was a contracted </a:t>
            </a:r>
            <a:r>
              <a:rPr lang="en-US" sz="2900" cap="none" dirty="0" err="1"/>
              <a:t>Medi</a:t>
            </a:r>
            <a:r>
              <a:rPr lang="en-US" sz="2900" cap="none" dirty="0"/>
              <a:t>-Cal provider at the time of service. </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4100795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1"/>
            <a:ext cx="6625967" cy="500426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7/30/2019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a:t>
            </a:r>
            <a:r>
              <a:rPr lang="en-US" cap="none" dirty="0"/>
              <a:t>to 18-point font. </a:t>
            </a:r>
            <a:r>
              <a:rPr lang="en-US" cap="none" dirty="0" smtClean="0"/>
              <a: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For translation of written NOABD materials, please contact the </a:t>
            </a:r>
            <a:r>
              <a:rPr lang="en-US" cap="none" dirty="0"/>
              <a:t>QA office informing materials number 510-567-8233.</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7/30/2019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7/30/2019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aseline="-25000" dirty="0"/>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b="1" i="1" dirty="0" smtClean="0">
                <a:solidFill>
                  <a:srgbClr val="00B050"/>
                </a:solidFill>
              </a:rPr>
              <a:t>Noabd- delivery system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 modification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 ISSUED BY acbh AND acbh-CONTRACTED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pic>
        <p:nvPicPr>
          <p:cNvPr id="6" name="Picture 5"/>
          <p:cNvPicPr>
            <a:picLocks noChangeAspect="1"/>
          </p:cNvPicPr>
          <p:nvPr/>
        </p:nvPicPr>
        <p:blipFill>
          <a:blip r:embed="rId3"/>
          <a:stretch>
            <a:fillRect/>
          </a:stretch>
        </p:blipFill>
        <p:spPr>
          <a:xfrm>
            <a:off x="847898" y="865414"/>
            <a:ext cx="10083338" cy="5784768"/>
          </a:xfrm>
          <a:prstGeom prst="rect">
            <a:avLst/>
          </a:prstGeom>
        </p:spPr>
      </p:pic>
    </p:spTree>
    <p:extLst>
      <p:ext uri="{BB962C8B-B14F-4D97-AF65-F5344CB8AC3E}">
        <p14:creationId xmlns:p14="http://schemas.microsoft.com/office/powerpoint/2010/main" val="284319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such </a:t>
            </a:r>
            <a:r>
              <a:rPr lang="en-US" cap="none" dirty="0"/>
              <a:t>as initial requests for therapy, psychiatry, service team (case management), FSP, and psychological testing, including when the beneficiary is denied the specific service requested and offered a more appropriate level of </a:t>
            </a:r>
            <a:r>
              <a:rPr lang="en-US" cap="none" dirty="0" smtClean="0"/>
              <a:t>SMHS.</a:t>
            </a:r>
            <a:endParaRPr lang="en-US" cap="none" dirty="0"/>
          </a:p>
          <a:p>
            <a:pPr lvl="1">
              <a:lnSpc>
                <a:spcPct val="100000"/>
              </a:lnSpc>
              <a:spcBef>
                <a:spcPts val="0"/>
              </a:spcBef>
              <a:buFont typeface="Wingdings" panose="05000000000000000000" pitchFamily="2" charset="2"/>
              <a:buChar char="q"/>
            </a:pPr>
            <a:endParaRPr lang="en-US" cap="none" dirty="0" smtClean="0"/>
          </a:p>
          <a:p>
            <a:pPr marL="457200" lvl="1" indent="0">
              <a:lnSpc>
                <a:spcPct val="100000"/>
              </a:lnSpc>
              <a:spcBef>
                <a:spcPts val="0"/>
              </a:spcBef>
              <a:buNone/>
            </a:pPr>
            <a:endParaRPr lang="en-US" cap="none" dirty="0" smtClean="0"/>
          </a:p>
        </p:txBody>
      </p:sp>
      <p:sp>
        <p:nvSpPr>
          <p:cNvPr id="4" name="Date Placeholder 3"/>
          <p:cNvSpPr>
            <a:spLocks noGrp="1"/>
          </p:cNvSpPr>
          <p:nvPr>
            <p:ph type="dt" sz="half" idx="10"/>
          </p:nvPr>
        </p:nvSpPr>
        <p:spPr/>
        <p:txBody>
          <a:bodyPr/>
          <a:lstStyle/>
          <a:p>
            <a:fld id="{DFB8DD70-DE69-4CB3-A500-FD973726A416}" type="datetime1">
              <a:rPr lang="en-US" smtClean="0"/>
              <a:t>7/30/2019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843872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1512</TotalTime>
  <Words>3328</Words>
  <Application>Microsoft Office PowerPoint</Application>
  <PresentationFormat>Widescreen</PresentationFormat>
  <Paragraphs>266</Paragraphs>
  <Slides>22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NOAbd-payment denial template</vt:lpstr>
      <vt:lpstr>Noabd-delivery system</vt:lpstr>
      <vt:lpstr>Noabd-Modification</vt:lpstr>
      <vt:lpstr>NOAbd- termination</vt:lpstr>
      <vt:lpstr>NOABD-Authorization Delay</vt:lpstr>
      <vt:lpstr>NOABD- Timely Access </vt:lpstr>
      <vt:lpstr>Noabd-Financial liability notice</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Karen Capece</cp:lastModifiedBy>
  <cp:revision>128</cp:revision>
  <cp:lastPrinted>2019-06-20T17:54:09Z</cp:lastPrinted>
  <dcterms:created xsi:type="dcterms:W3CDTF">2019-05-22T21:40:14Z</dcterms:created>
  <dcterms:modified xsi:type="dcterms:W3CDTF">2019-07-30T20:59:31Z</dcterms:modified>
</cp:coreProperties>
</file>