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74" r:id="rId4"/>
    <p:sldId id="258" r:id="rId5"/>
    <p:sldId id="259" r:id="rId6"/>
    <p:sldId id="260" r:id="rId7"/>
    <p:sldId id="261" r:id="rId8"/>
    <p:sldId id="262" r:id="rId9"/>
    <p:sldId id="276" r:id="rId10"/>
    <p:sldId id="277" r:id="rId11"/>
    <p:sldId id="267" r:id="rId12"/>
    <p:sldId id="268" r:id="rId13"/>
    <p:sldId id="269" r:id="rId14"/>
    <p:sldId id="271" r:id="rId15"/>
    <p:sldId id="273" r:id="rId16"/>
    <p:sldId id="275" r:id="rId17"/>
    <p:sldId id="270" r:id="rId18"/>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115" d="100"/>
          <a:sy n="115" d="100"/>
        </p:scale>
        <p:origin x="132"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EF24D41-D142-496A-A769-D23DCA11A768}" type="datetimeFigureOut">
              <a:rPr lang="en-US" smtClean="0"/>
              <a:t>7/12/2019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17</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7/12/2019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7/12/2019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a:t>
            </a:r>
          </a:p>
          <a:p>
            <a:pPr marL="457200" lvl="1" indent="0">
              <a:lnSpc>
                <a:spcPct val="100000"/>
              </a:lnSpc>
              <a:spcBef>
                <a:spcPts val="0"/>
              </a:spcBef>
              <a:buNone/>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131C4EA9-5DBB-4160-86DC-44F4655FE5F5}"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896827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smtClean="0"/>
              <a:t>When a beneficiary is discharged for non-compliance.</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smtClean="0"/>
              <a:t>NOTE: Services </a:t>
            </a:r>
            <a:r>
              <a:rPr lang="en-US" sz="2200" cap="none" dirty="0"/>
              <a:t>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a:t>ACBH </a:t>
            </a:r>
            <a:r>
              <a:rPr lang="en-US" sz="1900"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first 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sz="1900"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0"/>
            <a:ext cx="6625967" cy="518714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7/12/2019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to 18-point font.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a:t>
            </a:r>
            <a:r>
              <a:rPr lang="en-US" cap="none" smtClean="0"/>
              <a:t>. </a:t>
            </a:r>
            <a:endParaRPr lang="en-US" cap="none" smtClean="0"/>
          </a:p>
          <a:p>
            <a:pPr marL="285750" indent="-285750" algn="l">
              <a:buFont typeface="Wingdings" panose="05000000000000000000" pitchFamily="2" charset="2"/>
              <a:buChar char="q"/>
            </a:pPr>
            <a:r>
              <a:rPr lang="en-US" cap="none" smtClean="0"/>
              <a:t>For </a:t>
            </a:r>
            <a:r>
              <a:rPr lang="en-US" cap="none" dirty="0" smtClean="0"/>
              <a:t>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7/12/2019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7/12/2019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1" i="1" baseline="-25000" dirty="0">
                <a:solidFill>
                  <a:srgbClr val="00B050"/>
                </a:solidFill>
              </a:rPr>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dirty="0" smtClean="0"/>
              <a:t>Noabd- delivery system </a:t>
            </a:r>
          </a:p>
          <a:p>
            <a:pPr marL="457200" indent="-457200">
              <a:buFont typeface="Arial" panose="020B0604020202020204" pitchFamily="34" charset="0"/>
              <a:buAutoNum type="alphaUcPeriod"/>
            </a:pPr>
            <a:r>
              <a:rPr lang="en-US" dirty="0" smtClean="0"/>
              <a:t>Noabd- modification </a:t>
            </a: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chemeClr val="accent5">
                    <a:lumMod val="50000"/>
                  </a:schemeClr>
                </a:solidFill>
              </a:rPr>
              <a:t>Noabd- grievance &amp; appeal timely resolution </a:t>
            </a:r>
            <a:r>
              <a:rPr lang="en-US" baseline="30000" dirty="0" smtClean="0">
                <a:solidFill>
                  <a:schemeClr val="accent5">
                    <a:lumMod val="50000"/>
                  </a:schemeClr>
                </a:solidFill>
              </a:rPr>
              <a:t>1</a:t>
            </a:r>
          </a:p>
          <a:p>
            <a:pPr marL="0" indent="0">
              <a:buNone/>
            </a:pPr>
            <a:r>
              <a:rPr lang="en-US" b="1" baseline="30000" dirty="0" smtClean="0">
                <a:solidFill>
                  <a:srgbClr val="00B050"/>
                </a:solidFill>
              </a:rPr>
              <a:t>NOTE:  NOABD TEMPLATEs typically ISSUED BY </a:t>
            </a:r>
            <a:r>
              <a:rPr lang="en-US" b="1" baseline="30000" dirty="0" err="1" smtClean="0">
                <a:solidFill>
                  <a:srgbClr val="00B050"/>
                </a:solidFill>
              </a:rPr>
              <a:t>acbh</a:t>
            </a:r>
            <a:r>
              <a:rPr lang="en-US" b="1" baseline="30000" dirty="0" smtClean="0">
                <a:solidFill>
                  <a:srgbClr val="00B050"/>
                </a:solidFill>
              </a:rPr>
              <a:t>-CONTRACTED SUD treatment</a:t>
            </a:r>
            <a:r>
              <a:rPr lang="en-US" b="1" dirty="0">
                <a:solidFill>
                  <a:srgbClr val="00B050"/>
                </a:solidFill>
              </a:rPr>
              <a:t> </a:t>
            </a:r>
            <a:r>
              <a:rPr lang="en-US" b="1" baseline="30000" dirty="0" smtClean="0">
                <a:solidFill>
                  <a:srgbClr val="00B050"/>
                </a:solidFill>
              </a:rPr>
              <a:t>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541868"/>
          </a:xfrm>
        </p:spPr>
        <p:txBody>
          <a:bodyPr>
            <a:normAutofit fontScale="90000"/>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478314124"/>
              </p:ext>
            </p:extLst>
          </p:nvPr>
        </p:nvGraphicFramePr>
        <p:xfrm>
          <a:off x="817110" y="689956"/>
          <a:ext cx="9465734" cy="5735844"/>
        </p:xfrm>
        <a:graphic>
          <a:graphicData uri="http://schemas.openxmlformats.org/presentationml/2006/ole">
            <mc:AlternateContent xmlns:mc="http://schemas.openxmlformats.org/markup-compatibility/2006">
              <mc:Choice xmlns:v="urn:schemas-microsoft-com:vml" Requires="v">
                <p:oleObj spid="_x0000_s1027" name="Document" r:id="rId4" imgW="10769781" imgH="6834117" progId="Word.Document.12">
                  <p:embed/>
                </p:oleObj>
              </mc:Choice>
              <mc:Fallback>
                <p:oleObj name="Document" r:id="rId4" imgW="10769781" imgH="6834117" progId="Word.Document.12">
                  <p:embed/>
                  <p:pic>
                    <p:nvPicPr>
                      <p:cNvPr id="0" name=""/>
                      <p:cNvPicPr/>
                      <p:nvPr/>
                    </p:nvPicPr>
                    <p:blipFill>
                      <a:blip r:embed="rId5"/>
                      <a:stretch>
                        <a:fillRect/>
                      </a:stretch>
                    </p:blipFill>
                    <p:spPr>
                      <a:xfrm>
                        <a:off x="817110" y="689956"/>
                        <a:ext cx="9465734" cy="5735844"/>
                      </a:xfrm>
                      <a:prstGeom prst="rect">
                        <a:avLst/>
                      </a:prstGeom>
                    </p:spPr>
                  </p:pic>
                </p:oleObj>
              </mc:Fallback>
            </mc:AlternateContent>
          </a:graphicData>
        </a:graphic>
      </p:graphicFrame>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such </a:t>
            </a:r>
            <a:r>
              <a:rPr lang="en-US" cap="none" dirty="0"/>
              <a:t>as initial requests for therapy, psychiatry, service team (case management), FSP, and psychological testing, including when the beneficiary is denied the specific service requested and offered a more appropriate level of </a:t>
            </a:r>
            <a:r>
              <a:rPr lang="en-US" cap="none" dirty="0" smtClean="0"/>
              <a:t>SMHS.</a:t>
            </a:r>
            <a:endParaRPr lang="en-US" cap="none" dirty="0"/>
          </a:p>
          <a:p>
            <a:pPr lvl="1">
              <a:lnSpc>
                <a:spcPct val="100000"/>
              </a:lnSpc>
              <a:spcBef>
                <a:spcPts val="0"/>
              </a:spcBef>
              <a:buFont typeface="Wingdings" panose="05000000000000000000" pitchFamily="2" charset="2"/>
              <a:buChar char="q"/>
            </a:pPr>
            <a:endParaRPr lang="en-US" cap="none" dirty="0" smtClean="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DFB8DD70-DE69-4CB3-A500-FD973726A41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656826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1378</TotalTime>
  <Words>2154</Words>
  <Application>Microsoft Office PowerPoint</Application>
  <PresentationFormat>Widescreen</PresentationFormat>
  <Paragraphs>197</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Malgun Gothic</vt:lpstr>
      <vt:lpstr>Arial</vt:lpstr>
      <vt:lpstr>Calibri</vt:lpstr>
      <vt:lpstr>Georgia</vt:lpstr>
      <vt:lpstr>Tw Cen MT</vt:lpstr>
      <vt:lpstr>Verdana</vt:lpstr>
      <vt:lpstr>Wingdings</vt:lpstr>
      <vt:lpstr>Droplet</vt:lpstr>
      <vt:lpstr>Microsoft Word Document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Tiffany Lynch</cp:lastModifiedBy>
  <cp:revision>122</cp:revision>
  <cp:lastPrinted>2019-06-20T17:54:09Z</cp:lastPrinted>
  <dcterms:created xsi:type="dcterms:W3CDTF">2019-05-22T21:40:14Z</dcterms:created>
  <dcterms:modified xsi:type="dcterms:W3CDTF">2019-07-12T16:51:40Z</dcterms:modified>
</cp:coreProperties>
</file>