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1"/>
  </p:notesMasterIdLst>
  <p:handoutMasterIdLst>
    <p:handoutMasterId r:id="rId12"/>
  </p:handoutMasterIdLst>
  <p:sldIdLst>
    <p:sldId id="264" r:id="rId2"/>
    <p:sldId id="287" r:id="rId3"/>
    <p:sldId id="288" r:id="rId4"/>
    <p:sldId id="279" r:id="rId5"/>
    <p:sldId id="290" r:id="rId6"/>
    <p:sldId id="277" r:id="rId7"/>
    <p:sldId id="289" r:id="rId8"/>
    <p:sldId id="294" r:id="rId9"/>
    <p:sldId id="295" r:id="rId10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4" autoAdjust="0"/>
    <p:restoredTop sz="94660"/>
  </p:normalViewPr>
  <p:slideViewPr>
    <p:cSldViewPr snapToGrid="0">
      <p:cViewPr varScale="1">
        <p:scale>
          <a:sx n="75" d="100"/>
          <a:sy n="75" d="100"/>
        </p:scale>
        <p:origin x="-90" y="-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C30123C2-C3E5-4CB7-9B6D-37D9249B2A72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4E58F4A3-A165-45E9-80E2-53762D4D5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26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C50A5D3-40FA-4F46-98D0-37A2AADDB9D5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268B614C-81C1-49AD-879E-555979B44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6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6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0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32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06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69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77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94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67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7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4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2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7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4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9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9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4559FB1-A9C4-4076-BECB-1EBF77F29E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2E3D580-E8BB-4515-8915-676769C0E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2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  <p:sldLayoutId id="214748382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acbhcs.org/providers/ICD-10/Docs/GMC_codes.pdf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919" y="1"/>
            <a:ext cx="10018713" cy="1269999"/>
          </a:xfrm>
        </p:spPr>
        <p:txBody>
          <a:bodyPr>
            <a:normAutofit fontScale="90000"/>
          </a:bodyPr>
          <a:lstStyle/>
          <a:p>
            <a:r>
              <a:rPr lang="en-US" dirty="0"/>
              <a:t>INSYST </a:t>
            </a:r>
            <a:r>
              <a:rPr lang="en-US" dirty="0" smtClean="0"/>
              <a:t> Update</a:t>
            </a:r>
            <a:br>
              <a:rPr lang="en-US" dirty="0" smtClean="0"/>
            </a:br>
            <a:r>
              <a:rPr lang="en-US" sz="1400" dirty="0" smtClean="0"/>
              <a:t>Effective: </a:t>
            </a:r>
            <a:r>
              <a:rPr lang="en-US" sz="2800" dirty="0" smtClean="0"/>
              <a:t>02/22/2017</a:t>
            </a:r>
            <a:br>
              <a:rPr lang="en-US" sz="2800" dirty="0" smtClean="0"/>
            </a:br>
            <a:r>
              <a:rPr lang="en-US" sz="2800" i="1" dirty="0" smtClean="0"/>
              <a:t>Be sure to note if instructions are for MHS or SUD services or both.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1714499"/>
            <a:ext cx="10018713" cy="3637789"/>
          </a:xfrm>
        </p:spPr>
        <p:txBody>
          <a:bodyPr>
            <a:normAutofit/>
          </a:bodyPr>
          <a:lstStyle/>
          <a:p>
            <a:r>
              <a:rPr lang="en-US" dirty="0" smtClean="0"/>
              <a:t>Client Registration</a:t>
            </a:r>
          </a:p>
          <a:p>
            <a:pPr lvl="1"/>
            <a:r>
              <a:rPr lang="en-US" dirty="0" smtClean="0"/>
              <a:t>New MHS field:   Veteran Status</a:t>
            </a:r>
          </a:p>
          <a:p>
            <a:r>
              <a:rPr lang="en-US" dirty="0" smtClean="0"/>
              <a:t> Episode Open and Closing:</a:t>
            </a:r>
          </a:p>
          <a:p>
            <a:pPr lvl="1"/>
            <a:r>
              <a:rPr lang="en-US" dirty="0" smtClean="0"/>
              <a:t>MHS &amp; SUD- Ability to  enter ICD-10 Diagnosis Codes  </a:t>
            </a:r>
          </a:p>
          <a:p>
            <a:pPr lvl="1"/>
            <a:r>
              <a:rPr lang="en-US" dirty="0" smtClean="0"/>
              <a:t>MHS – New Field for General Medical Code (GMC)</a:t>
            </a:r>
          </a:p>
          <a:p>
            <a:pPr lvl="1"/>
            <a:r>
              <a:rPr lang="en-US" dirty="0" smtClean="0"/>
              <a:t>MHS </a:t>
            </a:r>
            <a:r>
              <a:rPr lang="en-US" dirty="0"/>
              <a:t>–</a:t>
            </a:r>
            <a:r>
              <a:rPr lang="en-US" dirty="0" smtClean="0"/>
              <a:t> Nurse </a:t>
            </a:r>
            <a:r>
              <a:rPr lang="en-US" dirty="0"/>
              <a:t>Practitioner </a:t>
            </a:r>
            <a:r>
              <a:rPr lang="en-US" dirty="0" smtClean="0"/>
              <a:t>allowed in the Physicians field</a:t>
            </a:r>
          </a:p>
          <a:p>
            <a:r>
              <a:rPr lang="en-US" dirty="0" smtClean="0"/>
              <a:t>MHS</a:t>
            </a:r>
            <a:r>
              <a:rPr lang="en-US" dirty="0"/>
              <a:t> –</a:t>
            </a:r>
            <a:r>
              <a:rPr lang="en-US" dirty="0" smtClean="0"/>
              <a:t> Only a selected group of Programs will be using the new PEI </a:t>
            </a:r>
            <a:r>
              <a:rPr lang="en-US" dirty="0"/>
              <a:t>(Prevention and Early Intervention) </a:t>
            </a:r>
            <a:r>
              <a:rPr lang="en-US" dirty="0" smtClean="0"/>
              <a:t> screens.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25600" y="1257300"/>
            <a:ext cx="1031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89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695" y="1"/>
            <a:ext cx="10018713" cy="1207356"/>
          </a:xfrm>
        </p:spPr>
        <p:txBody>
          <a:bodyPr/>
          <a:lstStyle/>
          <a:p>
            <a:r>
              <a:rPr lang="en-US" dirty="0" smtClean="0"/>
              <a:t>Client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320" y="1542496"/>
            <a:ext cx="4854871" cy="3809791"/>
          </a:xfrm>
        </p:spPr>
        <p:txBody>
          <a:bodyPr>
            <a:normAutofit/>
          </a:bodyPr>
          <a:lstStyle/>
          <a:p>
            <a:r>
              <a:rPr lang="en-US" dirty="0" smtClean="0"/>
              <a:t>New</a:t>
            </a:r>
            <a:r>
              <a:rPr lang="en-US" b="1" dirty="0"/>
              <a:t> </a:t>
            </a:r>
            <a:r>
              <a:rPr lang="en-US" dirty="0" smtClean="0"/>
              <a:t>mandatory MHS fields </a:t>
            </a:r>
            <a:r>
              <a:rPr lang="en-US" dirty="0"/>
              <a:t>are included during the Client registration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VETERANS STATUS: 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/>
              <a:t>Valid </a:t>
            </a:r>
            <a:r>
              <a:rPr lang="en-US" b="1" dirty="0"/>
              <a:t>values </a:t>
            </a:r>
            <a:r>
              <a:rPr lang="en-US" b="1" dirty="0" smtClean="0"/>
              <a:t>are numeric:</a:t>
            </a:r>
          </a:p>
          <a:p>
            <a:pPr marL="914400" lvl="2" indent="0">
              <a:buNone/>
            </a:pPr>
            <a:r>
              <a:rPr lang="en-US" b="1" dirty="0" smtClean="0"/>
              <a:t> 1 - Yes</a:t>
            </a:r>
          </a:p>
          <a:p>
            <a:pPr marL="914400" lvl="2" indent="0">
              <a:buNone/>
            </a:pPr>
            <a:r>
              <a:rPr lang="en-US" b="1" dirty="0" smtClean="0"/>
              <a:t> 2 – No</a:t>
            </a:r>
          </a:p>
          <a:p>
            <a:pPr marL="914400" lvl="2" indent="0">
              <a:buNone/>
            </a:pPr>
            <a:r>
              <a:rPr lang="en-US" b="1" dirty="0" smtClean="0"/>
              <a:t> 3 </a:t>
            </a:r>
            <a:r>
              <a:rPr lang="en-US" b="1" dirty="0"/>
              <a:t>- Declined to answer.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chaveza\Desktop\ClientUpdat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797" y="1384001"/>
            <a:ext cx="5943600" cy="3467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76200">
            <a:solidFill>
              <a:schemeClr val="bg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ight Arrow 4"/>
          <p:cNvSpPr/>
          <p:nvPr/>
        </p:nvSpPr>
        <p:spPr>
          <a:xfrm>
            <a:off x="9266944" y="3447391"/>
            <a:ext cx="437990" cy="10263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995" y="0"/>
            <a:ext cx="10018713" cy="1519287"/>
          </a:xfrm>
        </p:spPr>
        <p:txBody>
          <a:bodyPr>
            <a:normAutofit fontScale="90000"/>
          </a:bodyPr>
          <a:lstStyle/>
          <a:p>
            <a:r>
              <a:rPr lang="en-US" dirty="0"/>
              <a:t>Episode Open and </a:t>
            </a:r>
            <a:r>
              <a:rPr lang="en-US" dirty="0" smtClean="0"/>
              <a:t>Closing: </a:t>
            </a:r>
            <a:br>
              <a:rPr lang="en-US" dirty="0" smtClean="0"/>
            </a:br>
            <a:r>
              <a:rPr lang="en-US" sz="3600" u="sng" dirty="0" smtClean="0"/>
              <a:t>MHS </a:t>
            </a:r>
            <a:r>
              <a:rPr lang="en-US" sz="3600" u="sng" dirty="0"/>
              <a:t>&amp; SUD- </a:t>
            </a:r>
            <a:r>
              <a:rPr lang="en-US" sz="3600" dirty="0"/>
              <a:t>Ability to  enter ICD-10 Diagnosis Codes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913" y="2438399"/>
            <a:ext cx="10174095" cy="337718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Providers may continue </a:t>
            </a:r>
            <a:r>
              <a:rPr lang="en-US" sz="3200" dirty="0"/>
              <a:t>to  </a:t>
            </a:r>
            <a:r>
              <a:rPr lang="en-US" sz="3200" dirty="0" smtClean="0"/>
              <a:t>using </a:t>
            </a:r>
            <a:r>
              <a:rPr lang="en-US" sz="3200" dirty="0"/>
              <a:t>DSM-IV to crosswalk the primary diagnosis to the ICD-10 diagnosis code through March 31, </a:t>
            </a:r>
            <a:r>
              <a:rPr lang="en-US" sz="3200" dirty="0" smtClean="0"/>
              <a:t>2017.</a:t>
            </a:r>
          </a:p>
          <a:p>
            <a:endParaRPr lang="en-US" sz="3200" dirty="0"/>
          </a:p>
          <a:p>
            <a:r>
              <a:rPr lang="en-US" sz="3200" dirty="0" smtClean="0"/>
              <a:t>Effective </a:t>
            </a:r>
            <a:r>
              <a:rPr lang="en-US" sz="3200" dirty="0"/>
              <a:t>April 1, 2017, </a:t>
            </a:r>
            <a:r>
              <a:rPr lang="en-US" sz="3200" dirty="0" smtClean="0"/>
              <a:t>and as early as 2/22/17, begin </a:t>
            </a:r>
            <a:r>
              <a:rPr lang="en-US" sz="3200" dirty="0"/>
              <a:t>using the </a:t>
            </a:r>
            <a:r>
              <a:rPr lang="en-US" sz="3200" dirty="0" smtClean="0"/>
              <a:t> new ICD-10 InSyst fields according to information stated in the  Quality Assurance Memo dated February 22, 2017. </a:t>
            </a:r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15048" y="0"/>
            <a:ext cx="10018713" cy="1552175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MHS</a:t>
            </a:r>
            <a:r>
              <a:rPr lang="en-US" dirty="0" smtClean="0"/>
              <a:t> Episode Open / Closing:</a:t>
            </a:r>
            <a:br>
              <a:rPr lang="en-US" dirty="0" smtClean="0"/>
            </a:br>
            <a:r>
              <a:rPr lang="en-US" dirty="0" smtClean="0"/>
              <a:t>Ability </a:t>
            </a:r>
            <a:r>
              <a:rPr lang="en-US" dirty="0"/>
              <a:t>to  enter ICD-10 Diagnosis </a:t>
            </a:r>
            <a:r>
              <a:rPr lang="en-US" dirty="0" smtClean="0"/>
              <a:t>Codes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68424" y="1882497"/>
            <a:ext cx="4583736" cy="353686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New ICD10 diagnoses codes fields:</a:t>
            </a:r>
          </a:p>
          <a:p>
            <a:r>
              <a:rPr lang="en-US" dirty="0" smtClean="0"/>
              <a:t>Primary and Secondary fields accept valid </a:t>
            </a:r>
            <a:r>
              <a:rPr lang="en-US" dirty="0" smtClean="0"/>
              <a:t>“Included” ICD-10 </a:t>
            </a:r>
            <a:r>
              <a:rPr lang="en-US" dirty="0" smtClean="0"/>
              <a:t>Behavioral Health (“</a:t>
            </a:r>
            <a:r>
              <a:rPr lang="en-US" dirty="0"/>
              <a:t>F” series as well as “No Diagnosis” or “Deferred Diagnosis”) diagnosis codes.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Third, Fourth, and Fifth fields accepts either Behavioral Health </a:t>
            </a:r>
            <a:r>
              <a:rPr lang="en-US" dirty="0" smtClean="0"/>
              <a:t>(Included or Excluded ) or </a:t>
            </a:r>
            <a:r>
              <a:rPr lang="en-US" dirty="0"/>
              <a:t>Physical Health diagnosis codes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Additional </a:t>
            </a:r>
            <a:r>
              <a:rPr lang="en-US" dirty="0" smtClean="0">
                <a:solidFill>
                  <a:srgbClr val="FF0000"/>
                </a:solidFill>
              </a:rPr>
              <a:t>ICD-10</a:t>
            </a:r>
            <a:r>
              <a:rPr lang="en-US" dirty="0"/>
              <a:t> </a:t>
            </a:r>
            <a:r>
              <a:rPr lang="en-US" dirty="0" smtClean="0"/>
              <a:t>description </a:t>
            </a:r>
            <a:r>
              <a:rPr lang="en-US" dirty="0" smtClean="0"/>
              <a:t>labels </a:t>
            </a:r>
            <a:r>
              <a:rPr lang="en-US" dirty="0" smtClean="0"/>
              <a:t>for the Primary and Secondary </a:t>
            </a:r>
            <a:r>
              <a:rPr lang="en-US" dirty="0" smtClean="0"/>
              <a:t> ICD-10 diagnosis </a:t>
            </a:r>
            <a:r>
              <a:rPr lang="en-US" dirty="0" smtClean="0"/>
              <a:t>code will then be listed.</a:t>
            </a:r>
            <a:endParaRPr lang="en-US" dirty="0"/>
          </a:p>
        </p:txBody>
      </p:sp>
      <p:pic>
        <p:nvPicPr>
          <p:cNvPr id="9" name="Content Placeholder 8" descr="C:\Users\Gillman\Desktop\INST v10 Update\Episode Opening 2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4672" y="1976377"/>
            <a:ext cx="5624738" cy="366848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Right Arrow 7"/>
          <p:cNvSpPr/>
          <p:nvPr/>
        </p:nvSpPr>
        <p:spPr>
          <a:xfrm>
            <a:off x="5947394" y="3705514"/>
            <a:ext cx="437990" cy="3977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414937"/>
            <a:ext cx="10018713" cy="1401671"/>
          </a:xfrm>
        </p:spPr>
        <p:txBody>
          <a:bodyPr>
            <a:normAutofit fontScale="90000"/>
          </a:bodyPr>
          <a:lstStyle/>
          <a:p>
            <a:r>
              <a:rPr lang="en-US" dirty="0"/>
              <a:t>Episode Open and Closing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u="sng" dirty="0"/>
              <a:t>SUD</a:t>
            </a:r>
            <a:r>
              <a:rPr lang="en-US" dirty="0"/>
              <a:t>- Ability to  enter ICD-10 Diagnosis Codes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4438" y="2084832"/>
            <a:ext cx="3553594" cy="2731008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New ICD10 diagnoses codes fields:</a:t>
            </a:r>
          </a:p>
          <a:p>
            <a:r>
              <a:rPr lang="en-US" sz="8000" dirty="0"/>
              <a:t>Primary and Secondary fields accept valid </a:t>
            </a:r>
            <a:r>
              <a:rPr lang="en-US" sz="8000" dirty="0" smtClean="0"/>
              <a:t>ICD-10 diagnosis codes (F10-F19)</a:t>
            </a:r>
          </a:p>
          <a:p>
            <a:r>
              <a:rPr lang="en-US" sz="8000" dirty="0" smtClean="0"/>
              <a:t>Additional </a:t>
            </a:r>
            <a:r>
              <a:rPr lang="en-US" sz="8000" dirty="0" smtClean="0">
                <a:solidFill>
                  <a:srgbClr val="FF0000"/>
                </a:solidFill>
              </a:rPr>
              <a:t>ICD-10 </a:t>
            </a:r>
            <a:r>
              <a:rPr lang="en-US" sz="8000" dirty="0" smtClean="0"/>
              <a:t>description </a:t>
            </a:r>
            <a:r>
              <a:rPr lang="en-US" sz="8000" dirty="0" smtClean="0"/>
              <a:t>labels </a:t>
            </a:r>
            <a:r>
              <a:rPr lang="en-US" sz="8000" dirty="0" smtClean="0"/>
              <a:t>for the Primary </a:t>
            </a:r>
            <a:r>
              <a:rPr lang="en-US" sz="8000" dirty="0"/>
              <a:t>and</a:t>
            </a:r>
            <a:r>
              <a:rPr lang="en-US" sz="8000" dirty="0" smtClean="0"/>
              <a:t> Secondary </a:t>
            </a:r>
            <a:r>
              <a:rPr lang="en-US" sz="8000" dirty="0" smtClean="0"/>
              <a:t>ICD-10 diagnosis </a:t>
            </a:r>
            <a:r>
              <a:rPr lang="en-US" sz="8000" dirty="0" smtClean="0"/>
              <a:t>code.</a:t>
            </a:r>
          </a:p>
          <a:p>
            <a:endParaRPr lang="en-US" dirty="0"/>
          </a:p>
        </p:txBody>
      </p:sp>
      <p:pic>
        <p:nvPicPr>
          <p:cNvPr id="5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147" y="1626864"/>
            <a:ext cx="5677986" cy="39745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Right Arrow 9"/>
          <p:cNvSpPr/>
          <p:nvPr/>
        </p:nvSpPr>
        <p:spPr>
          <a:xfrm>
            <a:off x="5627147" y="4458552"/>
            <a:ext cx="437990" cy="673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627147" y="4613083"/>
            <a:ext cx="437990" cy="7417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627147" y="4813791"/>
            <a:ext cx="437990" cy="7417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3489" y="0"/>
            <a:ext cx="10018713" cy="1102179"/>
          </a:xfrm>
        </p:spPr>
        <p:txBody>
          <a:bodyPr>
            <a:normAutofit/>
          </a:bodyPr>
          <a:lstStyle/>
          <a:p>
            <a:pPr lvl="1" algn="ctr"/>
            <a:r>
              <a:rPr lang="en-US" sz="2800" dirty="0" smtClean="0"/>
              <a:t>MHS </a:t>
            </a:r>
            <a:r>
              <a:rPr lang="en-US" sz="2800" dirty="0"/>
              <a:t>Episode Open </a:t>
            </a:r>
            <a:r>
              <a:rPr lang="en-US" sz="2800" dirty="0" smtClean="0"/>
              <a:t>/Closing</a:t>
            </a:r>
            <a:r>
              <a:rPr lang="en-US" sz="2800" dirty="0"/>
              <a:t>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/>
              <a:t>New Field for General Medical Code (GMC)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330779" y="1901952"/>
            <a:ext cx="4592236" cy="469392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3 new  GMC codes </a:t>
            </a:r>
            <a:r>
              <a:rPr lang="en-US" sz="2000" dirty="0" smtClean="0"/>
              <a:t>fields.  Standard </a:t>
            </a:r>
            <a:r>
              <a:rPr lang="en-US" sz="2000" dirty="0" smtClean="0"/>
              <a:t>GMC codes still </a:t>
            </a:r>
            <a:r>
              <a:rPr lang="en-US" sz="2000" dirty="0" smtClean="0"/>
              <a:t>apply (see list).</a:t>
            </a:r>
            <a:endParaRPr lang="en-US" sz="2000" dirty="0" smtClean="0"/>
          </a:p>
          <a:p>
            <a:r>
              <a:rPr lang="en-US" dirty="0"/>
              <a:t>GMC code values located on the Providers Website under the InSyst Menu / </a:t>
            </a:r>
            <a:r>
              <a:rPr lang="en-US" dirty="0" smtClean="0"/>
              <a:t>Forms.</a:t>
            </a:r>
            <a:endParaRPr lang="en-US" dirty="0"/>
          </a:p>
          <a:p>
            <a:r>
              <a:rPr lang="en-US" sz="2000" dirty="0" smtClean="0">
                <a:hlinkClick r:id="rId2"/>
              </a:rPr>
              <a:t>Link to the General </a:t>
            </a:r>
            <a:r>
              <a:rPr lang="en-US" sz="2000" dirty="0">
                <a:hlinkClick r:id="rId2"/>
              </a:rPr>
              <a:t>Medical Condition Summary Codes displayed by code </a:t>
            </a:r>
            <a:endParaRPr lang="en-US" sz="2000" dirty="0" smtClean="0"/>
          </a:p>
          <a:p>
            <a:r>
              <a:rPr lang="en-US" dirty="0" smtClean="0"/>
              <a:t>Axis</a:t>
            </a:r>
            <a:r>
              <a:rPr lang="en-US" dirty="0" smtClean="0"/>
              <a:t>’ 1 – 3 are </a:t>
            </a:r>
            <a:r>
              <a:rPr lang="en-US" dirty="0"/>
              <a:t>no longer </a:t>
            </a:r>
            <a:r>
              <a:rPr lang="en-US" dirty="0" smtClean="0"/>
              <a:t>available effective 4/1/17.  Continue to enter the Principal Psychological and/or </a:t>
            </a:r>
            <a:r>
              <a:rPr lang="en-US" dirty="0" smtClean="0"/>
              <a:t>Environmental </a:t>
            </a:r>
            <a:r>
              <a:rPr lang="en-US" dirty="0" smtClean="0"/>
              <a:t>A- J </a:t>
            </a:r>
            <a:r>
              <a:rPr lang="en-US" dirty="0" smtClean="0"/>
              <a:t>Codes </a:t>
            </a:r>
            <a:r>
              <a:rPr lang="en-US" dirty="0" smtClean="0"/>
              <a:t>in Axis </a:t>
            </a:r>
            <a:r>
              <a:rPr lang="en-US" dirty="0" smtClean="0"/>
              <a:t>IV, </a:t>
            </a:r>
            <a:r>
              <a:rPr lang="en-US" dirty="0" smtClean="0"/>
              <a:t>and the GAF score in the  Axis 5 field as well as in the appropriate CSI field.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923015" y="1812470"/>
            <a:ext cx="6109292" cy="431890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ight Arrow 5"/>
          <p:cNvSpPr/>
          <p:nvPr/>
        </p:nvSpPr>
        <p:spPr>
          <a:xfrm>
            <a:off x="10296256" y="3913931"/>
            <a:ext cx="437990" cy="11598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6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84312" y="88392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en-US" dirty="0"/>
              <a:t>MHS Episode Open / Closing:</a:t>
            </a:r>
            <a:br>
              <a:rPr lang="en-US" dirty="0"/>
            </a:br>
            <a:r>
              <a:rPr lang="en-US" dirty="0"/>
              <a:t>Nurse Practitioner allowed in the Physicians field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484312" y="2097024"/>
            <a:ext cx="4895055" cy="3124201"/>
          </a:xfrm>
        </p:spPr>
        <p:txBody>
          <a:bodyPr>
            <a:normAutofit/>
          </a:bodyPr>
          <a:lstStyle/>
          <a:p>
            <a:r>
              <a:rPr lang="en-US" sz="2800" dirty="0"/>
              <a:t>Nurse Practitioner </a:t>
            </a:r>
            <a:r>
              <a:rPr lang="en-US" sz="2800" dirty="0" smtClean="0"/>
              <a:t>(and Physician Assistants) allowed </a:t>
            </a:r>
            <a:r>
              <a:rPr lang="en-US" sz="2800" dirty="0"/>
              <a:t>in the Physicians field</a:t>
            </a:r>
          </a:p>
        </p:txBody>
      </p:sp>
      <p:pic>
        <p:nvPicPr>
          <p:cNvPr id="10" name="Content Placeholder 8" descr="C:\Users\Gillman\Desktop\INST v10 Update\Episode Opening 2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5752" y="2097024"/>
            <a:ext cx="5037064" cy="369417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Right Arrow 5"/>
          <p:cNvSpPr/>
          <p:nvPr/>
        </p:nvSpPr>
        <p:spPr>
          <a:xfrm>
            <a:off x="6379367" y="4597715"/>
            <a:ext cx="446385" cy="14333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304544"/>
          </a:xfrm>
        </p:spPr>
        <p:txBody>
          <a:bodyPr/>
          <a:lstStyle/>
          <a:p>
            <a:r>
              <a:rPr lang="en-US" dirty="0"/>
              <a:t>MHS </a:t>
            </a:r>
            <a:r>
              <a:rPr lang="en-US" dirty="0" smtClean="0"/>
              <a:t>PEI </a:t>
            </a:r>
            <a:r>
              <a:rPr lang="en-US" dirty="0"/>
              <a:t>Screens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7608" y="1511809"/>
            <a:ext cx="9952292" cy="3771391"/>
          </a:xfrm>
        </p:spPr>
        <p:txBody>
          <a:bodyPr>
            <a:noAutofit/>
          </a:bodyPr>
          <a:lstStyle/>
          <a:p>
            <a:r>
              <a:rPr lang="en-US" sz="2400" dirty="0"/>
              <a:t>Training </a:t>
            </a:r>
            <a:r>
              <a:rPr lang="en-US" sz="2400" dirty="0" smtClean="0"/>
              <a:t>will be provided </a:t>
            </a:r>
            <a:r>
              <a:rPr lang="en-US" sz="2400" dirty="0"/>
              <a:t>at a later date for the Programs that will be using this new </a:t>
            </a:r>
            <a:r>
              <a:rPr lang="en-US" sz="2400" dirty="0" smtClean="0"/>
              <a:t>screens </a:t>
            </a:r>
            <a:r>
              <a:rPr lang="en-US" sz="2400" dirty="0"/>
              <a:t>to collect PEI data as required by the State.</a:t>
            </a:r>
          </a:p>
          <a:p>
            <a:endParaRPr lang="en-US" sz="2400" dirty="0" smtClean="0"/>
          </a:p>
          <a:p>
            <a:r>
              <a:rPr lang="en-US" sz="2400" dirty="0" smtClean="0"/>
              <a:t>If you wish further information regarding the PEI screen please contact the Help Desk at  (510) 567-8181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988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58393" y="1650964"/>
            <a:ext cx="5286247" cy="1917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Information Systems Help Desk: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i="1" dirty="0" smtClean="0"/>
              <a:t>InSyst Data Entry/ Staff # Assistance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 smtClean="0"/>
              <a:t>&amp; InSyst </a:t>
            </a:r>
            <a:r>
              <a:rPr lang="en-US" dirty="0" smtClean="0"/>
              <a:t>Reports: </a:t>
            </a:r>
            <a:r>
              <a:rPr lang="en-US" i="1" dirty="0" smtClean="0"/>
              <a:t>(510) 567-8181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44640" y="1825063"/>
            <a:ext cx="5218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InSyst Data Entry Training: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i="1" dirty="0"/>
              <a:t>Helpdesk	</a:t>
            </a:r>
            <a:r>
              <a:rPr lang="en-US" sz="2400" dirty="0" smtClean="0"/>
              <a:t>	(510) 567-8181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i="1" dirty="0"/>
              <a:t>Willie Chu	</a:t>
            </a:r>
            <a:r>
              <a:rPr lang="en-US" sz="2400" dirty="0" smtClean="0"/>
              <a:t>	(510) 383-1591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358393" y="3758517"/>
            <a:ext cx="7549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Quality Assurance:</a:t>
            </a:r>
          </a:p>
          <a:p>
            <a:pPr marL="285750" indent="-285750" defTabSz="457200"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400" i="1" dirty="0"/>
              <a:t>DSM-5 &amp; ICD-10 related </a:t>
            </a:r>
            <a:r>
              <a:rPr lang="en-US" sz="2400" i="1" dirty="0" smtClean="0"/>
              <a:t>coding and medical records documentation questions: </a:t>
            </a:r>
            <a:r>
              <a:rPr lang="en-US" sz="2400" dirty="0" smtClean="0"/>
              <a:t>see attached QA Contact List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8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1502</TotalTime>
  <Words>490</Words>
  <Application>Microsoft Office PowerPoint</Application>
  <PresentationFormat>Custom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Parallax</vt:lpstr>
      <vt:lpstr>INSYST  Update Effective: 02/22/2017 Be sure to note if instructions are for MHS or SUD services or both.</vt:lpstr>
      <vt:lpstr>Client Registration</vt:lpstr>
      <vt:lpstr>Episode Open and Closing:  MHS &amp; SUD- Ability to  enter ICD-10 Diagnosis Codes   </vt:lpstr>
      <vt:lpstr>MHS Episode Open / Closing: Ability to  enter ICD-10 Diagnosis Codes </vt:lpstr>
      <vt:lpstr>Episode Open and Closing: SUD- Ability to  enter ICD-10 Diagnosis Codes    </vt:lpstr>
      <vt:lpstr>MHS Episode Open /Closing:  New Field for General Medical Code (GMC)</vt:lpstr>
      <vt:lpstr>MHS Episode Open / Closing: Nurse Practitioner allowed in the Physicians field</vt:lpstr>
      <vt:lpstr>MHS PEI Screens</vt:lpstr>
      <vt:lpstr>Contact Information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ACBHCS DSM-5 and ICD-10 Implementation</dc:title>
  <dc:creator>Richard Gillman</dc:creator>
  <cp:lastModifiedBy>R. Anthony Sanders- Pfeifer</cp:lastModifiedBy>
  <cp:revision>87</cp:revision>
  <cp:lastPrinted>2017-02-21T16:32:20Z</cp:lastPrinted>
  <dcterms:created xsi:type="dcterms:W3CDTF">2017-02-01T02:30:04Z</dcterms:created>
  <dcterms:modified xsi:type="dcterms:W3CDTF">2017-02-22T19:50:24Z</dcterms:modified>
</cp:coreProperties>
</file>