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1"/>
  </p:notesMasterIdLst>
  <p:sldIdLst>
    <p:sldId id="264" r:id="rId2"/>
    <p:sldId id="287" r:id="rId3"/>
    <p:sldId id="288" r:id="rId4"/>
    <p:sldId id="279" r:id="rId5"/>
    <p:sldId id="290" r:id="rId6"/>
    <p:sldId id="277" r:id="rId7"/>
    <p:sldId id="289" r:id="rId8"/>
    <p:sldId id="294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20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0A5D3-40FA-4F46-98D0-37A2AADDB9D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B614C-81C1-49AD-879E-555979B44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6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6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0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32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06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69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77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94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67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7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4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2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7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4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9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9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4559FB1-A9C4-4076-BECB-1EBF77F29E2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2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  <p:sldLayoutId id="214748382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bhcs.org/providers/QA/memos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acbhcs.org/providers/ICD-10/Docs/GMC_codes.pdf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QAOffice@acbhc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919" y="1"/>
            <a:ext cx="10018713" cy="1269999"/>
          </a:xfrm>
        </p:spPr>
        <p:txBody>
          <a:bodyPr/>
          <a:lstStyle/>
          <a:p>
            <a:r>
              <a:rPr lang="en-US" dirty="0"/>
              <a:t>INSYST </a:t>
            </a:r>
            <a:r>
              <a:rPr lang="en-US" dirty="0" smtClean="0"/>
              <a:t> Update for MH and SUD Clients</a:t>
            </a:r>
            <a:br>
              <a:rPr lang="en-US" dirty="0" smtClean="0"/>
            </a:br>
            <a:r>
              <a:rPr lang="en-US" sz="1400" dirty="0" smtClean="0"/>
              <a:t>Effective</a:t>
            </a:r>
            <a:r>
              <a:rPr lang="en-US" sz="1400" smtClean="0"/>
              <a:t>: </a:t>
            </a:r>
            <a:r>
              <a:rPr lang="en-US" sz="2800" smtClean="0"/>
              <a:t>03/22/2017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1714499"/>
            <a:ext cx="10018713" cy="3637789"/>
          </a:xfrm>
        </p:spPr>
        <p:txBody>
          <a:bodyPr>
            <a:normAutofit/>
          </a:bodyPr>
          <a:lstStyle/>
          <a:p>
            <a:r>
              <a:rPr lang="en-US" dirty="0" smtClean="0"/>
              <a:t>Client Registration</a:t>
            </a:r>
          </a:p>
          <a:p>
            <a:pPr lvl="1"/>
            <a:r>
              <a:rPr lang="en-US" dirty="0" smtClean="0"/>
              <a:t>New MHS field:   Veteran Status</a:t>
            </a:r>
          </a:p>
          <a:p>
            <a:r>
              <a:rPr lang="en-US" dirty="0" smtClean="0"/>
              <a:t> Episode Open and Closing:</a:t>
            </a:r>
          </a:p>
          <a:p>
            <a:pPr lvl="1"/>
            <a:r>
              <a:rPr lang="en-US" dirty="0" smtClean="0"/>
              <a:t>MHS &amp; SUD- Ability to  enter ICD-10 Diagnosis Codes  </a:t>
            </a:r>
          </a:p>
          <a:p>
            <a:pPr lvl="1"/>
            <a:r>
              <a:rPr lang="en-US" dirty="0" smtClean="0"/>
              <a:t>MHS – New Field for General Medical Code (GMC)</a:t>
            </a:r>
          </a:p>
          <a:p>
            <a:pPr lvl="1"/>
            <a:r>
              <a:rPr lang="en-US" dirty="0" smtClean="0"/>
              <a:t>MHS </a:t>
            </a:r>
            <a:r>
              <a:rPr lang="en-US" dirty="0"/>
              <a:t>–</a:t>
            </a:r>
            <a:r>
              <a:rPr lang="en-US" dirty="0" smtClean="0"/>
              <a:t> Nurse </a:t>
            </a:r>
            <a:r>
              <a:rPr lang="en-US" dirty="0"/>
              <a:t>Practitioner </a:t>
            </a:r>
            <a:r>
              <a:rPr lang="en-US" dirty="0" smtClean="0"/>
              <a:t>allowed in the Physicians field</a:t>
            </a:r>
          </a:p>
          <a:p>
            <a:r>
              <a:rPr lang="en-US" dirty="0" smtClean="0"/>
              <a:t>MHS</a:t>
            </a:r>
            <a:r>
              <a:rPr lang="en-US" dirty="0"/>
              <a:t> –</a:t>
            </a:r>
            <a:r>
              <a:rPr lang="en-US" dirty="0" smtClean="0"/>
              <a:t> Only a selected group of Programs will be using the new PEI </a:t>
            </a:r>
            <a:r>
              <a:rPr lang="en-US" dirty="0"/>
              <a:t>(Prevention and Early Intervention) </a:t>
            </a:r>
            <a:r>
              <a:rPr lang="en-US" dirty="0" smtClean="0"/>
              <a:t> screens.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25600" y="1257300"/>
            <a:ext cx="10312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89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695" y="1"/>
            <a:ext cx="10018713" cy="1207356"/>
          </a:xfrm>
        </p:spPr>
        <p:txBody>
          <a:bodyPr/>
          <a:lstStyle/>
          <a:p>
            <a:r>
              <a:rPr lang="en-US" dirty="0" smtClean="0"/>
              <a:t>Mental Health Clients’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320" y="1542496"/>
            <a:ext cx="4854871" cy="3809791"/>
          </a:xfrm>
        </p:spPr>
        <p:txBody>
          <a:bodyPr>
            <a:normAutofit/>
          </a:bodyPr>
          <a:lstStyle/>
          <a:p>
            <a:r>
              <a:rPr lang="en-US" dirty="0" smtClean="0"/>
              <a:t>New</a:t>
            </a:r>
            <a:r>
              <a:rPr lang="en-US" b="1" dirty="0"/>
              <a:t> </a:t>
            </a:r>
            <a:r>
              <a:rPr lang="en-US" dirty="0" smtClean="0"/>
              <a:t>mandatory MHS fields </a:t>
            </a:r>
            <a:r>
              <a:rPr lang="en-US" dirty="0"/>
              <a:t>are included during the Client registration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VETERANS STATUS: 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/>
              <a:t>Valid </a:t>
            </a:r>
            <a:r>
              <a:rPr lang="en-US" b="1" dirty="0"/>
              <a:t>values </a:t>
            </a:r>
            <a:r>
              <a:rPr lang="en-US" b="1" dirty="0" smtClean="0"/>
              <a:t>are numeric:</a:t>
            </a:r>
          </a:p>
          <a:p>
            <a:pPr marL="914400" lvl="2" indent="0">
              <a:buNone/>
            </a:pPr>
            <a:r>
              <a:rPr lang="en-US" b="1" dirty="0" smtClean="0"/>
              <a:t> 1 - Yes</a:t>
            </a:r>
          </a:p>
          <a:p>
            <a:pPr marL="914400" lvl="2" indent="0">
              <a:buNone/>
            </a:pPr>
            <a:r>
              <a:rPr lang="en-US" b="1" dirty="0" smtClean="0"/>
              <a:t> 2 – No</a:t>
            </a:r>
          </a:p>
          <a:p>
            <a:pPr marL="914400" lvl="2" indent="0">
              <a:buNone/>
            </a:pPr>
            <a:r>
              <a:rPr lang="en-US" b="1" dirty="0" smtClean="0"/>
              <a:t> 3 </a:t>
            </a:r>
            <a:r>
              <a:rPr lang="en-US" b="1" dirty="0"/>
              <a:t>- Declined to answer.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chaveza\Desktop\ClientUpdat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797" y="1384001"/>
            <a:ext cx="5943600" cy="3467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76200">
            <a:solidFill>
              <a:schemeClr val="bg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Right Arrow 4"/>
          <p:cNvSpPr/>
          <p:nvPr/>
        </p:nvSpPr>
        <p:spPr>
          <a:xfrm>
            <a:off x="9266944" y="3447391"/>
            <a:ext cx="437990" cy="10263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995" y="0"/>
            <a:ext cx="10018713" cy="1519287"/>
          </a:xfrm>
        </p:spPr>
        <p:txBody>
          <a:bodyPr>
            <a:normAutofit fontScale="90000"/>
          </a:bodyPr>
          <a:lstStyle/>
          <a:p>
            <a:r>
              <a:rPr lang="en-US" dirty="0"/>
              <a:t>Episode Open and </a:t>
            </a:r>
            <a:r>
              <a:rPr lang="en-US" dirty="0" smtClean="0"/>
              <a:t>Closing: </a:t>
            </a:r>
            <a:br>
              <a:rPr lang="en-US" dirty="0" smtClean="0"/>
            </a:br>
            <a:r>
              <a:rPr lang="en-US" sz="3600" dirty="0" smtClean="0"/>
              <a:t>MHS </a:t>
            </a:r>
            <a:r>
              <a:rPr lang="en-US" sz="3600" dirty="0"/>
              <a:t>&amp; SUD- Ability to  enter ICD-10 Diagnosis Codes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913" y="2438399"/>
            <a:ext cx="10174095" cy="3377183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Continue to  use DSM-IV to crosswalk the primary diagnosis to the ICD-10 diagnosis code through March 31, </a:t>
            </a:r>
            <a:r>
              <a:rPr lang="en-US" sz="3200" dirty="0" smtClean="0"/>
              <a:t>2017.</a:t>
            </a:r>
          </a:p>
          <a:p>
            <a:endParaRPr lang="en-US" sz="3200" dirty="0"/>
          </a:p>
          <a:p>
            <a:r>
              <a:rPr lang="en-US" sz="3200" dirty="0" smtClean="0"/>
              <a:t>Effective </a:t>
            </a:r>
            <a:r>
              <a:rPr lang="en-US" sz="3200" dirty="0"/>
              <a:t>April 1, 2017, begin using the </a:t>
            </a:r>
            <a:r>
              <a:rPr lang="en-US" sz="3200" dirty="0" smtClean="0"/>
              <a:t> new ICD-10 InSyst fields according to information stated in the  Quality Assurance Memos dated 3-22-17.</a:t>
            </a:r>
            <a:endParaRPr lang="en-US" sz="3200" dirty="0"/>
          </a:p>
          <a:p>
            <a:endParaRPr lang="en-US" sz="3200" dirty="0" smtClean="0"/>
          </a:p>
          <a:p>
            <a:pPr lvl="1"/>
            <a:r>
              <a:rPr lang="en-US" sz="2800" dirty="0" smtClean="0"/>
              <a:t>See QA Memo: </a:t>
            </a:r>
            <a:r>
              <a:rPr lang="en-US" sz="2800" i="1" dirty="0" smtClean="0"/>
              <a:t>Final </a:t>
            </a:r>
            <a:r>
              <a:rPr lang="en-US" sz="2800" i="1" dirty="0"/>
              <a:t>ACBHCS DSM-5 and ICD-10 </a:t>
            </a:r>
            <a:r>
              <a:rPr lang="en-US" sz="2800" i="1" dirty="0" smtClean="0"/>
              <a:t>Implementation  rev. 3.22.17</a:t>
            </a:r>
            <a:r>
              <a:rPr lang="en-US" sz="2800" dirty="0" smtClean="0"/>
              <a:t>: </a:t>
            </a:r>
          </a:p>
          <a:p>
            <a:pPr marL="457200" lvl="1" indent="0">
              <a:buNone/>
            </a:pPr>
            <a:r>
              <a:rPr lang="en-US" sz="2800" dirty="0" smtClean="0">
                <a:hlinkClick r:id="rId2"/>
              </a:rPr>
              <a:t>located on the Providers Website under the Quality Assurance / Memos and Notices</a:t>
            </a:r>
            <a:endParaRPr lang="en-US" sz="28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15048" y="0"/>
            <a:ext cx="10018713" cy="15521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Mental Health Clients’ Episode Open / Closing:</a:t>
            </a:r>
            <a:br>
              <a:rPr lang="en-US" dirty="0" smtClean="0"/>
            </a:br>
            <a:r>
              <a:rPr lang="en-US" dirty="0" smtClean="0"/>
              <a:t>MH - Ability </a:t>
            </a:r>
            <a:r>
              <a:rPr lang="en-US" dirty="0"/>
              <a:t>to  enter ICD-10 Diagnosis </a:t>
            </a:r>
            <a:r>
              <a:rPr lang="en-US" dirty="0" smtClean="0"/>
              <a:t>Codes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68424" y="1546152"/>
            <a:ext cx="4678970" cy="4528936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New ICD10 diagnoses codes fields-Dx #1, Dx #2, Dx #3, Dx #4 &amp; Dx #5:</a:t>
            </a:r>
          </a:p>
          <a:p>
            <a:r>
              <a:rPr lang="en-US" sz="2600" dirty="0" smtClean="0"/>
              <a:t>Primary (Dx-1) and Secondary (Dx-2) fields accept Included ICD-10 Mental Health (“</a:t>
            </a:r>
            <a:r>
              <a:rPr lang="en-US" sz="2600" dirty="0"/>
              <a:t>F” series as well as “No </a:t>
            </a:r>
            <a:r>
              <a:rPr lang="en-US" sz="2600" dirty="0" smtClean="0"/>
              <a:t>Diagnosis” = z03.89 </a:t>
            </a:r>
            <a:r>
              <a:rPr lang="en-US" sz="2600" dirty="0"/>
              <a:t>or “Deferred Diagnosis</a:t>
            </a:r>
            <a:r>
              <a:rPr lang="en-US" sz="2600" dirty="0" smtClean="0"/>
              <a:t>” = R69) </a:t>
            </a:r>
            <a:r>
              <a:rPr lang="en-US" sz="2600" dirty="0"/>
              <a:t>diagnosis codes.  </a:t>
            </a:r>
            <a:endParaRPr lang="en-US" sz="2600" dirty="0" smtClean="0"/>
          </a:p>
          <a:p>
            <a:r>
              <a:rPr lang="en-US" sz="2600" dirty="0" smtClean="0"/>
              <a:t>The Third (Dx-3), Fourth (Dx-4), </a:t>
            </a:r>
            <a:r>
              <a:rPr lang="en-US" sz="2600" dirty="0"/>
              <a:t>and </a:t>
            </a:r>
            <a:r>
              <a:rPr lang="en-US" sz="2600" dirty="0" smtClean="0"/>
              <a:t>Fifth (Dx-5) </a:t>
            </a:r>
            <a:r>
              <a:rPr lang="en-US" sz="2600" dirty="0"/>
              <a:t>fields </a:t>
            </a:r>
            <a:r>
              <a:rPr lang="en-US" sz="2600" dirty="0" smtClean="0"/>
              <a:t>accept </a:t>
            </a:r>
            <a:r>
              <a:rPr lang="en-US" sz="2600" dirty="0"/>
              <a:t>Included</a:t>
            </a:r>
            <a:r>
              <a:rPr lang="en-US" sz="2600" dirty="0" smtClean="0"/>
              <a:t> Mental Health or Physical </a:t>
            </a:r>
            <a:r>
              <a:rPr lang="en-US" sz="2600" dirty="0"/>
              <a:t>Health diagnosis codes</a:t>
            </a:r>
            <a:r>
              <a:rPr lang="en-US" sz="2600" dirty="0" smtClean="0"/>
              <a:t>.</a:t>
            </a:r>
          </a:p>
          <a:p>
            <a:r>
              <a:rPr lang="en-US" sz="2600" dirty="0" smtClean="0">
                <a:highlight>
                  <a:srgbClr val="FFFF00"/>
                </a:highlight>
              </a:rPr>
              <a:t>The ICD-10</a:t>
            </a:r>
            <a:r>
              <a:rPr lang="en-US" sz="2600" dirty="0" smtClean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2600" dirty="0" smtClean="0">
                <a:highlight>
                  <a:srgbClr val="FFFF00"/>
                </a:highlight>
              </a:rPr>
              <a:t>Diagnosis 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00"/>
                </a:highlight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</a:t>
            </a:r>
            <a:r>
              <a:rPr lang="en-US" sz="2600" dirty="0" smtClean="0"/>
              <a:t>  (name) will auto populate from the Primary (Dx-1) and Secondary (Dx-2) </a:t>
            </a:r>
            <a:r>
              <a:rPr lang="en-US" sz="2600" dirty="0">
                <a:solidFill>
                  <a:srgbClr val="000000"/>
                </a:solidFill>
                <a:highlight>
                  <a:srgbClr val="FFFF00"/>
                </a:highlight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ICD-10</a:t>
            </a:r>
            <a:r>
              <a:rPr lang="en-US" sz="2600" dirty="0" smtClean="0"/>
              <a:t> diagnosis code value. </a:t>
            </a:r>
          </a:p>
          <a:p>
            <a:endParaRPr lang="en-US" dirty="0"/>
          </a:p>
        </p:txBody>
      </p:sp>
      <p:pic>
        <p:nvPicPr>
          <p:cNvPr id="9" name="Content Placeholder 8" descr="C:\Users\Gillman\Desktop\INST v10 Update\Episode Opening 2.pn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85384" y="2728148"/>
            <a:ext cx="5624738" cy="366848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Right Arrow 7"/>
          <p:cNvSpPr/>
          <p:nvPr/>
        </p:nvSpPr>
        <p:spPr>
          <a:xfrm>
            <a:off x="5947394" y="4562391"/>
            <a:ext cx="437990" cy="3977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0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414937"/>
            <a:ext cx="10018713" cy="14016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SUD Clients’ Episode </a:t>
            </a:r>
            <a:r>
              <a:rPr lang="en-US" dirty="0"/>
              <a:t>Open and Closing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SUD - </a:t>
            </a:r>
            <a:r>
              <a:rPr lang="en-US" dirty="0"/>
              <a:t>Ability to  enter ICD-10 Diagnosis Codes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4437" y="2084831"/>
            <a:ext cx="4154817" cy="3278623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New ICD10 diagnoses codes fields:</a:t>
            </a:r>
          </a:p>
          <a:p>
            <a:r>
              <a:rPr lang="en-US" sz="8000" dirty="0"/>
              <a:t>Primary and Secondary fields accept valid </a:t>
            </a:r>
            <a:r>
              <a:rPr lang="en-US" sz="8000" dirty="0" smtClean="0"/>
              <a:t>ICD-10 diagnosis codes (F10-F19)</a:t>
            </a:r>
          </a:p>
          <a:p>
            <a:endParaRPr lang="en-US" sz="8000" dirty="0"/>
          </a:p>
          <a:p>
            <a:endParaRPr lang="en-US" sz="8000" dirty="0" smtClean="0"/>
          </a:p>
          <a:p>
            <a:r>
              <a:rPr lang="en-US" sz="8800" dirty="0" smtClean="0">
                <a:solidFill>
                  <a:srgbClr val="000000"/>
                </a:solidFill>
                <a:highlight>
                  <a:srgbClr val="FFFF00"/>
                </a:highlight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8800" dirty="0" smtClean="0">
                <a:highlight>
                  <a:srgbClr val="FFFF00"/>
                </a:highlight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ICD-10</a:t>
            </a:r>
            <a:r>
              <a:rPr lang="en-US" sz="8800" dirty="0" smtClean="0">
                <a:solidFill>
                  <a:srgbClr val="FF0000"/>
                </a:solidFill>
                <a:highlight>
                  <a:srgbClr val="FFFF00"/>
                </a:highlight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smtClean="0">
                <a:solidFill>
                  <a:srgbClr val="000000"/>
                </a:solidFill>
                <a:highlight>
                  <a:srgbClr val="FFFF00"/>
                </a:highlight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Diagnosis description </a:t>
            </a:r>
            <a:r>
              <a:rPr lang="en-US" sz="8000" dirty="0" smtClean="0"/>
              <a:t>will auto populate from the Primary (Prim) and Secondary (Sec) </a:t>
            </a:r>
            <a:r>
              <a:rPr lang="en-US" sz="8800" dirty="0">
                <a:solidFill>
                  <a:srgbClr val="000000"/>
                </a:solidFill>
                <a:highlight>
                  <a:srgbClr val="FFFF00"/>
                </a:highlight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ICD-10</a:t>
            </a:r>
            <a:r>
              <a:rPr lang="en-US" sz="8000" dirty="0" smtClean="0"/>
              <a:t> diagnosis code value.</a:t>
            </a:r>
          </a:p>
          <a:p>
            <a:endParaRPr lang="en-US" dirty="0"/>
          </a:p>
        </p:txBody>
      </p:sp>
      <p:pic>
        <p:nvPicPr>
          <p:cNvPr id="5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147" y="1626864"/>
            <a:ext cx="5677986" cy="39745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Right Arrow 9"/>
          <p:cNvSpPr/>
          <p:nvPr/>
        </p:nvSpPr>
        <p:spPr>
          <a:xfrm>
            <a:off x="5627147" y="4458552"/>
            <a:ext cx="437990" cy="673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627147" y="4613083"/>
            <a:ext cx="437990" cy="7417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627147" y="4813791"/>
            <a:ext cx="437990" cy="7417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5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3489" y="0"/>
            <a:ext cx="10018713" cy="1102179"/>
          </a:xfrm>
        </p:spPr>
        <p:txBody>
          <a:bodyPr>
            <a:normAutofit/>
          </a:bodyPr>
          <a:lstStyle/>
          <a:p>
            <a:pPr lvl="1" algn="ctr"/>
            <a:r>
              <a:rPr lang="en-US" sz="2800" dirty="0" smtClean="0">
                <a:solidFill>
                  <a:schemeClr val="tx1"/>
                </a:solidFill>
              </a:rPr>
              <a:t>Mental Health Clients’ </a:t>
            </a:r>
            <a:r>
              <a:rPr lang="en-US" sz="2800" dirty="0"/>
              <a:t>Episode Open </a:t>
            </a:r>
            <a:r>
              <a:rPr lang="en-US" sz="2800" dirty="0" smtClean="0"/>
              <a:t>/Closing</a:t>
            </a:r>
            <a:r>
              <a:rPr lang="en-US" sz="2800" dirty="0"/>
              <a:t>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800" dirty="0"/>
              <a:t>New Field for General Medical Code (GMC)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330779" y="1721224"/>
            <a:ext cx="4592236" cy="4874648"/>
          </a:xfrm>
        </p:spPr>
        <p:txBody>
          <a:bodyPr>
            <a:normAutofit/>
          </a:bodyPr>
          <a:lstStyle/>
          <a:p>
            <a:pPr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New GMC codes fields (enter up to 3)</a:t>
            </a:r>
          </a:p>
          <a:p>
            <a:pPr lvl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Standard GMC codes still apply</a:t>
            </a:r>
          </a:p>
          <a:p>
            <a:r>
              <a:rPr lang="en-US" dirty="0"/>
              <a:t>GMC code values located on the Providers Website under the InSyst Menu / </a:t>
            </a:r>
            <a:r>
              <a:rPr lang="en-US" dirty="0" smtClean="0"/>
              <a:t>Forms.</a:t>
            </a:r>
            <a:endParaRPr lang="en-US" dirty="0"/>
          </a:p>
          <a:p>
            <a:r>
              <a:rPr lang="en-US" sz="2000" dirty="0" smtClean="0">
                <a:hlinkClick r:id="rId2"/>
              </a:rPr>
              <a:t>Link to the General </a:t>
            </a:r>
            <a:r>
              <a:rPr lang="en-US" sz="2000" dirty="0">
                <a:hlinkClick r:id="rId2"/>
              </a:rPr>
              <a:t>Medical Condition Summary Codes displayed by code </a:t>
            </a:r>
            <a:endParaRPr lang="en-US" sz="2000" dirty="0"/>
          </a:p>
          <a:p>
            <a:endParaRPr lang="en-US" sz="1000" dirty="0" smtClean="0"/>
          </a:p>
          <a:p>
            <a:r>
              <a:rPr lang="en-US" dirty="0"/>
              <a:t>Axis </a:t>
            </a:r>
            <a:r>
              <a:rPr lang="en-US" dirty="0" smtClean="0"/>
              <a:t>3 is no </a:t>
            </a:r>
            <a:r>
              <a:rPr lang="en-US" dirty="0"/>
              <a:t>longer </a:t>
            </a:r>
            <a:r>
              <a:rPr lang="en-US" dirty="0" smtClean="0"/>
              <a:t>available</a:t>
            </a:r>
            <a:r>
              <a:rPr lang="en-US" dirty="0"/>
              <a:t> </a:t>
            </a:r>
            <a:r>
              <a:rPr lang="en-US" dirty="0" smtClean="0"/>
              <a:t>-  do not enter GMC Codes here</a:t>
            </a:r>
          </a:p>
          <a:p>
            <a:pPr>
              <a:spcBef>
                <a:spcPts val="500"/>
              </a:spcBef>
            </a:pPr>
            <a:r>
              <a:rPr lang="en-US" dirty="0" smtClean="0"/>
              <a:t>Axis 4 and Axis 5 fields are no longer used (no input required).</a:t>
            </a:r>
          </a:p>
          <a:p>
            <a:pPr>
              <a:lnSpc>
                <a:spcPts val="2160"/>
              </a:lnSpc>
              <a:spcBef>
                <a:spcPts val="500"/>
              </a:spcBef>
              <a:spcAft>
                <a:spcPts val="0"/>
              </a:spcAft>
            </a:pPr>
            <a:r>
              <a:rPr lang="en-US" dirty="0" smtClean="0"/>
              <a:t>SA Depend: </a:t>
            </a:r>
            <a:r>
              <a:rPr lang="en-US" u="sng" dirty="0" smtClean="0"/>
              <a:t>Y or N     </a:t>
            </a:r>
            <a:r>
              <a:rPr lang="en-US" dirty="0" smtClean="0"/>
              <a:t>Dx:_____ </a:t>
            </a:r>
            <a:r>
              <a:rPr lang="en-US" sz="1600" dirty="0" smtClean="0"/>
              <a:t>(F10-F19)</a:t>
            </a:r>
          </a:p>
          <a:p>
            <a:pPr lvl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Y = Yes requires </a:t>
            </a:r>
            <a:r>
              <a:rPr lang="en-US" dirty="0" err="1" smtClean="0"/>
              <a:t>Dx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N = No </a:t>
            </a:r>
            <a:r>
              <a:rPr lang="en-US" dirty="0" err="1" smtClean="0"/>
              <a:t>Dx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923015" y="1812470"/>
            <a:ext cx="6109292" cy="431890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ight Arrow 5"/>
          <p:cNvSpPr/>
          <p:nvPr/>
        </p:nvSpPr>
        <p:spPr>
          <a:xfrm>
            <a:off x="10296256" y="3913931"/>
            <a:ext cx="437990" cy="11598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6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84312" y="88392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Mental Health Clients’ </a:t>
            </a:r>
            <a:r>
              <a:rPr lang="en-US" dirty="0"/>
              <a:t>Episode Open / Closing:</a:t>
            </a:r>
            <a:br>
              <a:rPr lang="en-US" dirty="0"/>
            </a:br>
            <a:r>
              <a:rPr lang="en-US" dirty="0"/>
              <a:t>Nurse Practitioner allowed in the Physicians field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484312" y="2097024"/>
            <a:ext cx="4895055" cy="3124201"/>
          </a:xfrm>
        </p:spPr>
        <p:txBody>
          <a:bodyPr>
            <a:normAutofit/>
          </a:bodyPr>
          <a:lstStyle/>
          <a:p>
            <a:r>
              <a:rPr lang="en-US" sz="2800" dirty="0"/>
              <a:t>Nurse Practitioner allowed in the Physicians </a:t>
            </a:r>
            <a:r>
              <a:rPr lang="en-US" sz="2800" dirty="0" smtClean="0"/>
              <a:t>field</a:t>
            </a:r>
            <a:endParaRPr lang="en-US" sz="2800" dirty="0"/>
          </a:p>
        </p:txBody>
      </p:sp>
      <p:pic>
        <p:nvPicPr>
          <p:cNvPr id="10" name="Content Placeholder 8" descr="C:\Users\Gillman\Desktop\INST v10 Update\Episode Opening 2.pn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5752" y="2097024"/>
            <a:ext cx="5037064" cy="369417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Right Arrow 5"/>
          <p:cNvSpPr/>
          <p:nvPr/>
        </p:nvSpPr>
        <p:spPr>
          <a:xfrm>
            <a:off x="6379367" y="4597715"/>
            <a:ext cx="446385" cy="14333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3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304544"/>
          </a:xfrm>
        </p:spPr>
        <p:txBody>
          <a:bodyPr/>
          <a:lstStyle/>
          <a:p>
            <a:r>
              <a:rPr lang="en-US" dirty="0" smtClean="0"/>
              <a:t>Mental Health PEI </a:t>
            </a:r>
            <a:r>
              <a:rPr lang="en-US" dirty="0"/>
              <a:t>Screens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7608" y="1511809"/>
            <a:ext cx="9952292" cy="3771391"/>
          </a:xfrm>
        </p:spPr>
        <p:txBody>
          <a:bodyPr>
            <a:noAutofit/>
          </a:bodyPr>
          <a:lstStyle/>
          <a:p>
            <a:r>
              <a:rPr lang="en-US" sz="2400" dirty="0"/>
              <a:t>Training </a:t>
            </a:r>
            <a:r>
              <a:rPr lang="en-US" sz="2400" dirty="0" smtClean="0"/>
              <a:t>will be provided </a:t>
            </a:r>
            <a:r>
              <a:rPr lang="en-US" sz="2400" dirty="0"/>
              <a:t>at a later date for the Programs that will be using this new </a:t>
            </a:r>
            <a:r>
              <a:rPr lang="en-US" sz="2400" dirty="0" smtClean="0"/>
              <a:t>screens </a:t>
            </a:r>
            <a:r>
              <a:rPr lang="en-US" sz="2400" dirty="0"/>
              <a:t>to collect PEI data as required by the State.</a:t>
            </a:r>
          </a:p>
          <a:p>
            <a:endParaRPr lang="en-US" sz="2400" dirty="0" smtClean="0"/>
          </a:p>
          <a:p>
            <a:r>
              <a:rPr lang="en-US" sz="2400" dirty="0" smtClean="0"/>
              <a:t>If you wish further information regarding the PEI screen please contact the Help Desk at  (510) 567-8181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988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358393" y="1650964"/>
            <a:ext cx="5286247" cy="1917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Information Systems Help Desk: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i="1" dirty="0" smtClean="0"/>
              <a:t>InSyst Data Entry/ Staff # Assistance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i="1" dirty="0" err="1" smtClean="0"/>
              <a:t>InSyst</a:t>
            </a:r>
            <a:r>
              <a:rPr lang="en-US" i="1" dirty="0" smtClean="0"/>
              <a:t> </a:t>
            </a:r>
            <a:r>
              <a:rPr lang="en-US" dirty="0" smtClean="0"/>
              <a:t>Reports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/>
              <a:t>	</a:t>
            </a:r>
            <a:r>
              <a:rPr lang="en-US" i="1" dirty="0" smtClean="0"/>
              <a:t>	(510) 567-8181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44640" y="1825063"/>
            <a:ext cx="5218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InSyst Data Entry Training: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i="1" dirty="0"/>
              <a:t>Helpdesk	</a:t>
            </a:r>
            <a:r>
              <a:rPr lang="en-US" sz="2400" dirty="0" smtClean="0"/>
              <a:t>	(510) 567-8181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i="1" dirty="0"/>
              <a:t>Willie Chu	</a:t>
            </a:r>
            <a:r>
              <a:rPr lang="en-US" sz="2400" dirty="0" smtClean="0"/>
              <a:t>	(510) 383-1591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358393" y="3758517"/>
            <a:ext cx="7549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Quality Assurance:</a:t>
            </a:r>
          </a:p>
          <a:p>
            <a:pPr marL="285750" indent="-285750" defTabSz="457200"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400" i="1" dirty="0"/>
              <a:t>DSM-5 &amp; ICD-10 related </a:t>
            </a:r>
            <a:r>
              <a:rPr lang="en-US" sz="2400" i="1" dirty="0" smtClean="0"/>
              <a:t>questions</a:t>
            </a:r>
          </a:p>
          <a:p>
            <a:pPr defTabSz="457200"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2400" i="1" dirty="0"/>
              <a:t> </a:t>
            </a:r>
            <a:r>
              <a:rPr lang="en-US" sz="2400" i="1" dirty="0" smtClean="0"/>
              <a:t>   		(510</a:t>
            </a:r>
            <a:r>
              <a:rPr lang="en-US" sz="2400" i="1" dirty="0"/>
              <a:t>) </a:t>
            </a:r>
            <a:r>
              <a:rPr lang="en-US" sz="2400" i="1" dirty="0" smtClean="0"/>
              <a:t>567-8105          </a:t>
            </a:r>
            <a:r>
              <a:rPr lang="en-US" sz="2400" dirty="0" smtClean="0">
                <a:hlinkClick r:id="rId2"/>
              </a:rPr>
              <a:t>QAOffice@acbhcs.org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86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1406</TotalTime>
  <Words>556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Times New Roman</vt:lpstr>
      <vt:lpstr>Parallax</vt:lpstr>
      <vt:lpstr>INSYST  Update for MH and SUD Clients Effective: 03/22/2017</vt:lpstr>
      <vt:lpstr>Mental Health Clients’ Registration</vt:lpstr>
      <vt:lpstr>Episode Open and Closing:  MHS &amp; SUD- Ability to  enter ICD-10 Diagnosis Codes   </vt:lpstr>
      <vt:lpstr>Mental Health Clients’ Episode Open / Closing: MH - Ability to  enter ICD-10 Diagnosis Codes </vt:lpstr>
      <vt:lpstr>SUD Clients’ Episode Open and Closing: SUD - Ability to  enter ICD-10 Diagnosis Codes    </vt:lpstr>
      <vt:lpstr>Mental Health Clients’ Episode Open /Closing:  New Field for General Medical Code (GMC)</vt:lpstr>
      <vt:lpstr>Mental Health Clients’ Episode Open / Closing: Nurse Practitioner allowed in the Physicians field</vt:lpstr>
      <vt:lpstr>Mental Health PEI Screens</vt:lpstr>
      <vt:lpstr>Contact Information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ACBHCS DSM-5 and ICD-10 Implementation</dc:title>
  <dc:creator>Richard Gillman</dc:creator>
  <cp:lastModifiedBy>Sheryl Diedrick</cp:lastModifiedBy>
  <cp:revision>96</cp:revision>
  <dcterms:created xsi:type="dcterms:W3CDTF">2017-02-01T02:30:04Z</dcterms:created>
  <dcterms:modified xsi:type="dcterms:W3CDTF">2017-03-23T17:13:10Z</dcterms:modified>
</cp:coreProperties>
</file>